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6" r:id="rId1"/>
    <p:sldMasterId id="2147484035" r:id="rId2"/>
  </p:sldMasterIdLst>
  <p:notesMasterIdLst>
    <p:notesMasterId r:id="rId80"/>
  </p:notesMasterIdLst>
  <p:handoutMasterIdLst>
    <p:handoutMasterId r:id="rId81"/>
  </p:handoutMasterIdLst>
  <p:sldIdLst>
    <p:sldId id="1369" r:id="rId3"/>
    <p:sldId id="1674" r:id="rId4"/>
    <p:sldId id="1714" r:id="rId5"/>
    <p:sldId id="1698" r:id="rId6"/>
    <p:sldId id="1735" r:id="rId7"/>
    <p:sldId id="1679" r:id="rId8"/>
    <p:sldId id="1691" r:id="rId9"/>
    <p:sldId id="1753" r:id="rId10"/>
    <p:sldId id="1212" r:id="rId11"/>
    <p:sldId id="1685" r:id="rId12"/>
    <p:sldId id="1687" r:id="rId13"/>
    <p:sldId id="1686" r:id="rId14"/>
    <p:sldId id="1736" r:id="rId15"/>
    <p:sldId id="1689" r:id="rId16"/>
    <p:sldId id="1688" r:id="rId17"/>
    <p:sldId id="1690" r:id="rId18"/>
    <p:sldId id="1692" r:id="rId19"/>
    <p:sldId id="1718" r:id="rId20"/>
    <p:sldId id="1675" r:id="rId21"/>
    <p:sldId id="1676" r:id="rId22"/>
    <p:sldId id="1677" r:id="rId23"/>
    <p:sldId id="1680" r:id="rId24"/>
    <p:sldId id="1738" r:id="rId25"/>
    <p:sldId id="1681" r:id="rId26"/>
    <p:sldId id="1682" r:id="rId27"/>
    <p:sldId id="1683" r:id="rId28"/>
    <p:sldId id="1684" r:id="rId29"/>
    <p:sldId id="1739" r:id="rId30"/>
    <p:sldId id="1751" r:id="rId31"/>
    <p:sldId id="1693" r:id="rId32"/>
    <p:sldId id="1741" r:id="rId33"/>
    <p:sldId id="1740" r:id="rId34"/>
    <p:sldId id="1694" r:id="rId35"/>
    <p:sldId id="1731" r:id="rId36"/>
    <p:sldId id="1732" r:id="rId37"/>
    <p:sldId id="1696" r:id="rId38"/>
    <p:sldId id="1699" r:id="rId39"/>
    <p:sldId id="1700" r:id="rId40"/>
    <p:sldId id="1701" r:id="rId41"/>
    <p:sldId id="1702" r:id="rId42"/>
    <p:sldId id="1703" r:id="rId43"/>
    <p:sldId id="1742" r:id="rId44"/>
    <p:sldId id="1697" r:id="rId45"/>
    <p:sldId id="1704" r:id="rId46"/>
    <p:sldId id="1743" r:id="rId47"/>
    <p:sldId id="1744" r:id="rId48"/>
    <p:sldId id="1705" r:id="rId49"/>
    <p:sldId id="1706" r:id="rId50"/>
    <p:sldId id="1745" r:id="rId51"/>
    <p:sldId id="1695" r:id="rId52"/>
    <p:sldId id="1713" r:id="rId53"/>
    <p:sldId id="1709" r:id="rId54"/>
    <p:sldId id="1715" r:id="rId55"/>
    <p:sldId id="1716" r:id="rId56"/>
    <p:sldId id="1752" r:id="rId57"/>
    <p:sldId id="1707" r:id="rId58"/>
    <p:sldId id="1708" r:id="rId59"/>
    <p:sldId id="1734" r:id="rId60"/>
    <p:sldId id="1711" r:id="rId61"/>
    <p:sldId id="1712" r:id="rId62"/>
    <p:sldId id="1719" r:id="rId63"/>
    <p:sldId id="1720" r:id="rId64"/>
    <p:sldId id="1721" r:id="rId65"/>
    <p:sldId id="1746" r:id="rId66"/>
    <p:sldId id="1747" r:id="rId67"/>
    <p:sldId id="1722" r:id="rId68"/>
    <p:sldId id="1723" r:id="rId69"/>
    <p:sldId id="1724" r:id="rId70"/>
    <p:sldId id="1725" r:id="rId71"/>
    <p:sldId id="1748" r:id="rId72"/>
    <p:sldId id="1749" r:id="rId73"/>
    <p:sldId id="1726" r:id="rId74"/>
    <p:sldId id="1750" r:id="rId75"/>
    <p:sldId id="1727" r:id="rId76"/>
    <p:sldId id="1728" r:id="rId77"/>
    <p:sldId id="1729" r:id="rId78"/>
    <p:sldId id="1733" r:id="rId79"/>
  </p:sldIdLst>
  <p:sldSz cx="9144000" cy="6858000" type="screen4x3"/>
  <p:notesSz cx="6858000" cy="9144000"/>
  <p:defaultTextStyle>
    <a:defPPr>
      <a:defRPr lang="en-US"/>
    </a:defPPr>
    <a:lvl1pPr algn="ctr" rtl="0" fontAlgn="base">
      <a:spcBef>
        <a:spcPct val="0"/>
      </a:spcBef>
      <a:spcAft>
        <a:spcPct val="0"/>
      </a:spcAft>
      <a:defRPr sz="3200" b="1" kern="1200">
        <a:solidFill>
          <a:srgbClr val="000066"/>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E600"/>
    <a:srgbClr val="000000"/>
    <a:srgbClr val="1FE115"/>
    <a:srgbClr val="A2CCE8"/>
    <a:srgbClr val="FF0000"/>
    <a:srgbClr val="FF6600"/>
    <a:srgbClr val="00359E"/>
    <a:srgbClr val="92D050"/>
    <a:srgbClr val="DE6A22"/>
    <a:srgbClr val="1616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2" autoAdjust="0"/>
    <p:restoredTop sz="95119" autoAdjust="0"/>
  </p:normalViewPr>
  <p:slideViewPr>
    <p:cSldViewPr>
      <p:cViewPr varScale="1">
        <p:scale>
          <a:sx n="70" d="100"/>
          <a:sy n="70" d="100"/>
        </p:scale>
        <p:origin x="939" y="3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348"/>
    </p:cViewPr>
  </p:sorterViewPr>
  <p:notesViewPr>
    <p:cSldViewPr>
      <p:cViewPr varScale="1">
        <p:scale>
          <a:sx n="84" d="100"/>
          <a:sy n="84" d="100"/>
        </p:scale>
        <p:origin x="310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15523397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defRPr>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defRPr>
            </a:lvl1pPr>
          </a:lstStyle>
          <a:p>
            <a:pPr>
              <a:defRPr/>
            </a:pPr>
            <a:endParaRPr lang="en-US"/>
          </a:p>
        </p:txBody>
      </p:sp>
      <p:sp>
        <p:nvSpPr>
          <p:cNvPr id="1761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defRPr>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defRPr>
            </a:lvl1pPr>
          </a:lstStyle>
          <a:p>
            <a:pPr>
              <a:defRPr/>
            </a:pPr>
            <a:fld id="{1305ACA9-A27D-4159-B806-94BE96EB69B2}" type="slidenum">
              <a:rPr lang="en-US"/>
              <a:pPr>
                <a:defRPr/>
              </a:pPr>
              <a:t>‹#›</a:t>
            </a:fld>
            <a:endParaRPr lang="en-US"/>
          </a:p>
        </p:txBody>
      </p:sp>
    </p:spTree>
    <p:extLst>
      <p:ext uri="{BB962C8B-B14F-4D97-AF65-F5344CB8AC3E}">
        <p14:creationId xmlns:p14="http://schemas.microsoft.com/office/powerpoint/2010/main" val="8275982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D3674D-E59F-4C2D-95C3-E10A23210743}" type="slidenum">
              <a:rPr lang="en-US"/>
              <a:pPr/>
              <a:t>1</a:t>
            </a:fld>
            <a:endParaRPr lang="en-US"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21907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05ACA9-A27D-4159-B806-94BE96EB69B2}" type="slidenum">
              <a:rPr lang="en-US" smtClean="0"/>
              <a:pPr>
                <a:defRPr/>
              </a:pPr>
              <a:t>39</a:t>
            </a:fld>
            <a:endParaRPr lang="en-US"/>
          </a:p>
        </p:txBody>
      </p:sp>
    </p:spTree>
    <p:extLst>
      <p:ext uri="{BB962C8B-B14F-4D97-AF65-F5344CB8AC3E}">
        <p14:creationId xmlns:p14="http://schemas.microsoft.com/office/powerpoint/2010/main" val="1656805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50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09448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3934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4"/>
          <p:cNvSpPr>
            <a:spLocks noGrp="1"/>
          </p:cNvSpPr>
          <p:nvPr>
            <p:ph type="sldNum" sz="quarter" idx="3"/>
          </p:nvPr>
        </p:nvSpPr>
        <p:spPr>
          <a:xfrm>
            <a:off x="0" y="6477000"/>
            <a:ext cx="304800" cy="296174"/>
          </a:xfrm>
          <a:prstGeom prst="rect">
            <a:avLst/>
          </a:prstGeom>
        </p:spPr>
        <p:txBody>
          <a:bodyPr vert="horz" lIns="0" tIns="0" rIns="0" bIns="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111346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124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927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3785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24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34129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Slide Number Placeholder 3"/>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0811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38354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a:xfrm>
            <a:off x="-76200" y="6491968"/>
            <a:ext cx="457200" cy="365125"/>
          </a:xfrm>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0394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056071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883304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791885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307430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4" name="Rectangle 18"/>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5" name="Rectangle 19"/>
          <p:cNvSpPr>
            <a:spLocks noChangeArrowheads="1"/>
          </p:cNvSpPr>
          <p:nvPr/>
        </p:nvSpPr>
        <p:spPr bwMode="auto">
          <a:xfrm>
            <a:off x="0" y="1066800"/>
            <a:ext cx="9144000" cy="5791200"/>
          </a:xfrm>
          <a:prstGeom prst="rect">
            <a:avLst/>
          </a:prstGeom>
          <a:solidFill>
            <a:srgbClr val="000042"/>
          </a:solidFill>
          <a:ln w="9525">
            <a:noFill/>
            <a:miter lim="800000"/>
            <a:headEnd/>
            <a:tailEnd/>
          </a:ln>
          <a:effectLst/>
        </p:spPr>
        <p:txBody>
          <a:bodyPr wrap="none" anchor="ctr"/>
          <a:lstStyle/>
          <a:p>
            <a:pPr>
              <a:defRPr/>
            </a:pPr>
            <a:endParaRPr lang="en-US"/>
          </a:p>
        </p:txBody>
      </p:sp>
      <p:sp>
        <p:nvSpPr>
          <p:cNvPr id="6" name="Rectangle 2"/>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7" name="Rectangle 3"/>
          <p:cNvSpPr>
            <a:spLocks noChangeArrowheads="1"/>
          </p:cNvSpPr>
          <p:nvPr/>
        </p:nvSpPr>
        <p:spPr bwMode="auto">
          <a:xfrm>
            <a:off x="0" y="1066800"/>
            <a:ext cx="9144000" cy="5791200"/>
          </a:xfrm>
          <a:prstGeom prst="rect">
            <a:avLst/>
          </a:prstGeom>
          <a:noFill/>
          <a:ln w="9525">
            <a:noFill/>
            <a:miter lim="800000"/>
            <a:headEnd/>
            <a:tailEnd/>
          </a:ln>
          <a:effectLst/>
        </p:spPr>
        <p:txBody>
          <a:bodyPr wrap="none" anchor="ctr"/>
          <a:lstStyle/>
          <a:p>
            <a:pPr>
              <a:defRPr/>
            </a:pPr>
            <a:endParaRPr lang="en-US"/>
          </a:p>
        </p:txBody>
      </p:sp>
      <p:graphicFrame>
        <p:nvGraphicFramePr>
          <p:cNvPr id="8" name="Object 6"/>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4690" name="Photo Editor-foto" r:id="rId3" imgW="7621064" imgH="1009791" progId="MSPhotoEd.3">
                  <p:embed/>
                </p:oleObj>
              </mc:Choice>
              <mc:Fallback>
                <p:oleObj name="Photo Editor-foto" r:id="rId3" imgW="7621064" imgH="1009791" progId="MSPhotoEd.3">
                  <p:embed/>
                  <p:pic>
                    <p:nvPicPr>
                      <p:cNvPr id="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7"/>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10" name="Group 8"/>
          <p:cNvGrpSpPr>
            <a:grpSpLocks/>
          </p:cNvGrpSpPr>
          <p:nvPr/>
        </p:nvGrpSpPr>
        <p:grpSpPr bwMode="auto">
          <a:xfrm>
            <a:off x="152400" y="152400"/>
            <a:ext cx="1752600" cy="838200"/>
            <a:chOff x="720" y="1440"/>
            <a:chExt cx="1104" cy="576"/>
          </a:xfrm>
        </p:grpSpPr>
        <p:sp>
          <p:nvSpPr>
            <p:cNvPr id="11" name="AutoShape 9"/>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2" name="AutoShape 10"/>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3" name="AutoShape 11"/>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4" name="AutoShape 12"/>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5" name="AutoShape 13"/>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6" name="AutoShape 14"/>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17" name="Rectangle 15"/>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18" name="Line 16"/>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graphicFrame>
        <p:nvGraphicFramePr>
          <p:cNvPr id="19" name="Object 20"/>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4691" name="Photo Editor-foto" r:id="rId5" imgW="7621064" imgH="1009791" progId="MSPhotoEd.3">
                  <p:embed/>
                </p:oleObj>
              </mc:Choice>
              <mc:Fallback>
                <p:oleObj name="Photo Editor-foto" r:id="rId5" imgW="7621064" imgH="1009791" progId="MSPhotoEd.3">
                  <p:embed/>
                  <p:pic>
                    <p:nvPicPr>
                      <p:cNvPr id="19"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21"/>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21" name="Group 22"/>
          <p:cNvGrpSpPr>
            <a:grpSpLocks/>
          </p:cNvGrpSpPr>
          <p:nvPr/>
        </p:nvGrpSpPr>
        <p:grpSpPr bwMode="auto">
          <a:xfrm>
            <a:off x="152400" y="152400"/>
            <a:ext cx="1752600" cy="838200"/>
            <a:chOff x="720" y="1440"/>
            <a:chExt cx="1104" cy="576"/>
          </a:xfrm>
        </p:grpSpPr>
        <p:sp>
          <p:nvSpPr>
            <p:cNvPr id="22" name="AutoShape 23"/>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3" name="AutoShape 24"/>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4" name="AutoShape 25"/>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5" name="AutoShape 26"/>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6" name="AutoShape 27"/>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7" name="AutoShape 28"/>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28" name="Rectangle 29"/>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29" name="Line 30"/>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Table Placeholder 2"/>
          <p:cNvSpPr>
            <a:spLocks noGrp="1"/>
          </p:cNvSpPr>
          <p:nvPr>
            <p:ph type="tbl" idx="1"/>
          </p:nvPr>
        </p:nvSpPr>
        <p:spPr>
          <a:xfrm>
            <a:off x="152400" y="1981200"/>
            <a:ext cx="8839200" cy="4724400"/>
          </a:xfrm>
          <a:prstGeom prst="rect">
            <a:avLst/>
          </a:prstGeom>
        </p:spPr>
        <p:txBody>
          <a:bodyPr/>
          <a:lstStyle/>
          <a:p>
            <a:pPr lvl="0"/>
            <a:r>
              <a:rPr lang="en-US" noProof="0"/>
              <a:t>Click icon to add table</a:t>
            </a:r>
          </a:p>
        </p:txBody>
      </p:sp>
      <p:sp>
        <p:nvSpPr>
          <p:cNvPr id="30" name="Slide Number Placeholder 3"/>
          <p:cNvSpPr>
            <a:spLocks noGrp="1"/>
          </p:cNvSpPr>
          <p:nvPr>
            <p:ph type="sldNum" sz="quarter" idx="10"/>
          </p:nvPr>
        </p:nvSpPr>
        <p:spPr>
          <a:xfrm>
            <a:off x="7239000" y="6553200"/>
            <a:ext cx="1905000" cy="304800"/>
          </a:xfrm>
          <a:prstGeom prst="rect">
            <a:avLst/>
          </a:prstGeom>
        </p:spPr>
        <p:txBody>
          <a:bodyPr/>
          <a:lstStyle>
            <a:lvl1pPr>
              <a:defRPr/>
            </a:lvl1pPr>
          </a:lstStyle>
          <a:p>
            <a:pPr>
              <a:defRPr/>
            </a:pPr>
            <a:fld id="{2BFB4125-E3D1-4ED8-8187-4993DEAD497C}" type="slidenum">
              <a:rPr lang="en-US" smtClean="0"/>
              <a:pPr>
                <a:defRPr/>
              </a:pPr>
              <a:t>‹#›</a:t>
            </a:fld>
            <a:endParaRPr lang="en-US"/>
          </a:p>
        </p:txBody>
      </p:sp>
    </p:spTree>
    <p:extLst>
      <p:ext uri="{BB962C8B-B14F-4D97-AF65-F5344CB8AC3E}">
        <p14:creationId xmlns:p14="http://schemas.microsoft.com/office/powerpoint/2010/main" val="393645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jpe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0"/>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4"/>
          <p:cNvSpPr>
            <a:spLocks noGrp="1"/>
          </p:cNvSpPr>
          <p:nvPr>
            <p:ph type="sldNum" sz="quarter" idx="4"/>
          </p:nvPr>
        </p:nvSpPr>
        <p:spPr>
          <a:xfrm>
            <a:off x="28755" y="6477000"/>
            <a:ext cx="428445" cy="306387"/>
          </a:xfrm>
          <a:prstGeom prst="rect">
            <a:avLst/>
          </a:prstGeom>
        </p:spPr>
        <p:txBody>
          <a:bodyPr vert="horz" lIns="91440" tIns="45720" rIns="91440" bIns="45720" rtlCol="0" anchor="b"/>
          <a:lstStyle>
            <a:lvl1pPr algn="r">
              <a:defRPr sz="1200">
                <a:solidFill>
                  <a:schemeClr val="bg1"/>
                </a:solidFill>
              </a:defRPr>
            </a:lvl1pPr>
          </a:lstStyle>
          <a:p>
            <a:fld id="{7C5DB68A-9D44-4073-920F-D08D647C06A7}" type="slidenum">
              <a:rPr lang="en-US" smtClean="0"/>
              <a:pPr/>
              <a:t>‹#›</a:t>
            </a:fld>
            <a:endParaRPr lang="en-US" dirty="0"/>
          </a:p>
        </p:txBody>
      </p:sp>
    </p:spTree>
    <p:extLst>
      <p:ext uri="{BB962C8B-B14F-4D97-AF65-F5344CB8AC3E}">
        <p14:creationId xmlns:p14="http://schemas.microsoft.com/office/powerpoint/2010/main" val="1387459220"/>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1"/>
          <a:srcRect/>
          <a:stretch>
            <a:fillRect/>
          </a:stretch>
        </p:blipFill>
        <p:spPr bwMode="auto">
          <a:xfrm>
            <a:off x="0" y="0"/>
            <a:ext cx="9144000" cy="6858000"/>
          </a:xfrm>
          <a:prstGeom prst="rect">
            <a:avLst/>
          </a:prstGeom>
          <a:noFill/>
          <a:ln w="9525">
            <a:noFill/>
            <a:miter lim="800000"/>
            <a:headEnd/>
            <a:tailEnd/>
          </a:ln>
        </p:spPr>
      </p:pic>
      <p:sp>
        <p:nvSpPr>
          <p:cNvPr id="2" name="Rectangle 1"/>
          <p:cNvSpPr/>
          <p:nvPr userDrawn="1"/>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3"/>
          <p:cNvSpPr>
            <a:spLocks noGrp="1"/>
          </p:cNvSpPr>
          <p:nvPr>
            <p:ph type="sldNum" sz="quarter" idx="4"/>
          </p:nvPr>
        </p:nvSpPr>
        <p:spPr>
          <a:xfrm>
            <a:off x="0" y="6491968"/>
            <a:ext cx="457200" cy="365125"/>
          </a:xfrm>
          <a:prstGeom prst="rect">
            <a:avLst/>
          </a:prstGeom>
        </p:spPr>
        <p:txBody>
          <a:bodyPr vert="horz" lIns="91440" tIns="45720" rIns="91440" bIns="45720" rtlCol="0" anchor="ctr"/>
          <a:lstStyle>
            <a:lvl1pPr algn="r">
              <a:defRPr sz="1200">
                <a:solidFill>
                  <a:schemeClr val="bg1"/>
                </a:solidFill>
              </a:defRPr>
            </a:lvl1pPr>
          </a:lstStyle>
          <a:p>
            <a:fld id="{01EF93C7-D0AB-41D7-8C62-1F8A9E33AE23}" type="slidenum">
              <a:rPr lang="en-US" smtClean="0"/>
              <a:pPr/>
              <a:t>‹#›</a:t>
            </a:fld>
            <a:endParaRPr lang="en-US"/>
          </a:p>
        </p:txBody>
      </p:sp>
    </p:spTree>
    <p:extLst>
      <p:ext uri="{BB962C8B-B14F-4D97-AF65-F5344CB8AC3E}">
        <p14:creationId xmlns:p14="http://schemas.microsoft.com/office/powerpoint/2010/main" val="1850916871"/>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ebookcentral-proquest-com.gate.lib.buffalo.edu/lib/buffalo/detail.action?docID=3433795&amp;pq-origsite=primo"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github.com/BFO-ontology/BFO-2020/tree/master/21838-2/common-logic" TargetMode="External"/><Relationship Id="rId2" Type="http://schemas.openxmlformats.org/officeDocument/2006/relationships/hyperlink" Target="https://github.com/BFO-ontology/BFO/raw/master/docs/bfo2-reference/BFO2-Reference.docx" TargetMode="External"/><Relationship Id="rId1" Type="http://schemas.openxmlformats.org/officeDocument/2006/relationships/slideLayout" Target="../slideLayouts/slideLayout4.xml"/><Relationship Id="rId4" Type="http://schemas.openxmlformats.org/officeDocument/2006/relationships/hyperlink" Target="https://standards.iso.org/iso-iec/21838/-2/ed-1/en/"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browser.ihtsdotools.org/?perspective=full&amp;conceptId1=138875005&amp;edition=MAIN/2024-09-01&amp;release=&amp;languages=en"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github.com/BFO-ontology/BFO-2020/issues/123"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s://plato.stanford.edu/archives/sum2018/entries/identity/"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hyperlink" Target="https://bfo-ontology.github.io/browse-clif.html" TargetMode="Externa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3.sv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3.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gangahospital.com/plasticsurgery/microsurgeryandreplantation/MajorLimbReplantation.php" TargetMode="Externa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hyperlink" Target="https://www.shoulder-pain-explained.com/proximal-humerus-fracture.html" TargetMode="External"/><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hyperlink" Target="https://www.thoughtco.com/meiosis-study-guide-373508" TargetMode="External"/><Relationship Id="rId4" Type="http://schemas.openxmlformats.org/officeDocument/2006/relationships/image" Target="../media/image18.jpeg"/></Relationships>
</file>

<file path=ppt/slides/_rels/slide55.xml.rels><?xml version="1.0" encoding="UTF-8" standalone="yes"?>
<Relationships xmlns="http://schemas.openxmlformats.org/package/2006/relationships"><Relationship Id="rId3" Type="http://schemas.openxmlformats.org/officeDocument/2006/relationships/hyperlink" Target="https://dutchreview.com/culture/history/1963-dutch-exporters-millionaires-overnight/" TargetMode="External"/><Relationship Id="rId2" Type="http://schemas.openxmlformats.org/officeDocument/2006/relationships/hyperlink" Target="https://maps.apple.com/place?auid=12579299256973516245&amp;address=Baarle-Hertog%2C+Belgium&amp;coordinate=51.441795%2C4.931783&amp;name=Baarle-Hertog&amp;lsp=7618" TargetMode="Externa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hyperlink" Target="https://www.utwente.nl/en/eemcs/fois2024/resources/papers/ceusters-fiat-surfaces-in-basic-formal-ontology.pdf" TargetMode="Externa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ctrTitle"/>
          </p:nvPr>
        </p:nvSpPr>
        <p:spPr>
          <a:xfrm>
            <a:off x="5080" y="1600200"/>
            <a:ext cx="8991600" cy="1066800"/>
          </a:xfrm>
          <a:ln/>
        </p:spPr>
        <p:txBody>
          <a:bodyPr/>
          <a:lstStyle/>
          <a:p>
            <a:pPr>
              <a:tabLst>
                <a:tab pos="5376863" algn="l"/>
              </a:tabLst>
            </a:pPr>
            <a:r>
              <a:rPr lang="en-US" sz="2400" dirty="0"/>
              <a:t>BMI508 – Fall 2025</a:t>
            </a:r>
            <a:br>
              <a:rPr lang="en-US" sz="2400" dirty="0"/>
            </a:br>
            <a:r>
              <a:rPr lang="en-US" sz="2400" dirty="0"/>
              <a:t>Introduction to Biomedical Ontology</a:t>
            </a:r>
            <a:br>
              <a:rPr lang="en-US" sz="4400" dirty="0"/>
            </a:br>
            <a:br>
              <a:rPr lang="en-US" sz="1600" dirty="0"/>
            </a:br>
            <a:r>
              <a:rPr lang="en-US" sz="3200" dirty="0"/>
              <a:t>Class 4 – Sept 16, 2026</a:t>
            </a:r>
            <a:br>
              <a:rPr lang="en-US" sz="4400" dirty="0"/>
            </a:br>
            <a:r>
              <a:rPr lang="en-US" sz="4400" dirty="0"/>
              <a:t>Basic Formal Ontology I:</a:t>
            </a:r>
            <a:br>
              <a:rPr lang="en-US" sz="4400" dirty="0"/>
            </a:br>
            <a:r>
              <a:rPr lang="en-US" sz="4400" dirty="0"/>
              <a:t>continuants</a:t>
            </a:r>
            <a:br>
              <a:rPr lang="en-US" sz="4400" dirty="0"/>
            </a:br>
            <a:br>
              <a:rPr lang="en-US" dirty="0"/>
            </a:br>
            <a:br>
              <a:rPr lang="en-US" dirty="0"/>
            </a:br>
            <a:endParaRPr lang="en-US" dirty="0">
              <a:cs typeface="Arial" panose="020B0604020202020204" pitchFamily="34" charset="0"/>
            </a:endParaRPr>
          </a:p>
        </p:txBody>
      </p:sp>
      <p:sp>
        <p:nvSpPr>
          <p:cNvPr id="18435" name="Rectangle 3"/>
          <p:cNvSpPr>
            <a:spLocks noGrp="1" noChangeArrowheads="1"/>
          </p:cNvSpPr>
          <p:nvPr>
            <p:ph type="subTitle" idx="1"/>
          </p:nvPr>
        </p:nvSpPr>
        <p:spPr>
          <a:xfrm>
            <a:off x="0" y="5029200"/>
            <a:ext cx="9144000" cy="1600200"/>
          </a:xfrm>
          <a:ln/>
          <a:extLst>
            <a:ext uri="{91240B29-F687-4F45-9708-019B960494DF}">
              <a14:hiddenLine xmlns:a14="http://schemas.microsoft.com/office/drawing/2010/main" w="9525">
                <a:solidFill>
                  <a:schemeClr val="tx1"/>
                </a:solidFill>
                <a:miter lim="800000"/>
                <a:headEnd type="none" w="med" len="med"/>
                <a:tailEnd type="none" w="med" len="med"/>
              </a14:hiddenLine>
            </a:ext>
          </a:extLst>
        </p:spPr>
        <p:txBody>
          <a:bodyPr/>
          <a:lstStyle/>
          <a:p>
            <a:pPr defTabSz="566738">
              <a:lnSpc>
                <a:spcPct val="80000"/>
              </a:lnSpc>
            </a:pPr>
            <a:r>
              <a:rPr lang="en-GB" altLang="ja-JP" sz="2800" b="1" dirty="0">
                <a:ea typeface="ＭＳ 明朝" panose="02020609040205080304" pitchFamily="49" charset="-128"/>
              </a:rPr>
              <a:t>Werner CEUSTERS</a:t>
            </a:r>
            <a:endParaRPr lang="en-US" altLang="ja-JP" sz="1800" i="1" baseline="30000" dirty="0">
              <a:ea typeface="ＭＳ 明朝" panose="02020609040205080304" pitchFamily="49" charset="-128"/>
            </a:endParaRPr>
          </a:p>
          <a:p>
            <a:pPr defTabSz="566738"/>
            <a:r>
              <a:rPr lang="en-GB" sz="1800" i="1" dirty="0"/>
              <a:t>Department of Biomedical Informatics, University at Buffalo, USA</a:t>
            </a:r>
          </a:p>
        </p:txBody>
      </p:sp>
      <p:grpSp>
        <p:nvGrpSpPr>
          <p:cNvPr id="5" name="Group 4"/>
          <p:cNvGrpSpPr/>
          <p:nvPr/>
        </p:nvGrpSpPr>
        <p:grpSpPr>
          <a:xfrm>
            <a:off x="-152400" y="609600"/>
            <a:ext cx="9296400" cy="466726"/>
            <a:chOff x="-152400" y="609600"/>
            <a:chExt cx="9296400" cy="466726"/>
          </a:xfrm>
        </p:grpSpPr>
        <p:sp>
          <p:nvSpPr>
            <p:cNvPr id="6" name="Rectangle 5"/>
            <p:cNvSpPr/>
            <p:nvPr/>
          </p:nvSpPr>
          <p:spPr bwMode="auto">
            <a:xfrm>
              <a:off x="5562600" y="609600"/>
              <a:ext cx="3581400" cy="466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7" name="Picture 6" descr="Jacobs School of Medicine and Biomedical Sciences 1-line loc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09600"/>
              <a:ext cx="6477000" cy="4667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6295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B71ED-D6B8-4160-807C-27D37FEB3172}"/>
              </a:ext>
            </a:extLst>
          </p:cNvPr>
          <p:cNvSpPr>
            <a:spLocks noGrp="1"/>
          </p:cNvSpPr>
          <p:nvPr>
            <p:ph type="title"/>
          </p:nvPr>
        </p:nvSpPr>
        <p:spPr/>
        <p:txBody>
          <a:bodyPr/>
          <a:lstStyle/>
          <a:p>
            <a:r>
              <a:rPr lang="en-US" dirty="0"/>
              <a:t>Required reading post-class</a:t>
            </a:r>
            <a:br>
              <a:rPr lang="en-US" dirty="0"/>
            </a:br>
            <a:endParaRPr lang="en-US" dirty="0"/>
          </a:p>
        </p:txBody>
      </p:sp>
      <p:sp>
        <p:nvSpPr>
          <p:cNvPr id="3" name="Content Placeholder 2">
            <a:extLst>
              <a:ext uri="{FF2B5EF4-FFF2-40B4-BE49-F238E27FC236}">
                <a16:creationId xmlns:a16="http://schemas.microsoft.com/office/drawing/2014/main" id="{A4BD9CB9-9DF2-4D4F-A9FE-45C58C7EEF7B}"/>
              </a:ext>
            </a:extLst>
          </p:cNvPr>
          <p:cNvSpPr>
            <a:spLocks noGrp="1"/>
          </p:cNvSpPr>
          <p:nvPr>
            <p:ph idx="1"/>
          </p:nvPr>
        </p:nvSpPr>
        <p:spPr/>
        <p:txBody>
          <a:bodyPr/>
          <a:lstStyle/>
          <a:p>
            <a:r>
              <a:rPr lang="en-US" b="1" dirty="0"/>
              <a:t>R4 </a:t>
            </a:r>
            <a:r>
              <a:rPr lang="en-US" b="1" i="1" dirty="0"/>
              <a:t>Introduction to Basic Formal Ontology II: occurrents. </a:t>
            </a:r>
            <a:r>
              <a:rPr lang="en-US" dirty="0"/>
              <a:t>(pages 121-130) in: Arp, R., B. Smith, and A.D. Spear, </a:t>
            </a:r>
            <a:r>
              <a:rPr lang="en-US" i="1" dirty="0"/>
              <a:t>Building ontologies with basic formal ontology</a:t>
            </a:r>
            <a:r>
              <a:rPr lang="en-US" dirty="0"/>
              <a:t>. 2015, The MIT Press,: Cambridge, Massachusetts. p. 1 online resource (245 p.) [1] </a:t>
            </a:r>
          </a:p>
          <a:p>
            <a:r>
              <a:rPr lang="nl-NL" dirty="0"/>
              <a:t>UB login: </a:t>
            </a:r>
            <a:r>
              <a:rPr lang="nl-NL" dirty="0">
                <a:hlinkClick r:id="rId2"/>
              </a:rPr>
              <a:t>https://ebookcentral-proquest-com.gate.lib.buffalo.edu/lib/buffalo/detail.action?docID=3433795&amp;pq-origsite=primo</a:t>
            </a:r>
            <a:r>
              <a:rPr lang="nl-NL" dirty="0"/>
              <a:t>  </a:t>
            </a:r>
            <a:endParaRPr lang="en-US" dirty="0"/>
          </a:p>
        </p:txBody>
      </p:sp>
      <p:sp>
        <p:nvSpPr>
          <p:cNvPr id="4" name="Slide Number Placeholder 3">
            <a:extLst>
              <a:ext uri="{FF2B5EF4-FFF2-40B4-BE49-F238E27FC236}">
                <a16:creationId xmlns:a16="http://schemas.microsoft.com/office/drawing/2014/main" id="{AB321E8D-188E-4CB7-9C91-060A3F444FD8}"/>
              </a:ext>
            </a:extLst>
          </p:cNvPr>
          <p:cNvSpPr>
            <a:spLocks noGrp="1"/>
          </p:cNvSpPr>
          <p:nvPr>
            <p:ph type="sldNum" sz="quarter" idx="3"/>
          </p:nvPr>
        </p:nvSpPr>
        <p:spPr/>
        <p:txBody>
          <a:bodyPr/>
          <a:lstStyle/>
          <a:p>
            <a:fld id="{7C5DB68A-9D44-4073-920F-D08D647C06A7}" type="slidenum">
              <a:rPr lang="en-US" smtClean="0"/>
              <a:t>2</a:t>
            </a:fld>
            <a:endParaRPr lang="en-US" dirty="0"/>
          </a:p>
        </p:txBody>
      </p:sp>
    </p:spTree>
    <p:extLst>
      <p:ext uri="{BB962C8B-B14F-4D97-AF65-F5344CB8AC3E}">
        <p14:creationId xmlns:p14="http://schemas.microsoft.com/office/powerpoint/2010/main" val="42785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EBAA5-F74E-4507-8ED3-6268F64B3421}"/>
              </a:ext>
            </a:extLst>
          </p:cNvPr>
          <p:cNvSpPr>
            <a:spLocks noGrp="1"/>
          </p:cNvSpPr>
          <p:nvPr>
            <p:ph type="title"/>
          </p:nvPr>
        </p:nvSpPr>
        <p:spPr/>
        <p:txBody>
          <a:bodyPr/>
          <a:lstStyle/>
          <a:p>
            <a:r>
              <a:rPr lang="en-US" dirty="0"/>
              <a:t>Today’s class</a:t>
            </a:r>
          </a:p>
        </p:txBody>
      </p:sp>
      <p:sp>
        <p:nvSpPr>
          <p:cNvPr id="3" name="Content Placeholder 2">
            <a:extLst>
              <a:ext uri="{FF2B5EF4-FFF2-40B4-BE49-F238E27FC236}">
                <a16:creationId xmlns:a16="http://schemas.microsoft.com/office/drawing/2014/main" id="{DAAE37EC-4FBB-4861-BE04-3AFE6DDD482A}"/>
              </a:ext>
            </a:extLst>
          </p:cNvPr>
          <p:cNvSpPr>
            <a:spLocks noGrp="1"/>
          </p:cNvSpPr>
          <p:nvPr>
            <p:ph idx="1"/>
          </p:nvPr>
        </p:nvSpPr>
        <p:spPr/>
        <p:txBody>
          <a:bodyPr/>
          <a:lstStyle/>
          <a:p>
            <a:pPr marL="457200" indent="-457200">
              <a:buFont typeface="+mj-lt"/>
              <a:buAutoNum type="arabicPeriod"/>
            </a:pPr>
            <a:r>
              <a:rPr lang="en-US" dirty="0"/>
              <a:t>Lecture on continuants in Basic Formal Ontology (BFO).</a:t>
            </a:r>
          </a:p>
          <a:p>
            <a:pPr marL="457200" indent="-457200">
              <a:buFont typeface="+mj-lt"/>
              <a:buAutoNum type="arabicPeriod"/>
            </a:pPr>
            <a:endParaRPr lang="en-US" dirty="0"/>
          </a:p>
          <a:p>
            <a:pPr marL="457200" indent="-457200">
              <a:buFont typeface="+mj-lt"/>
              <a:buAutoNum type="arabicPeriod"/>
            </a:pPr>
            <a:r>
              <a:rPr lang="en-US" dirty="0"/>
              <a:t>Students assignment A2.</a:t>
            </a:r>
          </a:p>
          <a:p>
            <a:pPr marL="457200" indent="-457200">
              <a:buFont typeface="+mj-lt"/>
              <a:buAutoNum type="arabicPeriod"/>
            </a:pPr>
            <a:endParaRPr lang="en-US" dirty="0"/>
          </a:p>
          <a:p>
            <a:pPr marL="457200" indent="-457200">
              <a:buFont typeface="+mj-lt"/>
              <a:buAutoNum type="arabicPeriod"/>
            </a:pPr>
            <a:r>
              <a:rPr lang="en-US" dirty="0"/>
              <a:t>Test T1. (time permitting, in-class, otherwise as homework </a:t>
            </a:r>
            <a:r>
              <a:rPr lang="en-US" dirty="0">
                <a:solidFill>
                  <a:srgbClr val="FFFF00"/>
                </a:solidFill>
              </a:rPr>
              <a:t>due Thursday Sept 17, before 8pm</a:t>
            </a:r>
            <a:r>
              <a:rPr lang="en-US" dirty="0"/>
              <a:t>)</a:t>
            </a:r>
          </a:p>
        </p:txBody>
      </p:sp>
      <p:sp>
        <p:nvSpPr>
          <p:cNvPr id="4" name="Slide Number Placeholder 3">
            <a:extLst>
              <a:ext uri="{FF2B5EF4-FFF2-40B4-BE49-F238E27FC236}">
                <a16:creationId xmlns:a16="http://schemas.microsoft.com/office/drawing/2014/main" id="{20FA4935-868F-469B-B63B-A1F011E411F3}"/>
              </a:ext>
            </a:extLst>
          </p:cNvPr>
          <p:cNvSpPr>
            <a:spLocks noGrp="1"/>
          </p:cNvSpPr>
          <p:nvPr>
            <p:ph type="sldNum" sz="quarter" idx="3"/>
          </p:nvPr>
        </p:nvSpPr>
        <p:spPr/>
        <p:txBody>
          <a:bodyPr/>
          <a:lstStyle/>
          <a:p>
            <a:fld id="{7C5DB68A-9D44-4073-920F-D08D647C06A7}" type="slidenum">
              <a:rPr lang="en-US" smtClean="0"/>
              <a:t>3</a:t>
            </a:fld>
            <a:endParaRPr lang="en-US" dirty="0"/>
          </a:p>
        </p:txBody>
      </p:sp>
    </p:spTree>
    <p:extLst>
      <p:ext uri="{BB962C8B-B14F-4D97-AF65-F5344CB8AC3E}">
        <p14:creationId xmlns:p14="http://schemas.microsoft.com/office/powerpoint/2010/main" val="211267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388E6-8243-44B1-AE05-7C038206ABD2}"/>
              </a:ext>
            </a:extLst>
          </p:cNvPr>
          <p:cNvSpPr>
            <a:spLocks noGrp="1"/>
          </p:cNvSpPr>
          <p:nvPr>
            <p:ph type="title"/>
          </p:nvPr>
        </p:nvSpPr>
        <p:spPr/>
        <p:txBody>
          <a:bodyPr/>
          <a:lstStyle/>
          <a:p>
            <a:r>
              <a:rPr lang="en-US" dirty="0"/>
              <a:t>Major references for BFO</a:t>
            </a:r>
          </a:p>
        </p:txBody>
      </p:sp>
      <p:sp>
        <p:nvSpPr>
          <p:cNvPr id="3" name="Content Placeholder 2">
            <a:extLst>
              <a:ext uri="{FF2B5EF4-FFF2-40B4-BE49-F238E27FC236}">
                <a16:creationId xmlns:a16="http://schemas.microsoft.com/office/drawing/2014/main" id="{C7C56D6C-7371-46E8-A366-88BE8A859DAC}"/>
              </a:ext>
            </a:extLst>
          </p:cNvPr>
          <p:cNvSpPr>
            <a:spLocks noGrp="1"/>
          </p:cNvSpPr>
          <p:nvPr>
            <p:ph idx="1"/>
          </p:nvPr>
        </p:nvSpPr>
        <p:spPr/>
        <p:txBody>
          <a:bodyPr/>
          <a:lstStyle/>
          <a:p>
            <a:pPr>
              <a:buFont typeface="Arial" panose="020B0604020202020204" pitchFamily="34" charset="0"/>
              <a:buChar char="•"/>
            </a:pPr>
            <a:r>
              <a:rPr lang="en-US" dirty="0"/>
              <a:t>The BFO 2.0 Specifications (last update: June 26, 2015)</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The ‘BFO-book’ (July 2015)</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The ISO-standard (2020):</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B147041-663D-4F61-B18D-19DAF9EAEB77}"/>
              </a:ext>
            </a:extLst>
          </p:cNvPr>
          <p:cNvSpPr>
            <a:spLocks noGrp="1"/>
          </p:cNvSpPr>
          <p:nvPr>
            <p:ph type="sldNum" sz="quarter" idx="3"/>
          </p:nvPr>
        </p:nvSpPr>
        <p:spPr/>
        <p:txBody>
          <a:bodyPr/>
          <a:lstStyle/>
          <a:p>
            <a:fld id="{7C5DB68A-9D44-4073-920F-D08D647C06A7}" type="slidenum">
              <a:rPr lang="en-US" smtClean="0"/>
              <a:t>4</a:t>
            </a:fld>
            <a:endParaRPr lang="en-US" dirty="0"/>
          </a:p>
        </p:txBody>
      </p:sp>
      <p:sp>
        <p:nvSpPr>
          <p:cNvPr id="5" name="Rectangle 4">
            <a:extLst>
              <a:ext uri="{FF2B5EF4-FFF2-40B4-BE49-F238E27FC236}">
                <a16:creationId xmlns:a16="http://schemas.microsoft.com/office/drawing/2014/main" id="{A89C0660-DE34-4BBF-99D8-B54C1C869993}"/>
              </a:ext>
            </a:extLst>
          </p:cNvPr>
          <p:cNvSpPr/>
          <p:nvPr/>
        </p:nvSpPr>
        <p:spPr>
          <a:xfrm>
            <a:off x="914400" y="3969603"/>
            <a:ext cx="6858000" cy="830997"/>
          </a:xfrm>
          <a:prstGeom prst="rect">
            <a:avLst/>
          </a:prstGeom>
        </p:spPr>
        <p:txBody>
          <a:bodyPr wrap="square">
            <a:spAutoFit/>
          </a:bodyPr>
          <a:lstStyle/>
          <a:p>
            <a:pPr algn="l"/>
            <a:r>
              <a:rPr lang="en-US" sz="1600" b="0" dirty="0">
                <a:solidFill>
                  <a:schemeClr val="bg1"/>
                </a:solidFill>
                <a:latin typeface="Arial" panose="020B0604020202020204" pitchFamily="34" charset="0"/>
              </a:rPr>
              <a:t>Arp, R., B. Smith, and A.D. Spear, </a:t>
            </a:r>
          </a:p>
          <a:p>
            <a:pPr algn="l"/>
            <a:r>
              <a:rPr lang="en-US" sz="1600" b="0" dirty="0">
                <a:solidFill>
                  <a:schemeClr val="bg1"/>
                </a:solidFill>
                <a:latin typeface="Arial" panose="020B0604020202020204" pitchFamily="34" charset="0"/>
              </a:rPr>
              <a:t>Building ontologies with basic formal ontology. 2015, </a:t>
            </a:r>
          </a:p>
          <a:p>
            <a:pPr algn="l"/>
            <a:r>
              <a:rPr lang="en-US" sz="1600" b="0" dirty="0">
                <a:solidFill>
                  <a:schemeClr val="bg1"/>
                </a:solidFill>
                <a:latin typeface="Arial" panose="020B0604020202020204" pitchFamily="34" charset="0"/>
              </a:rPr>
              <a:t>The MIT Press,: Cambridge, Massachusetts. p. 1 online resource (245 p).</a:t>
            </a:r>
            <a:endParaRPr lang="en-US" sz="1600" b="0" dirty="0">
              <a:solidFill>
                <a:schemeClr val="bg1"/>
              </a:solidFill>
            </a:endParaRPr>
          </a:p>
        </p:txBody>
      </p:sp>
      <p:sp>
        <p:nvSpPr>
          <p:cNvPr id="6" name="Rectangle 5">
            <a:extLst>
              <a:ext uri="{FF2B5EF4-FFF2-40B4-BE49-F238E27FC236}">
                <a16:creationId xmlns:a16="http://schemas.microsoft.com/office/drawing/2014/main" id="{CCFF83D4-090D-43E3-A0DB-6AC22FC19E6A}"/>
              </a:ext>
            </a:extLst>
          </p:cNvPr>
          <p:cNvSpPr/>
          <p:nvPr/>
        </p:nvSpPr>
        <p:spPr>
          <a:xfrm>
            <a:off x="914400" y="2133600"/>
            <a:ext cx="7162800" cy="1323439"/>
          </a:xfrm>
          <a:prstGeom prst="rect">
            <a:avLst/>
          </a:prstGeom>
        </p:spPr>
        <p:txBody>
          <a:bodyPr wrap="square">
            <a:spAutoFit/>
          </a:bodyPr>
          <a:lstStyle/>
          <a:p>
            <a:pPr algn="l"/>
            <a:r>
              <a:rPr lang="en-US" sz="1600" b="0" dirty="0">
                <a:solidFill>
                  <a:schemeClr val="bg1"/>
                </a:solidFill>
                <a:latin typeface="Arial" panose="020B0604020202020204" pitchFamily="34" charset="0"/>
                <a:cs typeface="Arial" panose="020B0604020202020204" pitchFamily="34" charset="0"/>
                <a:hlinkClick r:id="rId2"/>
              </a:rPr>
              <a:t>https://github.com/BFO-ontology/BFO/raw/master/docs/bfo2-reference/BFO2-Reference.docx</a:t>
            </a:r>
            <a:r>
              <a:rPr lang="en-US" sz="1600" b="0" dirty="0">
                <a:solidFill>
                  <a:schemeClr val="bg1"/>
                </a:solidFill>
                <a:latin typeface="Arial" panose="020B0604020202020204" pitchFamily="34" charset="0"/>
                <a:cs typeface="Arial" panose="020B0604020202020204" pitchFamily="34" charset="0"/>
              </a:rPr>
              <a:t> </a:t>
            </a:r>
          </a:p>
          <a:p>
            <a:pPr algn="l"/>
            <a:r>
              <a:rPr lang="en-US" sz="1600" b="0" dirty="0">
                <a:solidFill>
                  <a:schemeClr val="bg1"/>
                </a:solidFill>
                <a:latin typeface="Arial" panose="020B0604020202020204" pitchFamily="34" charset="0"/>
                <a:cs typeface="Arial" panose="020B0604020202020204" pitchFamily="34" charset="0"/>
                <a:hlinkClick r:id="rId3"/>
              </a:rPr>
              <a:t>https://github.com/BFO-ontology/BFO-2020/tree/master/21838-2/common-logic</a:t>
            </a:r>
            <a:r>
              <a:rPr lang="en-US" sz="1600" b="0" dirty="0">
                <a:solidFill>
                  <a:schemeClr val="bg1"/>
                </a:solidFill>
                <a:latin typeface="Arial" panose="020B0604020202020204" pitchFamily="34" charset="0"/>
                <a:cs typeface="Arial" panose="020B0604020202020204" pitchFamily="34" charset="0"/>
              </a:rPr>
              <a:t> </a:t>
            </a:r>
          </a:p>
          <a:p>
            <a:pPr algn="l"/>
            <a:endParaRPr lang="en-US" sz="1600" b="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2FE00D44-5439-44D6-9CBE-437F8CD2F55F}"/>
              </a:ext>
            </a:extLst>
          </p:cNvPr>
          <p:cNvSpPr/>
          <p:nvPr/>
        </p:nvSpPr>
        <p:spPr>
          <a:xfrm>
            <a:off x="914400" y="5663625"/>
            <a:ext cx="5105400" cy="584775"/>
          </a:xfrm>
          <a:prstGeom prst="rect">
            <a:avLst/>
          </a:prstGeom>
        </p:spPr>
        <p:txBody>
          <a:bodyPr wrap="square">
            <a:spAutoFit/>
          </a:bodyPr>
          <a:lstStyle/>
          <a:p>
            <a:pPr marL="0" lvl="1" algn="l">
              <a:defRPr/>
            </a:pPr>
            <a:r>
              <a:rPr lang="en-GB" sz="1600" b="0" dirty="0">
                <a:solidFill>
                  <a:schemeClr val="bg1"/>
                </a:solidFill>
                <a:latin typeface="Arial" panose="020B0604020202020204" pitchFamily="34" charset="0"/>
                <a:cs typeface="Arial" panose="020B0604020202020204" pitchFamily="34" charset="0"/>
              </a:rPr>
              <a:t>ISO/IEC PRF 21838-2:2020(E)</a:t>
            </a:r>
          </a:p>
          <a:p>
            <a:pPr marL="0" lvl="1" algn="l">
              <a:defRPr/>
            </a:pPr>
            <a:r>
              <a:rPr lang="en-US" sz="1600" b="0" dirty="0">
                <a:solidFill>
                  <a:schemeClr val="bg1"/>
                </a:solidFill>
                <a:latin typeface="Arial" panose="020B0604020202020204" pitchFamily="34" charset="0"/>
                <a:cs typeface="Arial" panose="020B0604020202020204" pitchFamily="34" charset="0"/>
                <a:hlinkClick r:id="rId4"/>
              </a:rPr>
              <a:t>https://standards.iso.org/iso-iec/21838/-2/ed-1/en/</a:t>
            </a:r>
            <a:r>
              <a:rPr lang="en-US" sz="1600" b="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963109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034F-5A77-4290-B504-F851BD3F8237}"/>
              </a:ext>
            </a:extLst>
          </p:cNvPr>
          <p:cNvSpPr>
            <a:spLocks noGrp="1"/>
          </p:cNvSpPr>
          <p:nvPr>
            <p:ph type="title"/>
          </p:nvPr>
        </p:nvSpPr>
        <p:spPr/>
        <p:txBody>
          <a:bodyPr/>
          <a:lstStyle/>
          <a:p>
            <a:r>
              <a:rPr lang="en-US" dirty="0"/>
              <a:t>BFO</a:t>
            </a:r>
          </a:p>
        </p:txBody>
      </p:sp>
      <p:sp>
        <p:nvSpPr>
          <p:cNvPr id="3" name="Content Placeholder 2">
            <a:extLst>
              <a:ext uri="{FF2B5EF4-FFF2-40B4-BE49-F238E27FC236}">
                <a16:creationId xmlns:a16="http://schemas.microsoft.com/office/drawing/2014/main" id="{2D36AEAF-CD66-4720-BF7C-292F85FFD235}"/>
              </a:ext>
            </a:extLst>
          </p:cNvPr>
          <p:cNvSpPr>
            <a:spLocks noGrp="1"/>
          </p:cNvSpPr>
          <p:nvPr>
            <p:ph idx="1"/>
          </p:nvPr>
        </p:nvSpPr>
        <p:spPr/>
        <p:txBody>
          <a:bodyPr/>
          <a:lstStyle/>
          <a:p>
            <a:pPr>
              <a:buFont typeface="Arial" panose="020B0604020202020204" pitchFamily="34" charset="0"/>
              <a:buChar char="•"/>
            </a:pPr>
            <a:r>
              <a:rPr lang="en-US" dirty="0"/>
              <a:t>BFO is a domain-independent top ontology</a:t>
            </a:r>
          </a:p>
          <a:p>
            <a:pPr lvl="1">
              <a:buFont typeface="Arial" panose="020B0604020202020204" pitchFamily="34" charset="0"/>
              <a:buChar char="•"/>
            </a:pPr>
            <a:r>
              <a:rPr lang="en-US" dirty="0"/>
              <a:t>All entity types represented in it are relevant for all domains</a:t>
            </a:r>
          </a:p>
          <a:p>
            <a:pPr lvl="1">
              <a:buFont typeface="Arial" panose="020B0604020202020204" pitchFamily="34" charset="0"/>
              <a:buChar char="•"/>
            </a:pPr>
            <a:r>
              <a:rPr lang="en-US" dirty="0"/>
              <a:t>Yet independent from any domain perspective</a:t>
            </a:r>
          </a:p>
          <a:p>
            <a:pPr>
              <a:buFont typeface="Arial" panose="020B0604020202020204" pitchFamily="34" charset="0"/>
              <a:buChar char="•"/>
            </a:pPr>
            <a:r>
              <a:rPr lang="en-US" dirty="0"/>
              <a:t>Compare with SNOMED CT:</a:t>
            </a:r>
          </a:p>
          <a:p>
            <a:pPr lvl="1">
              <a:buFont typeface="Arial" panose="020B0604020202020204" pitchFamily="34" charset="0"/>
              <a:buChar char="•"/>
            </a:pPr>
            <a:r>
              <a:rPr lang="en-US" dirty="0"/>
              <a:t>It has a top-ontology, but:</a:t>
            </a:r>
          </a:p>
          <a:p>
            <a:pPr lvl="2">
              <a:buFont typeface="Arial" panose="020B0604020202020204" pitchFamily="34" charset="0"/>
              <a:buChar char="•"/>
            </a:pPr>
            <a:r>
              <a:rPr lang="en-US" dirty="0"/>
              <a:t>Domain-dependent</a:t>
            </a:r>
          </a:p>
          <a:p>
            <a:pPr lvl="2">
              <a:buFont typeface="Arial" panose="020B0604020202020204" pitchFamily="34" charset="0"/>
              <a:buChar char="•"/>
            </a:pPr>
            <a:r>
              <a:rPr lang="en-US" dirty="0"/>
              <a:t>Relevant from the perspective of individual patient care.</a:t>
            </a:r>
          </a:p>
          <a:p>
            <a:pPr lvl="2">
              <a:buFont typeface="Arial" panose="020B0604020202020204" pitchFamily="34" charset="0"/>
              <a:buChar char="•"/>
            </a:pPr>
            <a:endParaRPr lang="en-US" dirty="0"/>
          </a:p>
          <a:p>
            <a:pPr marL="914400" lvl="2" indent="0">
              <a:buNone/>
            </a:pPr>
            <a:r>
              <a:rPr lang="en-US" dirty="0">
                <a:hlinkClick r:id="rId2"/>
              </a:rPr>
              <a:t>https://browser.ihtsdotools.org/?perspective=full&amp;conceptId1=138875005&amp;edition=MAIN/2024-09-01&amp;release=&amp;languages=en</a:t>
            </a:r>
            <a:r>
              <a:rPr lang="en-US" dirty="0"/>
              <a:t> </a:t>
            </a:r>
          </a:p>
        </p:txBody>
      </p:sp>
      <p:sp>
        <p:nvSpPr>
          <p:cNvPr id="4" name="Slide Number Placeholder 3">
            <a:extLst>
              <a:ext uri="{FF2B5EF4-FFF2-40B4-BE49-F238E27FC236}">
                <a16:creationId xmlns:a16="http://schemas.microsoft.com/office/drawing/2014/main" id="{005FA9D5-BD87-4FAB-BBD4-1C620F2ED96B}"/>
              </a:ext>
            </a:extLst>
          </p:cNvPr>
          <p:cNvSpPr>
            <a:spLocks noGrp="1"/>
          </p:cNvSpPr>
          <p:nvPr>
            <p:ph type="sldNum" sz="quarter" idx="3"/>
          </p:nvPr>
        </p:nvSpPr>
        <p:spPr/>
        <p:txBody>
          <a:bodyPr/>
          <a:lstStyle/>
          <a:p>
            <a:fld id="{7C5DB68A-9D44-4073-920F-D08D647C06A7}" type="slidenum">
              <a:rPr lang="en-US" smtClean="0"/>
              <a:t>5</a:t>
            </a:fld>
            <a:endParaRPr lang="en-US" dirty="0"/>
          </a:p>
        </p:txBody>
      </p:sp>
    </p:spTree>
    <p:extLst>
      <p:ext uri="{BB962C8B-B14F-4D97-AF65-F5344CB8AC3E}">
        <p14:creationId xmlns:p14="http://schemas.microsoft.com/office/powerpoint/2010/main" val="233951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BFO-OWL top</a:t>
            </a:r>
          </a:p>
        </p:txBody>
      </p:sp>
      <p:sp>
        <p:nvSpPr>
          <p:cNvPr id="21" name="Content Placeholder 20">
            <a:extLst>
              <a:ext uri="{FF2B5EF4-FFF2-40B4-BE49-F238E27FC236}">
                <a16:creationId xmlns:a16="http://schemas.microsoft.com/office/drawing/2014/main" id="{9E922A2C-E0BC-4988-92BB-125F345F9DBA}"/>
              </a:ext>
            </a:extLst>
          </p:cNvPr>
          <p:cNvSpPr>
            <a:spLocks noGrp="1"/>
          </p:cNvSpPr>
          <p:nvPr>
            <p:ph idx="1"/>
          </p:nvPr>
        </p:nvSpPr>
        <p:spPr>
          <a:xfrm>
            <a:off x="228599" y="5638799"/>
            <a:ext cx="8886645" cy="990599"/>
          </a:xfrm>
        </p:spPr>
        <p:txBody>
          <a:bodyPr/>
          <a:lstStyle/>
          <a:p>
            <a:r>
              <a:rPr lang="en-GB" u="sng" dirty="0"/>
              <a:t>Elucidation</a:t>
            </a:r>
            <a:r>
              <a:rPr lang="en-GB" cap="small" dirty="0"/>
              <a:t>:</a:t>
            </a:r>
            <a:r>
              <a:rPr lang="en-GB" dirty="0"/>
              <a:t> </a:t>
            </a:r>
          </a:p>
          <a:p>
            <a:pPr>
              <a:buFont typeface="Arial" panose="020B0604020202020204" pitchFamily="34" charset="0"/>
              <a:buChar char="•"/>
            </a:pPr>
            <a:r>
              <a:rPr lang="en-GB" dirty="0"/>
              <a:t>An </a:t>
            </a:r>
            <a:r>
              <a:rPr lang="en-GB" i="1" dirty="0"/>
              <a:t>entity</a:t>
            </a:r>
            <a:r>
              <a:rPr lang="en-GB" dirty="0"/>
              <a:t> is anything that </a:t>
            </a:r>
            <a:r>
              <a:rPr lang="en-GB" b="1" dirty="0"/>
              <a:t>exists</a:t>
            </a:r>
            <a:r>
              <a:rPr lang="en-GB" dirty="0"/>
              <a:t> or </a:t>
            </a:r>
            <a:r>
              <a:rPr lang="en-GB" b="1" dirty="0"/>
              <a:t>has existed </a:t>
            </a:r>
            <a:r>
              <a:rPr lang="en-GB" dirty="0"/>
              <a:t>or </a:t>
            </a:r>
            <a:r>
              <a:rPr lang="en-GB" b="1" dirty="0"/>
              <a:t>will exist</a:t>
            </a:r>
            <a:r>
              <a:rPr lang="en-GB" dirty="0"/>
              <a: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4294967295"/>
          </p:nvPr>
        </p:nvSpPr>
        <p:spPr/>
        <p:txBody>
          <a:bodyPr/>
          <a:lstStyle/>
          <a:p>
            <a:fld id="{01EF93C7-D0AB-41D7-8C62-1F8A9E33AE23}" type="slidenum">
              <a:rPr lang="en-US" smtClean="0"/>
              <a:pPr/>
              <a:t>6</a:t>
            </a:fld>
            <a:endParaRPr lang="en-US"/>
          </a:p>
        </p:txBody>
      </p:sp>
      <p:pic>
        <p:nvPicPr>
          <p:cNvPr id="10" name="Picture 9" descr="Image of the top portion of BFO-OWL in Protege. ">
            <a:extLst>
              <a:ext uri="{FF2B5EF4-FFF2-40B4-BE49-F238E27FC236}">
                <a16:creationId xmlns:a16="http://schemas.microsoft.com/office/drawing/2014/main" id="{D9C61DA6-3D7E-4DB2-B9AB-042CFC40F80E}"/>
              </a:ext>
            </a:extLst>
          </p:cNvPr>
          <p:cNvPicPr>
            <a:picLocks noChangeAspect="1"/>
          </p:cNvPicPr>
          <p:nvPr/>
        </p:nvPicPr>
        <p:blipFill>
          <a:blip r:embed="rId2"/>
          <a:stretch>
            <a:fillRect/>
          </a:stretch>
        </p:blipFill>
        <p:spPr>
          <a:xfrm>
            <a:off x="217956" y="1447800"/>
            <a:ext cx="2505958" cy="4190999"/>
          </a:xfrm>
          <a:prstGeom prst="rect">
            <a:avLst/>
          </a:prstGeom>
        </p:spPr>
      </p:pic>
      <p:pic>
        <p:nvPicPr>
          <p:cNvPr id="12" name="Picture 11" descr="Image of the annotations window of Protege's user interface showing the annotations for the class 'entity'.">
            <a:extLst>
              <a:ext uri="{FF2B5EF4-FFF2-40B4-BE49-F238E27FC236}">
                <a16:creationId xmlns:a16="http://schemas.microsoft.com/office/drawing/2014/main" id="{260EA6B4-5A24-42D7-AEE0-B1A5FC117558}"/>
              </a:ext>
            </a:extLst>
          </p:cNvPr>
          <p:cNvPicPr>
            <a:picLocks noChangeAspect="1"/>
          </p:cNvPicPr>
          <p:nvPr/>
        </p:nvPicPr>
        <p:blipFill>
          <a:blip r:embed="rId3"/>
          <a:stretch>
            <a:fillRect/>
          </a:stretch>
        </p:blipFill>
        <p:spPr>
          <a:xfrm>
            <a:off x="2819400" y="1451211"/>
            <a:ext cx="6233763" cy="4187587"/>
          </a:xfrm>
          <a:prstGeom prst="rect">
            <a:avLst/>
          </a:prstGeom>
        </p:spPr>
      </p:pic>
    </p:spTree>
    <p:extLst>
      <p:ext uri="{BB962C8B-B14F-4D97-AF65-F5344CB8AC3E}">
        <p14:creationId xmlns:p14="http://schemas.microsoft.com/office/powerpoint/2010/main" val="1268151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BFO-OWL top</a:t>
            </a:r>
          </a:p>
        </p:txBody>
      </p:sp>
      <p:sp>
        <p:nvSpPr>
          <p:cNvPr id="21" name="Content Placeholder 20">
            <a:extLst>
              <a:ext uri="{FF2B5EF4-FFF2-40B4-BE49-F238E27FC236}">
                <a16:creationId xmlns:a16="http://schemas.microsoft.com/office/drawing/2014/main" id="{9E922A2C-E0BC-4988-92BB-125F345F9DBA}"/>
              </a:ext>
            </a:extLst>
          </p:cNvPr>
          <p:cNvSpPr>
            <a:spLocks noGrp="1"/>
          </p:cNvSpPr>
          <p:nvPr>
            <p:ph idx="1"/>
          </p:nvPr>
        </p:nvSpPr>
        <p:spPr>
          <a:xfrm>
            <a:off x="228599" y="4648199"/>
            <a:ext cx="8991601" cy="1981199"/>
          </a:xfrm>
        </p:spPr>
        <p:txBody>
          <a:bodyPr/>
          <a:lstStyle/>
          <a:p>
            <a:pPr>
              <a:buFont typeface="Arial" panose="020B0604020202020204" pitchFamily="34" charset="0"/>
              <a:buChar char="•"/>
            </a:pPr>
            <a:r>
              <a:rPr lang="en-GB" dirty="0"/>
              <a:t>          me 						my life</a:t>
            </a:r>
          </a:p>
          <a:p>
            <a:pPr>
              <a:buFont typeface="Arial" panose="020B0604020202020204" pitchFamily="34" charset="0"/>
              <a:buChar char="•"/>
            </a:pPr>
            <a:r>
              <a:rPr lang="en-GB" dirty="0"/>
              <a:t>  my intelligence				      my reasoning</a:t>
            </a:r>
          </a:p>
          <a:p>
            <a:pPr>
              <a:buFont typeface="Arial" panose="020B0604020202020204" pitchFamily="34" charset="0"/>
              <a:buChar char="•"/>
            </a:pPr>
            <a:r>
              <a:rPr lang="en-GB" dirty="0"/>
              <a:t> my heart function		       my heart pumping blood</a:t>
            </a:r>
          </a:p>
          <a:p>
            <a:pPr>
              <a:buFont typeface="Arial" panose="020B0604020202020204" pitchFamily="34" charset="0"/>
              <a:buChar char="•"/>
            </a:pPr>
            <a:r>
              <a:rPr lang="en-GB" dirty="0"/>
              <a:t> my instructor role			       my teaching</a:t>
            </a:r>
          </a:p>
          <a:p>
            <a:pPr>
              <a:buFont typeface="Arial" panose="020B0604020202020204" pitchFamily="34" charset="0"/>
              <a:buChar char="•"/>
            </a:pPr>
            <a:r>
              <a:rPr lang="en-GB" dirty="0"/>
              <a:t>   	     …						    …</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4294967295"/>
          </p:nvPr>
        </p:nvSpPr>
        <p:spPr/>
        <p:txBody>
          <a:bodyPr/>
          <a:lstStyle/>
          <a:p>
            <a:fld id="{01EF93C7-D0AB-41D7-8C62-1F8A9E33AE23}" type="slidenum">
              <a:rPr lang="en-US" smtClean="0"/>
              <a:pPr/>
              <a:t>7</a:t>
            </a:fld>
            <a:endParaRPr lang="en-US"/>
          </a:p>
        </p:txBody>
      </p:sp>
      <p:pic>
        <p:nvPicPr>
          <p:cNvPr id="3" name="Picture 2" descr="Other image of BFO-OWL's top showing continuant and occurrent as only subtypes of entity.">
            <a:extLst>
              <a:ext uri="{FF2B5EF4-FFF2-40B4-BE49-F238E27FC236}">
                <a16:creationId xmlns:a16="http://schemas.microsoft.com/office/drawing/2014/main" id="{E0EEE6F6-FBBC-42DD-A016-8A0D2A26D36A}"/>
              </a:ext>
            </a:extLst>
          </p:cNvPr>
          <p:cNvPicPr>
            <a:picLocks noChangeAspect="1"/>
          </p:cNvPicPr>
          <p:nvPr/>
        </p:nvPicPr>
        <p:blipFill>
          <a:blip r:embed="rId2"/>
          <a:stretch>
            <a:fillRect/>
          </a:stretch>
        </p:blipFill>
        <p:spPr>
          <a:xfrm>
            <a:off x="1212813" y="1905000"/>
            <a:ext cx="6718374" cy="2505673"/>
          </a:xfrm>
          <a:prstGeom prst="rect">
            <a:avLst/>
          </a:prstGeom>
        </p:spPr>
      </p:pic>
    </p:spTree>
    <p:extLst>
      <p:ext uri="{BB962C8B-B14F-4D97-AF65-F5344CB8AC3E}">
        <p14:creationId xmlns:p14="http://schemas.microsoft.com/office/powerpoint/2010/main" val="4255542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BB09-9862-4AA7-9236-64661ABEE491}"/>
              </a:ext>
            </a:extLst>
          </p:cNvPr>
          <p:cNvSpPr>
            <a:spLocks noGrp="1"/>
          </p:cNvSpPr>
          <p:nvPr>
            <p:ph type="title"/>
          </p:nvPr>
        </p:nvSpPr>
        <p:spPr/>
        <p:txBody>
          <a:bodyPr/>
          <a:lstStyle/>
          <a:p>
            <a:r>
              <a:rPr lang="en-US" dirty="0"/>
              <a:t>BFO2020-FOL top</a:t>
            </a:r>
          </a:p>
        </p:txBody>
      </p:sp>
      <p:sp>
        <p:nvSpPr>
          <p:cNvPr id="3" name="Content Placeholder 2">
            <a:extLst>
              <a:ext uri="{FF2B5EF4-FFF2-40B4-BE49-F238E27FC236}">
                <a16:creationId xmlns:a16="http://schemas.microsoft.com/office/drawing/2014/main" id="{3B4CCBA8-3C90-4CAE-90B7-E612C05F5776}"/>
              </a:ext>
            </a:extLst>
          </p:cNvPr>
          <p:cNvSpPr>
            <a:spLocks noGrp="1"/>
          </p:cNvSpPr>
          <p:nvPr>
            <p:ph idx="1"/>
          </p:nvPr>
        </p:nvSpPr>
        <p:spPr>
          <a:xfrm>
            <a:off x="228600" y="1676400"/>
            <a:ext cx="8839200" cy="4953000"/>
          </a:xfrm>
        </p:spPr>
        <p:txBody>
          <a:bodyPr/>
          <a:lstStyle/>
          <a:p>
            <a:r>
              <a:rPr lang="en-US" dirty="0"/>
              <a:t>(</a:t>
            </a:r>
            <a:r>
              <a:rPr lang="en-US" sz="2000" dirty="0" err="1"/>
              <a:t>cl:comment</a:t>
            </a:r>
            <a:r>
              <a:rPr lang="en-US" sz="2000" dirty="0"/>
              <a:t> ‘Entity is either universal or particular, so not all are instantiated. Instead make a predicate 'entity' analogous to particular universal [vgn-1]’</a:t>
            </a:r>
          </a:p>
          <a:p>
            <a:endParaRPr lang="en-US" dirty="0"/>
          </a:p>
          <a:p>
            <a:r>
              <a:rPr lang="en-US" sz="2200" dirty="0"/>
              <a:t>(</a:t>
            </a:r>
            <a:r>
              <a:rPr lang="en-US" sz="2200" dirty="0" err="1">
                <a:solidFill>
                  <a:srgbClr val="AAE600"/>
                </a:solidFill>
              </a:rPr>
              <a:t>forall</a:t>
            </a:r>
            <a:r>
              <a:rPr lang="en-US" sz="2200" dirty="0"/>
              <a:t> (</a:t>
            </a:r>
            <a:r>
              <a:rPr lang="en-US" sz="2200" dirty="0">
                <a:solidFill>
                  <a:srgbClr val="FFC000"/>
                </a:solidFill>
              </a:rPr>
              <a:t>x</a:t>
            </a:r>
            <a:r>
              <a:rPr lang="en-US" sz="2200" dirty="0"/>
              <a:t>)</a:t>
            </a:r>
          </a:p>
          <a:p>
            <a:r>
              <a:rPr lang="en-US" sz="2200" dirty="0"/>
              <a:t>     (if (</a:t>
            </a:r>
            <a:r>
              <a:rPr lang="en-US" sz="2200" dirty="0">
                <a:solidFill>
                  <a:srgbClr val="AAE600"/>
                </a:solidFill>
              </a:rPr>
              <a:t>exists</a:t>
            </a:r>
            <a:r>
              <a:rPr lang="en-US" sz="2200" dirty="0"/>
              <a:t> (</a:t>
            </a:r>
            <a:r>
              <a:rPr lang="en-US" sz="2200" dirty="0">
                <a:solidFill>
                  <a:srgbClr val="FFC000"/>
                </a:solidFill>
              </a:rPr>
              <a:t>t</a:t>
            </a:r>
            <a:r>
              <a:rPr lang="en-US" sz="2200" dirty="0"/>
              <a:t>)</a:t>
            </a:r>
          </a:p>
          <a:p>
            <a:r>
              <a:rPr lang="en-US" sz="2200" dirty="0"/>
              <a:t>       	    (or 	(</a:t>
            </a:r>
            <a:r>
              <a:rPr lang="en-US" sz="2200" dirty="0">
                <a:solidFill>
                  <a:srgbClr val="FFFF00"/>
                </a:solidFill>
              </a:rPr>
              <a:t>instance-of</a:t>
            </a:r>
            <a:r>
              <a:rPr lang="en-US" sz="2200" dirty="0"/>
              <a:t> </a:t>
            </a:r>
            <a:r>
              <a:rPr lang="en-US" sz="2200" dirty="0">
                <a:solidFill>
                  <a:srgbClr val="FFC000"/>
                </a:solidFill>
              </a:rPr>
              <a:t>x</a:t>
            </a:r>
            <a:r>
              <a:rPr lang="en-US" sz="2200" dirty="0"/>
              <a:t> </a:t>
            </a:r>
            <a:r>
              <a:rPr lang="en-US" sz="2200" dirty="0">
                <a:solidFill>
                  <a:srgbClr val="00B0F0"/>
                </a:solidFill>
              </a:rPr>
              <a:t>continuant</a:t>
            </a:r>
            <a:r>
              <a:rPr lang="en-US" sz="2200" dirty="0"/>
              <a:t> </a:t>
            </a:r>
            <a:r>
              <a:rPr lang="en-US" sz="2200" dirty="0">
                <a:solidFill>
                  <a:srgbClr val="FFC000"/>
                </a:solidFill>
              </a:rPr>
              <a:t>t</a:t>
            </a:r>
            <a:r>
              <a:rPr lang="en-US" sz="2200" dirty="0"/>
              <a:t>) </a:t>
            </a:r>
          </a:p>
          <a:p>
            <a:r>
              <a:rPr lang="en-US" sz="2200" dirty="0"/>
              <a:t>			(</a:t>
            </a:r>
            <a:r>
              <a:rPr lang="en-US" sz="2200" dirty="0">
                <a:solidFill>
                  <a:srgbClr val="FFFF00"/>
                </a:solidFill>
              </a:rPr>
              <a:t>instance-of</a:t>
            </a:r>
            <a:r>
              <a:rPr lang="en-US" sz="2200" dirty="0"/>
              <a:t> </a:t>
            </a:r>
            <a:r>
              <a:rPr lang="en-US" sz="2200" dirty="0">
                <a:solidFill>
                  <a:srgbClr val="FFC000"/>
                </a:solidFill>
              </a:rPr>
              <a:t>x</a:t>
            </a:r>
            <a:r>
              <a:rPr lang="en-US" sz="2200" dirty="0"/>
              <a:t> </a:t>
            </a:r>
            <a:r>
              <a:rPr lang="en-US" sz="2200" dirty="0">
                <a:solidFill>
                  <a:srgbClr val="00B0F0"/>
                </a:solidFill>
              </a:rPr>
              <a:t>occurrent</a:t>
            </a:r>
            <a:r>
              <a:rPr lang="en-US" sz="2200" dirty="0"/>
              <a:t> </a:t>
            </a:r>
            <a:r>
              <a:rPr lang="en-US" sz="2200" dirty="0">
                <a:solidFill>
                  <a:srgbClr val="FFC000"/>
                </a:solidFill>
              </a:rPr>
              <a:t>t</a:t>
            </a:r>
            <a:r>
              <a:rPr lang="en-US" sz="2200" dirty="0"/>
              <a:t>)))</a:t>
            </a:r>
          </a:p>
          <a:p>
            <a:r>
              <a:rPr lang="en-US" sz="2200" dirty="0"/>
              <a:t>         (</a:t>
            </a:r>
            <a:r>
              <a:rPr lang="en-US" sz="2200" dirty="0">
                <a:solidFill>
                  <a:srgbClr val="FFFF00"/>
                </a:solidFill>
              </a:rPr>
              <a:t>entity</a:t>
            </a:r>
            <a:r>
              <a:rPr lang="en-US" sz="2200" dirty="0"/>
              <a:t> </a:t>
            </a:r>
            <a:r>
              <a:rPr lang="en-US" sz="2200" dirty="0">
                <a:solidFill>
                  <a:srgbClr val="FFC000"/>
                </a:solidFill>
              </a:rPr>
              <a:t>x</a:t>
            </a:r>
            <a:r>
              <a:rPr lang="en-US" sz="2200" dirty="0"/>
              <a:t>))))</a:t>
            </a:r>
          </a:p>
          <a:p>
            <a:endParaRPr lang="en-US" dirty="0">
              <a:sym typeface="Wingdings" panose="05000000000000000000" pitchFamily="2" charset="2"/>
            </a:endParaRPr>
          </a:p>
          <a:p>
            <a:r>
              <a:rPr lang="en-US" dirty="0">
                <a:sym typeface="Wingdings" panose="05000000000000000000" pitchFamily="2" charset="2"/>
              </a:rPr>
              <a:t> ‘entity’ is represented as unary predicate! </a:t>
            </a:r>
            <a:endParaRPr lang="en-US" dirty="0"/>
          </a:p>
          <a:p>
            <a:pPr algn="ctr"/>
            <a:endParaRPr lang="en-US" sz="1800" dirty="0"/>
          </a:p>
          <a:p>
            <a:pPr algn="ctr"/>
            <a:r>
              <a:rPr lang="en-US" sz="1800" dirty="0"/>
              <a:t>Note: </a:t>
            </a:r>
            <a:r>
              <a:rPr lang="en-US" sz="1800" dirty="0">
                <a:hlinkClick r:id="rId2"/>
              </a:rPr>
              <a:t>#123 The comment for [vgn-1] is a bit more inadequate</a:t>
            </a:r>
            <a:endParaRPr lang="en-US" sz="1800" dirty="0"/>
          </a:p>
        </p:txBody>
      </p:sp>
      <p:sp>
        <p:nvSpPr>
          <p:cNvPr id="4" name="Slide Number Placeholder 3">
            <a:extLst>
              <a:ext uri="{FF2B5EF4-FFF2-40B4-BE49-F238E27FC236}">
                <a16:creationId xmlns:a16="http://schemas.microsoft.com/office/drawing/2014/main" id="{6313B399-1797-499A-AFE3-CDAB5F2C7AA9}"/>
              </a:ext>
            </a:extLst>
          </p:cNvPr>
          <p:cNvSpPr>
            <a:spLocks noGrp="1"/>
          </p:cNvSpPr>
          <p:nvPr>
            <p:ph type="sldNum" sz="quarter" idx="3"/>
          </p:nvPr>
        </p:nvSpPr>
        <p:spPr/>
        <p:txBody>
          <a:bodyPr/>
          <a:lstStyle/>
          <a:p>
            <a:fld id="{7C5DB68A-9D44-4073-920F-D08D647C06A7}" type="slidenum">
              <a:rPr lang="en-US" smtClean="0"/>
              <a:t>8</a:t>
            </a:fld>
            <a:endParaRPr lang="en-US" dirty="0"/>
          </a:p>
        </p:txBody>
      </p:sp>
    </p:spTree>
    <p:extLst>
      <p:ext uri="{BB962C8B-B14F-4D97-AF65-F5344CB8AC3E}">
        <p14:creationId xmlns:p14="http://schemas.microsoft.com/office/powerpoint/2010/main" val="1907205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Various elucidations of ‘continuant’</a:t>
            </a:r>
          </a:p>
        </p:txBody>
      </p:sp>
      <p:sp>
        <p:nvSpPr>
          <p:cNvPr id="5" name="Content Placeholder 4">
            <a:extLst>
              <a:ext uri="{FF2B5EF4-FFF2-40B4-BE49-F238E27FC236}">
                <a16:creationId xmlns:a16="http://schemas.microsoft.com/office/drawing/2014/main" id="{F335A291-364B-4735-A4D2-315C35570902}"/>
              </a:ext>
            </a:extLst>
          </p:cNvPr>
          <p:cNvSpPr>
            <a:spLocks noGrp="1"/>
          </p:cNvSpPr>
          <p:nvPr>
            <p:ph idx="1"/>
          </p:nvPr>
        </p:nvSpPr>
        <p:spPr/>
        <p:txBody>
          <a:bodyPr/>
          <a:lstStyle/>
          <a:p>
            <a:pPr lvl="0">
              <a:spcBef>
                <a:spcPct val="0"/>
              </a:spcBef>
              <a:buClrTx/>
              <a:buFont typeface="Arial" panose="020B0604020202020204" pitchFamily="34" charset="0"/>
              <a:buChar char="•"/>
              <a:defRPr/>
            </a:pPr>
            <a:r>
              <a:rPr lang="en-US" kern="1200" dirty="0">
                <a:solidFill>
                  <a:srgbClr val="FFFFFF"/>
                </a:solidFill>
                <a:latin typeface="Times New Roman" pitchFamily="18" charset="0"/>
              </a:rPr>
              <a:t>Elucidations:</a:t>
            </a:r>
          </a:p>
          <a:p>
            <a:pPr lvl="1">
              <a:spcBef>
                <a:spcPct val="0"/>
              </a:spcBef>
              <a:buClrTx/>
              <a:buFont typeface="Arial" panose="020B0604020202020204" pitchFamily="34" charset="0"/>
              <a:buChar char="•"/>
              <a:defRPr/>
            </a:pPr>
            <a:r>
              <a:rPr lang="en-US" i="1" kern="1200" dirty="0">
                <a:solidFill>
                  <a:srgbClr val="FFFFFF"/>
                </a:solidFill>
                <a:latin typeface="Times New Roman" pitchFamily="18" charset="0"/>
              </a:rPr>
              <a:t>‘An entity that at any time it exists, exists in total.’</a:t>
            </a:r>
          </a:p>
          <a:p>
            <a:pPr marL="0" lvl="0" indent="0">
              <a:spcBef>
                <a:spcPct val="0"/>
              </a:spcBef>
              <a:buClrTx/>
              <a:defRPr/>
            </a:pPr>
            <a:r>
              <a:rPr lang="en-US" sz="1400" kern="1200" dirty="0">
                <a:solidFill>
                  <a:srgbClr val="FFFFFF"/>
                </a:solidFill>
                <a:latin typeface="Times New Roman" pitchFamily="18" charset="0"/>
              </a:rPr>
              <a:t>		Smith B, Ceusters W. </a:t>
            </a:r>
          </a:p>
          <a:p>
            <a:pPr marL="0" lvl="0" indent="0">
              <a:spcBef>
                <a:spcPct val="0"/>
              </a:spcBef>
              <a:buClrTx/>
              <a:defRPr/>
            </a:pPr>
            <a:r>
              <a:rPr lang="en-US" sz="1400" kern="1200" dirty="0">
                <a:solidFill>
                  <a:srgbClr val="FFFFFF"/>
                </a:solidFill>
                <a:latin typeface="Times New Roman" pitchFamily="18" charset="0"/>
              </a:rPr>
              <a:t>		Ontological Realism as a Methodology for Coordinated Evolution of Scientific Ontologies. </a:t>
            </a:r>
          </a:p>
          <a:p>
            <a:pPr marL="0" lvl="0" indent="0">
              <a:spcBef>
                <a:spcPct val="0"/>
              </a:spcBef>
              <a:buClrTx/>
              <a:defRPr/>
            </a:pPr>
            <a:r>
              <a:rPr lang="en-US" sz="1400" kern="1200" dirty="0">
                <a:solidFill>
                  <a:srgbClr val="FFFFFF"/>
                </a:solidFill>
                <a:latin typeface="Times New Roman" pitchFamily="18" charset="0"/>
              </a:rPr>
              <a:t>		Applied Ontology, 2010;5(3-4):139-188. </a:t>
            </a:r>
          </a:p>
          <a:p>
            <a:pPr lvl="2">
              <a:spcBef>
                <a:spcPct val="0"/>
              </a:spcBef>
              <a:buClrTx/>
              <a:buFont typeface="Arial" panose="020B0604020202020204" pitchFamily="34" charset="0"/>
              <a:buChar char="•"/>
              <a:defRPr/>
            </a:pPr>
            <a:r>
              <a:rPr lang="en-US" kern="1200" dirty="0">
                <a:solidFill>
                  <a:srgbClr val="FFFFFF"/>
                </a:solidFill>
                <a:latin typeface="Times New Roman" pitchFamily="18" charset="0"/>
              </a:rPr>
              <a:t>Time-instant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a:t>
            </a:r>
            <a:r>
              <a:rPr lang="en-US" i="1" kern="1200" dirty="0">
                <a:solidFill>
                  <a:srgbClr val="FFFFFF"/>
                </a:solidFill>
                <a:latin typeface="Times New Roman" pitchFamily="18" charset="0"/>
              </a:rPr>
              <a:t>An entity that persists, endures, or continues to exist through time while maintaining its identity.</a:t>
            </a:r>
            <a:r>
              <a:rPr lang="en-US" kern="1200" dirty="0">
                <a:solidFill>
                  <a:srgbClr val="FFFFFF"/>
                </a:solidFill>
                <a:latin typeface="Times New Roman" pitchFamily="18" charset="0"/>
              </a:rPr>
              <a:t>’</a:t>
            </a:r>
          </a:p>
          <a:p>
            <a:pPr marL="457200" lvl="1" indent="0">
              <a:spcBef>
                <a:spcPct val="0"/>
              </a:spcBef>
              <a:buClrTx/>
              <a:buNone/>
              <a:defRPr/>
            </a:pPr>
            <a:r>
              <a:rPr lang="en-GB" dirty="0"/>
              <a:t>		</a:t>
            </a:r>
            <a:r>
              <a:rPr lang="en-GB" sz="1400" dirty="0"/>
              <a:t>ISO/IEC PRF 21838-2:2020(E)</a:t>
            </a:r>
            <a:r>
              <a:rPr lang="en-US" sz="1400" kern="1200" dirty="0">
                <a:solidFill>
                  <a:srgbClr val="FFFFFF"/>
                </a:solidFill>
                <a:latin typeface="Times New Roman" pitchFamily="18" charset="0"/>
              </a:rPr>
              <a:t> </a:t>
            </a:r>
          </a:p>
          <a:p>
            <a:pPr marL="457200" lvl="1" indent="0">
              <a:spcBef>
                <a:spcPct val="0"/>
              </a:spcBef>
              <a:buClrTx/>
              <a:buNone/>
              <a:defRPr/>
            </a:pPr>
            <a:r>
              <a:rPr lang="en-US" sz="1400" kern="1200" dirty="0">
                <a:solidFill>
                  <a:srgbClr val="FFFFFF"/>
                </a:solidFill>
                <a:latin typeface="Times New Roman" pitchFamily="18" charset="0"/>
              </a:rPr>
              <a: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‘[idem] </a:t>
            </a:r>
            <a:r>
              <a:rPr lang="en-US" i="1" kern="1200" dirty="0">
                <a:solidFill>
                  <a:srgbClr val="FFFFFF"/>
                </a:solidFill>
                <a:latin typeface="Times New Roman" pitchFamily="18" charset="0"/>
              </a:rPr>
              <a:t>… and has no temporal parts</a:t>
            </a:r>
            <a:r>
              <a:rPr lang="en-US" kern="1200" dirty="0">
                <a:solidFill>
                  <a:srgbClr val="FFFFFF"/>
                </a:solidFill>
                <a:latin typeface="Times New Roman" pitchFamily="18" charset="0"/>
              </a:rPr>
              <a:t>’</a:t>
            </a:r>
          </a:p>
          <a:p>
            <a:pPr marL="1771650" lvl="4" indent="0">
              <a:spcBef>
                <a:spcPts val="0"/>
              </a:spcBef>
            </a:pPr>
            <a:r>
              <a:rPr lang="en-US" sz="1400" dirty="0">
                <a:latin typeface="Times New Roman" panose="02020603050405020304" pitchFamily="18" charset="0"/>
                <a:cs typeface="Times New Roman" panose="02020603050405020304" pitchFamily="18" charset="0"/>
              </a:rPr>
              <a:t>Arp, R., B. Smith, and A.D. Spear, </a:t>
            </a:r>
          </a:p>
          <a:p>
            <a:pPr marL="1771650" lvl="4" indent="0">
              <a:spcBef>
                <a:spcPts val="0"/>
              </a:spcBef>
            </a:pPr>
            <a:r>
              <a:rPr lang="en-US" sz="1400" dirty="0">
                <a:latin typeface="Times New Roman" panose="02020603050405020304" pitchFamily="18" charset="0"/>
                <a:cs typeface="Times New Roman" panose="02020603050405020304" pitchFamily="18" charset="0"/>
              </a:rPr>
              <a:t>Building ontologies with basic formal ontology. 2015, </a:t>
            </a:r>
          </a:p>
          <a:p>
            <a:pPr marL="1771650" lvl="4" indent="0">
              <a:spcBef>
                <a:spcPts val="0"/>
              </a:spcBef>
            </a:pPr>
            <a:r>
              <a:rPr lang="en-US" sz="1400" dirty="0">
                <a:latin typeface="Times New Roman" panose="02020603050405020304" pitchFamily="18" charset="0"/>
                <a:cs typeface="Times New Roman" panose="02020603050405020304" pitchFamily="18" charset="0"/>
              </a:rPr>
              <a:t>The MIT Press,: Cambridge, Massachusetts. p. 1 online resource (245 p).</a:t>
            </a:r>
          </a:p>
          <a:p>
            <a:pPr marL="914400" lvl="2" indent="0">
              <a:spcBef>
                <a:spcPct val="0"/>
              </a:spcBef>
              <a:buClrTx/>
              <a:buNone/>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a:buFont typeface="Arial" panose="020B0604020202020204" pitchFamily="34" charset="0"/>
              <a:buChar char="•"/>
            </a:pPr>
            <a:endParaRPr lang="en-US" dirty="0"/>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6" name="Rectangle: Rounded Corners 5">
            <a:extLst>
              <a:ext uri="{FF2B5EF4-FFF2-40B4-BE49-F238E27FC236}">
                <a16:creationId xmlns:a16="http://schemas.microsoft.com/office/drawing/2014/main" id="{3F014EEB-619C-4E7A-95DB-A7160BB5B057}"/>
              </a:ext>
            </a:extLst>
          </p:cNvPr>
          <p:cNvSpPr/>
          <p:nvPr/>
        </p:nvSpPr>
        <p:spPr bwMode="auto">
          <a:xfrm>
            <a:off x="990600" y="4152900"/>
            <a:ext cx="609600" cy="3429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Rounded Corners 6">
            <a:extLst>
              <a:ext uri="{FF2B5EF4-FFF2-40B4-BE49-F238E27FC236}">
                <a16:creationId xmlns:a16="http://schemas.microsoft.com/office/drawing/2014/main" id="{2BA6D07D-3E7B-4D1B-B00A-E3E51405CBBC}"/>
              </a:ext>
            </a:extLst>
          </p:cNvPr>
          <p:cNvSpPr/>
          <p:nvPr/>
        </p:nvSpPr>
        <p:spPr bwMode="auto">
          <a:xfrm>
            <a:off x="3124200" y="2106168"/>
            <a:ext cx="1143000" cy="3810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Rounded Corners 7">
            <a:extLst>
              <a:ext uri="{FF2B5EF4-FFF2-40B4-BE49-F238E27FC236}">
                <a16:creationId xmlns:a16="http://schemas.microsoft.com/office/drawing/2014/main" id="{0A0F0F35-646E-4616-ACD1-E68A08C74CA1}"/>
              </a:ext>
            </a:extLst>
          </p:cNvPr>
          <p:cNvSpPr/>
          <p:nvPr/>
        </p:nvSpPr>
        <p:spPr bwMode="auto">
          <a:xfrm>
            <a:off x="3352800" y="5446776"/>
            <a:ext cx="2286000" cy="3810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53391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Time in BFO</a:t>
            </a:r>
          </a:p>
        </p:txBody>
      </p:sp>
      <p:sp>
        <p:nvSpPr>
          <p:cNvPr id="26" name="Content Placeholder 25">
            <a:extLst>
              <a:ext uri="{FF2B5EF4-FFF2-40B4-BE49-F238E27FC236}">
                <a16:creationId xmlns:a16="http://schemas.microsoft.com/office/drawing/2014/main" id="{98E99180-F8C3-4EBC-ACF8-B691242A8382}"/>
              </a:ext>
            </a:extLst>
          </p:cNvPr>
          <p:cNvSpPr>
            <a:spLocks noGrp="1"/>
          </p:cNvSpPr>
          <p:nvPr>
            <p:ph idx="1"/>
          </p:nvPr>
        </p:nvSpPr>
        <p:spPr>
          <a:xfrm>
            <a:off x="228600" y="5543562"/>
            <a:ext cx="8686800" cy="1085837"/>
          </a:xfrm>
        </p:spPr>
        <p:txBody>
          <a:bodyPr/>
          <a:lstStyle/>
          <a:p>
            <a:pPr>
              <a:buFont typeface="Arial" panose="020B0604020202020204" pitchFamily="34" charset="0"/>
              <a:buChar char="•"/>
            </a:pPr>
            <a:r>
              <a:rPr lang="en-US" sz="2000" dirty="0"/>
              <a:t>Temporal instants do not have temporal parts.</a:t>
            </a:r>
          </a:p>
          <a:p>
            <a:pPr>
              <a:buFont typeface="Arial" panose="020B0604020202020204" pitchFamily="34" charset="0"/>
              <a:buChar char="•"/>
            </a:pPr>
            <a:r>
              <a:rPr lang="en-US" sz="2000" dirty="0"/>
              <a:t>1-dimensional temporal regions have at least two temporal instants as temporal part.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10</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516630" y="1905000"/>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Occurrent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143000" y="3200401"/>
            <a:ext cx="1428750" cy="304800"/>
          </a:xfrm>
          <a:prstGeom prst="rect">
            <a:avLst/>
          </a:prstGeom>
          <a:noFill/>
          <a:ln w="28575">
            <a:no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solidFill>
                  <a:schemeClr val="bg1"/>
                </a:solidFill>
                <a:latin typeface="Tahoma" panose="020B0604030504040204" pitchFamily="34" charset="0"/>
                <a:ea typeface="MS PGothic" panose="020B0600070205080204" pitchFamily="34" charset="-128"/>
                <a:cs typeface="Times New Roman" panose="02020603050405020304" pitchFamily="18" charset="0"/>
              </a:rPr>
              <a: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310759" y="3028820"/>
            <a:ext cx="2042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Region</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1857375" y="2578109"/>
            <a:ext cx="2687955" cy="622292"/>
          </a:xfrm>
          <a:prstGeom prst="straightConnector1">
            <a:avLst/>
          </a:prstGeom>
          <a:noFill/>
          <a:ln w="28575">
            <a:solidFill>
              <a:schemeClr val="bg1"/>
            </a:solidFill>
            <a:prstDash val="dashDot"/>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545330" y="2578109"/>
            <a:ext cx="1786509" cy="45071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8" name="Rectangle 17">
            <a:extLst>
              <a:ext uri="{FF2B5EF4-FFF2-40B4-BE49-F238E27FC236}">
                <a16:creationId xmlns:a16="http://schemas.microsoft.com/office/drawing/2014/main" id="{AA373702-84DF-484D-8E34-41E7FEEB307D}"/>
              </a:ext>
            </a:extLst>
          </p:cNvPr>
          <p:cNvSpPr>
            <a:spLocks noChangeArrowheads="1"/>
          </p:cNvSpPr>
          <p:nvPr/>
        </p:nvSpPr>
        <p:spPr bwMode="auto">
          <a:xfrm>
            <a:off x="2819400" y="4343400"/>
            <a:ext cx="204216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Instant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(0-dimensional</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region)</a:t>
            </a:r>
          </a:p>
        </p:txBody>
      </p:sp>
      <p:sp>
        <p:nvSpPr>
          <p:cNvPr id="19" name="Rectangle 18">
            <a:extLst>
              <a:ext uri="{FF2B5EF4-FFF2-40B4-BE49-F238E27FC236}">
                <a16:creationId xmlns:a16="http://schemas.microsoft.com/office/drawing/2014/main" id="{BF244AEA-145B-4F72-9B76-F47F90D6DBFE}"/>
              </a:ext>
            </a:extLst>
          </p:cNvPr>
          <p:cNvSpPr>
            <a:spLocks noChangeArrowheads="1"/>
          </p:cNvSpPr>
          <p:nvPr/>
        </p:nvSpPr>
        <p:spPr bwMode="auto">
          <a:xfrm>
            <a:off x="6019800" y="4489454"/>
            <a:ext cx="2042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1-dimensional</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region</a:t>
            </a:r>
          </a:p>
        </p:txBody>
      </p:sp>
      <p:cxnSp>
        <p:nvCxnSpPr>
          <p:cNvPr id="20" name="AutoShape 9">
            <a:extLst>
              <a:ext uri="{FF2B5EF4-FFF2-40B4-BE49-F238E27FC236}">
                <a16:creationId xmlns:a16="http://schemas.microsoft.com/office/drawing/2014/main" id="{6E727A58-0ABF-4812-82FA-253E5C9AFD32}"/>
              </a:ext>
            </a:extLst>
          </p:cNvPr>
          <p:cNvCxnSpPr>
            <a:cxnSpLocks noChangeShapeType="1"/>
            <a:stCxn id="7" idx="2"/>
            <a:endCxn id="18" idx="0"/>
          </p:cNvCxnSpPr>
          <p:nvPr/>
        </p:nvCxnSpPr>
        <p:spPr bwMode="auto">
          <a:xfrm flipH="1">
            <a:off x="3840480" y="3651112"/>
            <a:ext cx="2491359" cy="692288"/>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3" name="AutoShape 9">
            <a:extLst>
              <a:ext uri="{FF2B5EF4-FFF2-40B4-BE49-F238E27FC236}">
                <a16:creationId xmlns:a16="http://schemas.microsoft.com/office/drawing/2014/main" id="{A592D790-0890-459B-9FE5-022C03023794}"/>
              </a:ext>
            </a:extLst>
          </p:cNvPr>
          <p:cNvCxnSpPr>
            <a:cxnSpLocks noChangeShapeType="1"/>
            <a:stCxn id="7" idx="2"/>
            <a:endCxn id="19" idx="0"/>
          </p:cNvCxnSpPr>
          <p:nvPr/>
        </p:nvCxnSpPr>
        <p:spPr bwMode="auto">
          <a:xfrm>
            <a:off x="6331839" y="3651112"/>
            <a:ext cx="709041" cy="838342"/>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452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Continuant</a:t>
            </a:r>
          </a:p>
        </p:txBody>
      </p:sp>
      <p:sp>
        <p:nvSpPr>
          <p:cNvPr id="5" name="Content Placeholder 4">
            <a:extLst>
              <a:ext uri="{FF2B5EF4-FFF2-40B4-BE49-F238E27FC236}">
                <a16:creationId xmlns:a16="http://schemas.microsoft.com/office/drawing/2014/main" id="{F335A291-364B-4735-A4D2-315C35570902}"/>
              </a:ext>
            </a:extLst>
          </p:cNvPr>
          <p:cNvSpPr>
            <a:spLocks noGrp="1"/>
          </p:cNvSpPr>
          <p:nvPr>
            <p:ph idx="1"/>
          </p:nvPr>
        </p:nvSpPr>
        <p:spPr/>
        <p:txBody>
          <a:bodyPr/>
          <a:lstStyle/>
          <a:p>
            <a:pPr lvl="0">
              <a:spcBef>
                <a:spcPct val="0"/>
              </a:spcBef>
              <a:buClrTx/>
              <a:buFont typeface="Arial" panose="020B0604020202020204" pitchFamily="34" charset="0"/>
              <a:buChar char="•"/>
              <a:defRPr/>
            </a:pPr>
            <a:r>
              <a:rPr lang="en-US" kern="1200" dirty="0">
                <a:solidFill>
                  <a:srgbClr val="FFFFFF"/>
                </a:solidFill>
                <a:latin typeface="Times New Roman" pitchFamily="18" charset="0"/>
              </a:rPr>
              <a:t>Elucidations:</a:t>
            </a:r>
          </a:p>
          <a:p>
            <a:pPr lvl="1">
              <a:spcBef>
                <a:spcPct val="0"/>
              </a:spcBef>
              <a:buClrTx/>
              <a:buFont typeface="Arial" panose="020B0604020202020204" pitchFamily="34" charset="0"/>
              <a:buChar char="•"/>
              <a:defRPr/>
            </a:pPr>
            <a:r>
              <a:rPr lang="en-US" i="1" kern="1200" dirty="0">
                <a:solidFill>
                  <a:srgbClr val="FFFFFF"/>
                </a:solidFill>
                <a:latin typeface="Times New Roman" pitchFamily="18" charset="0"/>
              </a:rPr>
              <a:t>‘An entity that at any time it exists, exists in total.’</a:t>
            </a:r>
          </a:p>
          <a:p>
            <a:pPr marL="0" lvl="0" indent="0">
              <a:spcBef>
                <a:spcPct val="0"/>
              </a:spcBef>
              <a:buClrTx/>
              <a:defRPr/>
            </a:pPr>
            <a:r>
              <a:rPr lang="en-US" sz="1400" kern="1200" dirty="0">
                <a:solidFill>
                  <a:srgbClr val="FFFFFF"/>
                </a:solidFill>
                <a:latin typeface="Times New Roman" pitchFamily="18" charset="0"/>
              </a:rPr>
              <a:t>		Smith B, Ceusters W. </a:t>
            </a:r>
          </a:p>
          <a:p>
            <a:pPr marL="0" lvl="0" indent="0">
              <a:spcBef>
                <a:spcPct val="0"/>
              </a:spcBef>
              <a:buClrTx/>
              <a:defRPr/>
            </a:pPr>
            <a:r>
              <a:rPr lang="en-US" sz="1400" kern="1200" dirty="0">
                <a:solidFill>
                  <a:srgbClr val="FFFFFF"/>
                </a:solidFill>
                <a:latin typeface="Times New Roman" pitchFamily="18" charset="0"/>
              </a:rPr>
              <a:t>		Ontological Realism as a Methodology for Coordinated Evolution of Scientific Ontologies. </a:t>
            </a:r>
          </a:p>
          <a:p>
            <a:pPr marL="0" lvl="0" indent="0">
              <a:spcBef>
                <a:spcPct val="0"/>
              </a:spcBef>
              <a:buClrTx/>
              <a:defRPr/>
            </a:pPr>
            <a:r>
              <a:rPr lang="en-US" sz="1400" kern="1200" dirty="0">
                <a:solidFill>
                  <a:srgbClr val="FFFFFF"/>
                </a:solidFill>
                <a:latin typeface="Times New Roman" pitchFamily="18" charset="0"/>
              </a:rPr>
              <a:t>		Applied Ontology, 2010;5(3-4):139-188. </a:t>
            </a:r>
          </a:p>
          <a:p>
            <a:pPr lvl="2">
              <a:spcBef>
                <a:spcPct val="0"/>
              </a:spcBef>
              <a:buClrTx/>
              <a:buFont typeface="Arial" panose="020B0604020202020204" pitchFamily="34" charset="0"/>
              <a:buChar char="•"/>
              <a:defRPr/>
            </a:pPr>
            <a:r>
              <a:rPr lang="en-US" kern="1200" dirty="0">
                <a:solidFill>
                  <a:srgbClr val="FFFFFF"/>
                </a:solidFill>
                <a:latin typeface="Times New Roman" pitchFamily="18" charset="0"/>
              </a:rPr>
              <a:t>Time-instant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a:t>
            </a:r>
            <a:r>
              <a:rPr lang="en-US" i="1" kern="1200" dirty="0">
                <a:solidFill>
                  <a:srgbClr val="FFFFFF"/>
                </a:solidFill>
                <a:latin typeface="Times New Roman" pitchFamily="18" charset="0"/>
              </a:rPr>
              <a:t>An entity that persists, endures, or continues to exist through time while maintaining its identity.</a:t>
            </a:r>
            <a:r>
              <a:rPr lang="en-US" kern="1200" dirty="0">
                <a:solidFill>
                  <a:srgbClr val="FFFFFF"/>
                </a:solidFill>
                <a:latin typeface="Times New Roman" pitchFamily="18" charset="0"/>
              </a:rPr>
              <a:t>’</a:t>
            </a:r>
          </a:p>
          <a:p>
            <a:pPr marL="457200" lvl="1" indent="0">
              <a:spcBef>
                <a:spcPct val="0"/>
              </a:spcBef>
              <a:buClrTx/>
              <a:buNone/>
              <a:defRPr/>
            </a:pPr>
            <a:r>
              <a:rPr lang="en-GB" dirty="0"/>
              <a:t>		</a:t>
            </a:r>
            <a:r>
              <a:rPr lang="en-GB" sz="1400" dirty="0"/>
              <a:t>ISO/IEC PRF 21838-2:2020(E)</a:t>
            </a:r>
            <a:r>
              <a:rPr lang="en-US" sz="1400" kern="1200" dirty="0">
                <a:solidFill>
                  <a:srgbClr val="FFFFFF"/>
                </a:solidFill>
                <a:latin typeface="Times New Roman" pitchFamily="18" charset="0"/>
              </a:rPr>
              <a:t> </a:t>
            </a:r>
          </a:p>
          <a:p>
            <a:pPr marL="457200" lvl="1" indent="0">
              <a:spcBef>
                <a:spcPct val="0"/>
              </a:spcBef>
              <a:buClrTx/>
              <a:buNone/>
              <a:defRPr/>
            </a:pPr>
            <a:r>
              <a:rPr lang="en-US" sz="1400" kern="1200" dirty="0">
                <a:solidFill>
                  <a:srgbClr val="FFFFFF"/>
                </a:solidFill>
                <a:latin typeface="Times New Roman" pitchFamily="18" charset="0"/>
              </a:rPr>
              <a: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‘[idem] </a:t>
            </a:r>
            <a:r>
              <a:rPr lang="en-US" i="1" kern="1200" dirty="0">
                <a:solidFill>
                  <a:srgbClr val="FFFFFF"/>
                </a:solidFill>
                <a:latin typeface="Times New Roman" pitchFamily="18" charset="0"/>
              </a:rPr>
              <a:t>… and has no temporal parts</a:t>
            </a:r>
            <a:r>
              <a:rPr lang="en-US" kern="1200" dirty="0">
                <a:solidFill>
                  <a:srgbClr val="FFFFFF"/>
                </a:solidFill>
                <a:latin typeface="Times New Roman" pitchFamily="18" charset="0"/>
              </a:rPr>
              <a:t>’</a:t>
            </a:r>
          </a:p>
          <a:p>
            <a:pPr marL="1771650" lvl="4" indent="0">
              <a:spcBef>
                <a:spcPts val="0"/>
              </a:spcBef>
            </a:pPr>
            <a:r>
              <a:rPr lang="en-US" sz="1400" dirty="0">
                <a:latin typeface="Times New Roman" panose="02020603050405020304" pitchFamily="18" charset="0"/>
                <a:cs typeface="Times New Roman" panose="02020603050405020304" pitchFamily="18" charset="0"/>
              </a:rPr>
              <a:t>Arp, R., B. Smith, and A.D. Spear, </a:t>
            </a:r>
          </a:p>
          <a:p>
            <a:pPr marL="1771650" lvl="4" indent="0">
              <a:spcBef>
                <a:spcPts val="0"/>
              </a:spcBef>
            </a:pPr>
            <a:r>
              <a:rPr lang="en-US" sz="1400" dirty="0">
                <a:latin typeface="Times New Roman" panose="02020603050405020304" pitchFamily="18" charset="0"/>
                <a:cs typeface="Times New Roman" panose="02020603050405020304" pitchFamily="18" charset="0"/>
              </a:rPr>
              <a:t>Building ontologies with basic formal ontology. 2015, </a:t>
            </a:r>
          </a:p>
          <a:p>
            <a:pPr marL="1771650" lvl="4" indent="0">
              <a:spcBef>
                <a:spcPts val="0"/>
              </a:spcBef>
            </a:pPr>
            <a:r>
              <a:rPr lang="en-US" sz="1400" dirty="0">
                <a:latin typeface="Times New Roman" panose="02020603050405020304" pitchFamily="18" charset="0"/>
                <a:cs typeface="Times New Roman" panose="02020603050405020304" pitchFamily="18" charset="0"/>
              </a:rPr>
              <a:t>The MIT Press,: Cambridge, Massachusetts. p. 1 online resource (245 p).</a:t>
            </a:r>
          </a:p>
          <a:p>
            <a:pPr marL="914400" lvl="2" indent="0">
              <a:spcBef>
                <a:spcPct val="0"/>
              </a:spcBef>
              <a:buClrTx/>
              <a:buNone/>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a:buFont typeface="Arial" panose="020B0604020202020204" pitchFamily="34" charset="0"/>
              <a:buChar char="•"/>
            </a:pPr>
            <a:endParaRPr lang="en-US" dirty="0"/>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6" name="Rectangle: Rounded Corners 5">
            <a:extLst>
              <a:ext uri="{FF2B5EF4-FFF2-40B4-BE49-F238E27FC236}">
                <a16:creationId xmlns:a16="http://schemas.microsoft.com/office/drawing/2014/main" id="{3F014EEB-619C-4E7A-95DB-A7160BB5B057}"/>
              </a:ext>
            </a:extLst>
          </p:cNvPr>
          <p:cNvSpPr/>
          <p:nvPr/>
        </p:nvSpPr>
        <p:spPr bwMode="auto">
          <a:xfrm>
            <a:off x="6934200" y="3825240"/>
            <a:ext cx="609600" cy="3429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Rounded Corners 6">
            <a:extLst>
              <a:ext uri="{FF2B5EF4-FFF2-40B4-BE49-F238E27FC236}">
                <a16:creationId xmlns:a16="http://schemas.microsoft.com/office/drawing/2014/main" id="{2BA6D07D-3E7B-4D1B-B00A-E3E51405CBBC}"/>
              </a:ext>
            </a:extLst>
          </p:cNvPr>
          <p:cNvSpPr/>
          <p:nvPr/>
        </p:nvSpPr>
        <p:spPr bwMode="auto">
          <a:xfrm>
            <a:off x="4535424" y="2133600"/>
            <a:ext cx="1560576" cy="3048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29062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AB270-BEE7-4FD9-93E1-0E05ECCC02E9}"/>
              </a:ext>
            </a:extLst>
          </p:cNvPr>
          <p:cNvSpPr>
            <a:spLocks noGrp="1"/>
          </p:cNvSpPr>
          <p:nvPr>
            <p:ph type="title"/>
          </p:nvPr>
        </p:nvSpPr>
        <p:spPr/>
        <p:txBody>
          <a:bodyPr/>
          <a:lstStyle/>
          <a:p>
            <a:r>
              <a:rPr lang="en-US" b="1" dirty="0"/>
              <a:t>exists at</a:t>
            </a:r>
          </a:p>
        </p:txBody>
      </p:sp>
      <p:sp>
        <p:nvSpPr>
          <p:cNvPr id="3" name="Content Placeholder 2">
            <a:extLst>
              <a:ext uri="{FF2B5EF4-FFF2-40B4-BE49-F238E27FC236}">
                <a16:creationId xmlns:a16="http://schemas.microsoft.com/office/drawing/2014/main" id="{0ED42E9F-E9F7-4934-8102-6644E44C710B}"/>
              </a:ext>
            </a:extLst>
          </p:cNvPr>
          <p:cNvSpPr>
            <a:spLocks noGrp="1"/>
          </p:cNvSpPr>
          <p:nvPr>
            <p:ph idx="1"/>
          </p:nvPr>
        </p:nvSpPr>
        <p:spPr/>
        <p:txBody>
          <a:bodyPr/>
          <a:lstStyle/>
          <a:p>
            <a:pPr>
              <a:buFont typeface="Arial" panose="020B0604020202020204" pitchFamily="34" charset="0"/>
              <a:buChar char="•"/>
            </a:pPr>
            <a:r>
              <a:rPr lang="en-GB" u="sng" dirty="0"/>
              <a:t>Elucidation</a:t>
            </a:r>
            <a:r>
              <a:rPr lang="en-GB" dirty="0"/>
              <a:t>: </a:t>
            </a:r>
            <a:r>
              <a:rPr lang="en-GB" b="1" dirty="0"/>
              <a:t>exists at</a:t>
            </a:r>
            <a:r>
              <a:rPr lang="en-GB" dirty="0"/>
              <a:t> is a </a:t>
            </a:r>
            <a:r>
              <a:rPr lang="en-GB" i="1" dirty="0"/>
              <a:t>relation</a:t>
            </a:r>
            <a:r>
              <a:rPr lang="en-GB" dirty="0"/>
              <a:t> between a </a:t>
            </a:r>
            <a:r>
              <a:rPr lang="en-GB" i="1" dirty="0"/>
              <a:t>particular</a:t>
            </a:r>
            <a:r>
              <a:rPr lang="en-GB" dirty="0"/>
              <a:t> and some </a:t>
            </a:r>
            <a:r>
              <a:rPr lang="en-GB" i="1" dirty="0"/>
              <a:t>temporal region</a:t>
            </a:r>
            <a:r>
              <a:rPr lang="en-GB" dirty="0"/>
              <a:t> </a:t>
            </a:r>
            <a:r>
              <a:rPr lang="en-GB" b="1" dirty="0"/>
              <a:t>at</a:t>
            </a:r>
            <a:r>
              <a:rPr lang="en-GB" dirty="0"/>
              <a:t> which the particular </a:t>
            </a:r>
            <a:r>
              <a:rPr lang="en-GB" b="1" dirty="0"/>
              <a:t>exists.</a:t>
            </a:r>
          </a:p>
          <a:p>
            <a:pPr>
              <a:buFont typeface="Arial" panose="020B0604020202020204" pitchFamily="34" charset="0"/>
              <a:buChar char="•"/>
            </a:pPr>
            <a:r>
              <a:rPr lang="en-GB" u="sng" dirty="0"/>
              <a:t>Domain</a:t>
            </a:r>
            <a:r>
              <a:rPr lang="en-GB" cap="small" dirty="0"/>
              <a:t>:</a:t>
            </a:r>
            <a:r>
              <a:rPr lang="en-GB" dirty="0"/>
              <a:t> </a:t>
            </a:r>
            <a:r>
              <a:rPr lang="en-GB" i="1" dirty="0"/>
              <a:t>entity</a:t>
            </a:r>
            <a:endParaRPr lang="en-US" dirty="0"/>
          </a:p>
          <a:p>
            <a:pPr>
              <a:buFont typeface="Arial" panose="020B0604020202020204" pitchFamily="34" charset="0"/>
              <a:buChar char="•"/>
            </a:pPr>
            <a:r>
              <a:rPr lang="en-GB" u="sng" dirty="0"/>
              <a:t>Range</a:t>
            </a:r>
            <a:r>
              <a:rPr lang="en-GB" dirty="0"/>
              <a:t>: </a:t>
            </a:r>
            <a:r>
              <a:rPr lang="en-GB" i="1" dirty="0"/>
              <a:t>temporal region</a:t>
            </a:r>
            <a:endParaRPr lang="en-US" dirty="0"/>
          </a:p>
          <a:p>
            <a:pPr>
              <a:buFont typeface="Arial" panose="020B0604020202020204" pitchFamily="34" charset="0"/>
              <a:buChar char="•"/>
            </a:pPr>
            <a:r>
              <a:rPr lang="en-GB" u="sng" dirty="0"/>
              <a:t>Examples</a:t>
            </a:r>
            <a:r>
              <a:rPr lang="en-GB" dirty="0"/>
              <a:t>:	</a:t>
            </a:r>
          </a:p>
          <a:p>
            <a:pPr lvl="1">
              <a:buFont typeface="Arial" panose="020B0604020202020204" pitchFamily="34" charset="0"/>
              <a:buChar char="•"/>
            </a:pPr>
            <a:r>
              <a:rPr lang="en-GB" dirty="0"/>
              <a:t>First World War exists at 1914-1916, </a:t>
            </a:r>
          </a:p>
          <a:p>
            <a:pPr lvl="1">
              <a:buFont typeface="Arial" panose="020B0604020202020204" pitchFamily="34" charset="0"/>
              <a:buChar char="•"/>
            </a:pPr>
            <a:r>
              <a:rPr lang="en-GB" dirty="0"/>
              <a:t>Mexico exists at January 1, 2000.</a:t>
            </a: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E28AAF1-6A93-4599-A3F9-A5932A0A1900}"/>
              </a:ext>
            </a:extLst>
          </p:cNvPr>
          <p:cNvSpPr>
            <a:spLocks noGrp="1"/>
          </p:cNvSpPr>
          <p:nvPr>
            <p:ph type="sldNum" sz="quarter" idx="10"/>
          </p:nvPr>
        </p:nvSpPr>
        <p:spPr/>
        <p:txBody>
          <a:bodyPr/>
          <a:lstStyle/>
          <a:p>
            <a:fld id="{01EF93C7-D0AB-41D7-8C62-1F8A9E33AE23}" type="slidenum">
              <a:rPr lang="en-US" smtClean="0"/>
              <a:pPr/>
              <a:t>12</a:t>
            </a:fld>
            <a:endParaRPr lang="en-US"/>
          </a:p>
        </p:txBody>
      </p:sp>
      <p:sp>
        <p:nvSpPr>
          <p:cNvPr id="5" name="Rectangle 4">
            <a:extLst>
              <a:ext uri="{FF2B5EF4-FFF2-40B4-BE49-F238E27FC236}">
                <a16:creationId xmlns:a16="http://schemas.microsoft.com/office/drawing/2014/main" id="{E8FCAED7-96FD-426E-81EB-6FABAD8DEFA0}"/>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2456684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B3C2D-9369-4E49-8835-BFA51ED1A029}"/>
              </a:ext>
            </a:extLst>
          </p:cNvPr>
          <p:cNvSpPr>
            <a:spLocks noGrp="1"/>
          </p:cNvSpPr>
          <p:nvPr>
            <p:ph type="title"/>
          </p:nvPr>
        </p:nvSpPr>
        <p:spPr/>
        <p:txBody>
          <a:bodyPr/>
          <a:lstStyle/>
          <a:p>
            <a:r>
              <a:rPr lang="en-US" dirty="0"/>
              <a:t>Exist-at axiom</a:t>
            </a:r>
          </a:p>
        </p:txBody>
      </p:sp>
      <p:sp>
        <p:nvSpPr>
          <p:cNvPr id="3" name="Content Placeholder 2">
            <a:extLst>
              <a:ext uri="{FF2B5EF4-FFF2-40B4-BE49-F238E27FC236}">
                <a16:creationId xmlns:a16="http://schemas.microsoft.com/office/drawing/2014/main" id="{A6E7B5F4-0D2C-46F3-A09E-7A778E6CAC07}"/>
              </a:ext>
            </a:extLst>
          </p:cNvPr>
          <p:cNvSpPr>
            <a:spLocks noGrp="1"/>
          </p:cNvSpPr>
          <p:nvPr>
            <p:ph idx="1"/>
          </p:nvPr>
        </p:nvSpPr>
        <p:spPr/>
        <p:txBody>
          <a:bodyPr/>
          <a:lstStyle/>
          <a:p>
            <a:r>
              <a:rPr lang="en-US" dirty="0"/>
              <a:t>(</a:t>
            </a:r>
            <a:r>
              <a:rPr lang="en-US" dirty="0" err="1"/>
              <a:t>cl:comment</a:t>
            </a:r>
            <a:r>
              <a:rPr lang="en-US" dirty="0"/>
              <a:t> "Relata of exists-at are particulars. [oap-1]"    </a:t>
            </a:r>
          </a:p>
          <a:p>
            <a:r>
              <a:rPr lang="en-US" dirty="0"/>
              <a:t>	(</a:t>
            </a:r>
            <a:r>
              <a:rPr lang="en-US" dirty="0" err="1">
                <a:solidFill>
                  <a:srgbClr val="92D050"/>
                </a:solidFill>
              </a:rPr>
              <a:t>forall</a:t>
            </a:r>
            <a:r>
              <a:rPr lang="en-US" dirty="0"/>
              <a:t> (</a:t>
            </a:r>
            <a:r>
              <a:rPr lang="en-US" dirty="0" err="1">
                <a:solidFill>
                  <a:srgbClr val="FFC000"/>
                </a:solidFill>
              </a:rPr>
              <a:t>i</a:t>
            </a:r>
            <a:r>
              <a:rPr lang="en-US" dirty="0">
                <a:solidFill>
                  <a:srgbClr val="FFC000"/>
                </a:solidFill>
              </a:rPr>
              <a:t> t</a:t>
            </a:r>
            <a:r>
              <a:rPr lang="en-US" dirty="0"/>
              <a:t>)     </a:t>
            </a:r>
          </a:p>
          <a:p>
            <a:r>
              <a:rPr lang="en-US" dirty="0"/>
              <a:t>		(if (</a:t>
            </a:r>
            <a:r>
              <a:rPr lang="en-US" dirty="0">
                <a:solidFill>
                  <a:srgbClr val="FFFF00"/>
                </a:solidFill>
              </a:rPr>
              <a:t>exists-at</a:t>
            </a:r>
            <a:r>
              <a:rPr lang="en-US" dirty="0"/>
              <a:t> </a:t>
            </a:r>
            <a:r>
              <a:rPr lang="en-US" i="1" dirty="0" err="1">
                <a:solidFill>
                  <a:srgbClr val="FFC000"/>
                </a:solidFill>
              </a:rPr>
              <a:t>i</a:t>
            </a:r>
            <a:r>
              <a:rPr lang="en-US" dirty="0">
                <a:solidFill>
                  <a:srgbClr val="FFC000"/>
                </a:solidFill>
              </a:rPr>
              <a:t> </a:t>
            </a:r>
            <a:r>
              <a:rPr lang="en-US" i="1" dirty="0">
                <a:solidFill>
                  <a:srgbClr val="FFC000"/>
                </a:solidFill>
              </a:rPr>
              <a:t>t</a:t>
            </a:r>
            <a:r>
              <a:rPr lang="en-US" dirty="0"/>
              <a:t>)      </a:t>
            </a:r>
          </a:p>
          <a:p>
            <a:r>
              <a:rPr lang="en-US" dirty="0"/>
              <a:t>		    (and (</a:t>
            </a:r>
            <a:r>
              <a:rPr lang="en-US" dirty="0">
                <a:solidFill>
                  <a:srgbClr val="FFFF00"/>
                </a:solidFill>
              </a:rPr>
              <a:t>particular</a:t>
            </a:r>
            <a:r>
              <a:rPr lang="en-US" dirty="0"/>
              <a:t> </a:t>
            </a:r>
            <a:r>
              <a:rPr lang="en-US" i="1" dirty="0" err="1">
                <a:solidFill>
                  <a:srgbClr val="FFC000"/>
                </a:solidFill>
              </a:rPr>
              <a:t>i</a:t>
            </a:r>
            <a:r>
              <a:rPr lang="en-US" dirty="0"/>
              <a:t>) </a:t>
            </a:r>
          </a:p>
          <a:p>
            <a:r>
              <a:rPr lang="en-US" dirty="0"/>
              <a:t>			  (</a:t>
            </a:r>
            <a:r>
              <a:rPr lang="en-US" dirty="0">
                <a:solidFill>
                  <a:srgbClr val="FFFF00"/>
                </a:solidFill>
              </a:rPr>
              <a:t>particular</a:t>
            </a:r>
            <a:r>
              <a:rPr lang="en-US" dirty="0"/>
              <a:t> </a:t>
            </a:r>
            <a:r>
              <a:rPr lang="en-US" i="1" dirty="0">
                <a:solidFill>
                  <a:srgbClr val="FFC000"/>
                </a:solidFill>
              </a:rPr>
              <a:t>t</a:t>
            </a:r>
            <a:r>
              <a:rPr lang="en-US" dirty="0"/>
              <a:t>)</a:t>
            </a:r>
          </a:p>
          <a:p>
            <a:r>
              <a:rPr lang="en-US" dirty="0"/>
              <a:t>			  (</a:t>
            </a:r>
            <a:r>
              <a:rPr lang="en-US" dirty="0">
                <a:solidFill>
                  <a:srgbClr val="FFFF00"/>
                </a:solidFill>
              </a:rPr>
              <a:t>instance-of</a:t>
            </a:r>
            <a:r>
              <a:rPr lang="en-US" dirty="0"/>
              <a:t> </a:t>
            </a:r>
            <a:r>
              <a:rPr lang="en-US" i="1" dirty="0">
                <a:solidFill>
                  <a:srgbClr val="FFC000"/>
                </a:solidFill>
              </a:rPr>
              <a:t>t</a:t>
            </a:r>
            <a:r>
              <a:rPr lang="en-US" dirty="0"/>
              <a:t> </a:t>
            </a:r>
            <a:r>
              <a:rPr lang="en-US" dirty="0">
                <a:solidFill>
                  <a:srgbClr val="00B0F0"/>
                </a:solidFill>
              </a:rPr>
              <a:t>temporal-region</a:t>
            </a:r>
            <a:r>
              <a:rPr lang="en-US" dirty="0"/>
              <a:t> </a:t>
            </a:r>
            <a:r>
              <a:rPr lang="en-US" i="1" dirty="0">
                <a:solidFill>
                  <a:srgbClr val="FFC000"/>
                </a:solidFill>
              </a:rPr>
              <a:t>t</a:t>
            </a:r>
            <a:r>
              <a:rPr lang="en-US" dirty="0"/>
              <a:t>)))))</a:t>
            </a:r>
          </a:p>
          <a:p>
            <a:r>
              <a:rPr lang="en-US" u="sng" dirty="0"/>
              <a:t>Legend</a:t>
            </a:r>
            <a:r>
              <a:rPr lang="en-US" dirty="0"/>
              <a:t>:</a:t>
            </a:r>
          </a:p>
          <a:p>
            <a:r>
              <a:rPr lang="en-US" sz="2000" dirty="0"/>
              <a:t>	logical connector</a:t>
            </a:r>
          </a:p>
          <a:p>
            <a:r>
              <a:rPr lang="en-US" sz="2000" dirty="0"/>
              <a:t>	</a:t>
            </a:r>
            <a:r>
              <a:rPr lang="en-US" sz="2000" dirty="0">
                <a:solidFill>
                  <a:srgbClr val="92D050"/>
                </a:solidFill>
              </a:rPr>
              <a:t>quantifier</a:t>
            </a:r>
          </a:p>
          <a:p>
            <a:r>
              <a:rPr lang="en-US" sz="2000" dirty="0"/>
              <a:t>	</a:t>
            </a:r>
            <a:r>
              <a:rPr lang="en-US" sz="2000" dirty="0">
                <a:solidFill>
                  <a:srgbClr val="FFFF00"/>
                </a:solidFill>
              </a:rPr>
              <a:t>relation</a:t>
            </a:r>
          </a:p>
          <a:p>
            <a:r>
              <a:rPr lang="en-US" sz="2000" dirty="0"/>
              <a:t>	</a:t>
            </a:r>
            <a:r>
              <a:rPr lang="en-US" sz="2000" dirty="0">
                <a:solidFill>
                  <a:srgbClr val="FFC000"/>
                </a:solidFill>
              </a:rPr>
              <a:t>variable</a:t>
            </a:r>
            <a:r>
              <a:rPr lang="en-US" sz="2000" dirty="0"/>
              <a:t>; denoting a </a:t>
            </a:r>
            <a:r>
              <a:rPr lang="en-US" sz="2000" i="1" dirty="0">
                <a:solidFill>
                  <a:srgbClr val="FFC000"/>
                </a:solidFill>
              </a:rPr>
              <a:t>particular</a:t>
            </a:r>
            <a:r>
              <a:rPr lang="en-US" sz="2000" dirty="0"/>
              <a:t> or a </a:t>
            </a:r>
            <a:r>
              <a:rPr lang="en-US" sz="2000" u="sng" dirty="0">
                <a:solidFill>
                  <a:srgbClr val="FFC000"/>
                </a:solidFill>
              </a:rPr>
              <a:t>universal</a:t>
            </a:r>
          </a:p>
          <a:p>
            <a:r>
              <a:rPr lang="en-US" sz="2000" dirty="0"/>
              <a:t>	</a:t>
            </a:r>
            <a:r>
              <a:rPr lang="en-US" sz="2000" dirty="0">
                <a:solidFill>
                  <a:srgbClr val="00B0F0"/>
                </a:solidFill>
              </a:rPr>
              <a:t>universal</a:t>
            </a:r>
          </a:p>
        </p:txBody>
      </p:sp>
      <p:sp>
        <p:nvSpPr>
          <p:cNvPr id="4" name="Slide Number Placeholder 3">
            <a:extLst>
              <a:ext uri="{FF2B5EF4-FFF2-40B4-BE49-F238E27FC236}">
                <a16:creationId xmlns:a16="http://schemas.microsoft.com/office/drawing/2014/main" id="{E0F473FF-1C5E-41F3-8563-473398118C28}"/>
              </a:ext>
            </a:extLst>
          </p:cNvPr>
          <p:cNvSpPr>
            <a:spLocks noGrp="1"/>
          </p:cNvSpPr>
          <p:nvPr>
            <p:ph type="sldNum" sz="quarter" idx="10"/>
          </p:nvPr>
        </p:nvSpPr>
        <p:spPr/>
        <p:txBody>
          <a:bodyPr/>
          <a:lstStyle/>
          <a:p>
            <a:fld id="{01EF93C7-D0AB-41D7-8C62-1F8A9E33AE23}" type="slidenum">
              <a:rPr lang="en-US" smtClean="0"/>
              <a:pPr/>
              <a:t>13</a:t>
            </a:fld>
            <a:endParaRPr lang="en-US"/>
          </a:p>
        </p:txBody>
      </p:sp>
    </p:spTree>
    <p:extLst>
      <p:ext uri="{BB962C8B-B14F-4D97-AF65-F5344CB8AC3E}">
        <p14:creationId xmlns:p14="http://schemas.microsoft.com/office/powerpoint/2010/main" val="115658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Continuant</a:t>
            </a:r>
          </a:p>
        </p:txBody>
      </p:sp>
      <p:sp>
        <p:nvSpPr>
          <p:cNvPr id="5" name="Content Placeholder 4">
            <a:extLst>
              <a:ext uri="{FF2B5EF4-FFF2-40B4-BE49-F238E27FC236}">
                <a16:creationId xmlns:a16="http://schemas.microsoft.com/office/drawing/2014/main" id="{F335A291-364B-4735-A4D2-315C35570902}"/>
              </a:ext>
            </a:extLst>
          </p:cNvPr>
          <p:cNvSpPr>
            <a:spLocks noGrp="1"/>
          </p:cNvSpPr>
          <p:nvPr>
            <p:ph idx="1"/>
          </p:nvPr>
        </p:nvSpPr>
        <p:spPr/>
        <p:txBody>
          <a:bodyPr/>
          <a:lstStyle/>
          <a:p>
            <a:pPr lvl="0">
              <a:spcBef>
                <a:spcPct val="0"/>
              </a:spcBef>
              <a:buClrTx/>
              <a:buFont typeface="Arial" panose="020B0604020202020204" pitchFamily="34" charset="0"/>
              <a:buChar char="•"/>
              <a:defRPr/>
            </a:pPr>
            <a:r>
              <a:rPr lang="en-US" kern="1200" dirty="0">
                <a:solidFill>
                  <a:srgbClr val="FFFFFF"/>
                </a:solidFill>
                <a:latin typeface="Times New Roman" pitchFamily="18" charset="0"/>
              </a:rPr>
              <a:t>Elucidations:</a:t>
            </a:r>
          </a:p>
          <a:p>
            <a:pPr lvl="1">
              <a:spcBef>
                <a:spcPct val="0"/>
              </a:spcBef>
              <a:buClrTx/>
              <a:buFont typeface="Arial" panose="020B0604020202020204" pitchFamily="34" charset="0"/>
              <a:buChar char="•"/>
              <a:defRPr/>
            </a:pPr>
            <a:r>
              <a:rPr lang="en-US" i="1" kern="1200" dirty="0">
                <a:solidFill>
                  <a:srgbClr val="FFFFFF"/>
                </a:solidFill>
                <a:latin typeface="Times New Roman" pitchFamily="18" charset="0"/>
              </a:rPr>
              <a:t>‘An entity that at any time it exists, exists in total.’</a:t>
            </a:r>
          </a:p>
          <a:p>
            <a:pPr marL="0" lvl="0" indent="0">
              <a:spcBef>
                <a:spcPct val="0"/>
              </a:spcBef>
              <a:buClrTx/>
              <a:defRPr/>
            </a:pPr>
            <a:r>
              <a:rPr lang="en-US" sz="1400" kern="1200" dirty="0">
                <a:solidFill>
                  <a:srgbClr val="FFFFFF"/>
                </a:solidFill>
                <a:latin typeface="Times New Roman" pitchFamily="18" charset="0"/>
              </a:rPr>
              <a:t>		Smith B, Ceusters W. </a:t>
            </a:r>
          </a:p>
          <a:p>
            <a:pPr marL="0" lvl="0" indent="0">
              <a:spcBef>
                <a:spcPct val="0"/>
              </a:spcBef>
              <a:buClrTx/>
              <a:defRPr/>
            </a:pPr>
            <a:r>
              <a:rPr lang="en-US" sz="1400" kern="1200" dirty="0">
                <a:solidFill>
                  <a:srgbClr val="FFFFFF"/>
                </a:solidFill>
                <a:latin typeface="Times New Roman" pitchFamily="18" charset="0"/>
              </a:rPr>
              <a:t>		Ontological Realism as a Methodology for Coordinated Evolution of Scientific Ontologies. </a:t>
            </a:r>
          </a:p>
          <a:p>
            <a:pPr marL="0" lvl="0" indent="0">
              <a:spcBef>
                <a:spcPct val="0"/>
              </a:spcBef>
              <a:buClrTx/>
              <a:defRPr/>
            </a:pPr>
            <a:r>
              <a:rPr lang="en-US" sz="1400" kern="1200" dirty="0">
                <a:solidFill>
                  <a:srgbClr val="FFFFFF"/>
                </a:solidFill>
                <a:latin typeface="Times New Roman" pitchFamily="18" charset="0"/>
              </a:rPr>
              <a:t>		Applied Ontology, 2010;5(3-4):139-188. </a:t>
            </a:r>
          </a:p>
          <a:p>
            <a:pPr lvl="2">
              <a:spcBef>
                <a:spcPct val="0"/>
              </a:spcBef>
              <a:buClrTx/>
              <a:buFont typeface="Arial" panose="020B0604020202020204" pitchFamily="34" charset="0"/>
              <a:buChar char="•"/>
              <a:defRPr/>
            </a:pPr>
            <a:r>
              <a:rPr lang="en-US" kern="1200" dirty="0">
                <a:solidFill>
                  <a:srgbClr val="FFFFFF"/>
                </a:solidFill>
                <a:latin typeface="Times New Roman" pitchFamily="18" charset="0"/>
              </a:rPr>
              <a:t>Time-instant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a:t>
            </a:r>
            <a:r>
              <a:rPr lang="en-US" i="1" kern="1200" dirty="0">
                <a:solidFill>
                  <a:srgbClr val="FFFFFF"/>
                </a:solidFill>
                <a:latin typeface="Times New Roman" pitchFamily="18" charset="0"/>
              </a:rPr>
              <a:t>An entity that persists, endures, or continues to exist through time while maintaining its identity.</a:t>
            </a:r>
            <a:r>
              <a:rPr lang="en-US" kern="1200" dirty="0">
                <a:solidFill>
                  <a:srgbClr val="FFFFFF"/>
                </a:solidFill>
                <a:latin typeface="Times New Roman" pitchFamily="18" charset="0"/>
              </a:rPr>
              <a:t>’</a:t>
            </a:r>
          </a:p>
          <a:p>
            <a:pPr marL="457200" lvl="1" indent="0">
              <a:spcBef>
                <a:spcPct val="0"/>
              </a:spcBef>
              <a:buClrTx/>
              <a:buNone/>
              <a:defRPr/>
            </a:pPr>
            <a:r>
              <a:rPr lang="en-GB" dirty="0"/>
              <a:t>		</a:t>
            </a:r>
            <a:r>
              <a:rPr lang="en-GB" sz="1400" dirty="0"/>
              <a:t>ISO/IEC PRF 21838-2:2020(E)</a:t>
            </a:r>
            <a:r>
              <a:rPr lang="en-US" sz="1400" kern="1200" dirty="0">
                <a:solidFill>
                  <a:srgbClr val="FFFFFF"/>
                </a:solidFill>
                <a:latin typeface="Times New Roman" pitchFamily="18" charset="0"/>
              </a:rPr>
              <a:t> </a:t>
            </a:r>
          </a:p>
          <a:p>
            <a:pPr marL="457200" lvl="1" indent="0">
              <a:spcBef>
                <a:spcPct val="0"/>
              </a:spcBef>
              <a:buClrTx/>
              <a:buNone/>
              <a:defRPr/>
            </a:pPr>
            <a:r>
              <a:rPr lang="en-US" sz="1400" kern="1200" dirty="0">
                <a:solidFill>
                  <a:srgbClr val="FFFFFF"/>
                </a:solidFill>
                <a:latin typeface="Times New Roman" pitchFamily="18" charset="0"/>
              </a:rPr>
              <a: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‘[idem] </a:t>
            </a:r>
            <a:r>
              <a:rPr lang="en-US" i="1" kern="1200" dirty="0">
                <a:solidFill>
                  <a:srgbClr val="FFFFFF"/>
                </a:solidFill>
                <a:latin typeface="Times New Roman" pitchFamily="18" charset="0"/>
              </a:rPr>
              <a:t>… and has no temporal parts</a:t>
            </a:r>
            <a:r>
              <a:rPr lang="en-US" kern="1200" dirty="0">
                <a:solidFill>
                  <a:srgbClr val="FFFFFF"/>
                </a:solidFill>
                <a:latin typeface="Times New Roman" pitchFamily="18" charset="0"/>
              </a:rPr>
              <a:t>’</a:t>
            </a:r>
          </a:p>
          <a:p>
            <a:pPr marL="1771650" lvl="4" indent="0">
              <a:spcBef>
                <a:spcPts val="0"/>
              </a:spcBef>
            </a:pPr>
            <a:r>
              <a:rPr lang="en-US" sz="1400" dirty="0">
                <a:latin typeface="Times New Roman" panose="02020603050405020304" pitchFamily="18" charset="0"/>
                <a:cs typeface="Times New Roman" panose="02020603050405020304" pitchFamily="18" charset="0"/>
              </a:rPr>
              <a:t>Arp, R., B. Smith, and A.D. Spear, </a:t>
            </a:r>
          </a:p>
          <a:p>
            <a:pPr marL="1771650" lvl="4" indent="0">
              <a:spcBef>
                <a:spcPts val="0"/>
              </a:spcBef>
            </a:pPr>
            <a:r>
              <a:rPr lang="en-US" sz="1400" dirty="0">
                <a:latin typeface="Times New Roman" panose="02020603050405020304" pitchFamily="18" charset="0"/>
                <a:cs typeface="Times New Roman" panose="02020603050405020304" pitchFamily="18" charset="0"/>
              </a:rPr>
              <a:t>Building ontologies with basic formal ontology. 2015, </a:t>
            </a:r>
          </a:p>
          <a:p>
            <a:pPr marL="1771650" lvl="4" indent="0">
              <a:spcBef>
                <a:spcPts val="0"/>
              </a:spcBef>
            </a:pPr>
            <a:r>
              <a:rPr lang="en-US" sz="1400" dirty="0">
                <a:latin typeface="Times New Roman" panose="02020603050405020304" pitchFamily="18" charset="0"/>
                <a:cs typeface="Times New Roman" panose="02020603050405020304" pitchFamily="18" charset="0"/>
              </a:rPr>
              <a:t>The MIT Press,: Cambridge, Massachusetts. p. 1 online resource (245 p).</a:t>
            </a:r>
          </a:p>
          <a:p>
            <a:pPr marL="914400" lvl="2" indent="0">
              <a:spcBef>
                <a:spcPct val="0"/>
              </a:spcBef>
              <a:buClrTx/>
              <a:buNone/>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a:buFont typeface="Arial" panose="020B0604020202020204" pitchFamily="34" charset="0"/>
              <a:buChar char="•"/>
            </a:pPr>
            <a:endParaRPr lang="en-US" dirty="0"/>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6" name="Rectangle: Rounded Corners 5">
            <a:extLst>
              <a:ext uri="{FF2B5EF4-FFF2-40B4-BE49-F238E27FC236}">
                <a16:creationId xmlns:a16="http://schemas.microsoft.com/office/drawing/2014/main" id="{3F014EEB-619C-4E7A-95DB-A7160BB5B057}"/>
              </a:ext>
            </a:extLst>
          </p:cNvPr>
          <p:cNvSpPr/>
          <p:nvPr/>
        </p:nvSpPr>
        <p:spPr bwMode="auto">
          <a:xfrm>
            <a:off x="1676400" y="4152900"/>
            <a:ext cx="3581400" cy="3429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2863255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55721-8296-4621-B2B3-F0050A5998A5}"/>
              </a:ext>
            </a:extLst>
          </p:cNvPr>
          <p:cNvSpPr>
            <a:spLocks noGrp="1"/>
          </p:cNvSpPr>
          <p:nvPr>
            <p:ph type="title"/>
          </p:nvPr>
        </p:nvSpPr>
        <p:spPr/>
        <p:txBody>
          <a:bodyPr/>
          <a:lstStyle/>
          <a:p>
            <a:r>
              <a:rPr lang="en-US" dirty="0"/>
              <a:t>‘Identity’</a:t>
            </a:r>
          </a:p>
        </p:txBody>
      </p:sp>
      <p:sp>
        <p:nvSpPr>
          <p:cNvPr id="3" name="Content Placeholder 2">
            <a:extLst>
              <a:ext uri="{FF2B5EF4-FFF2-40B4-BE49-F238E27FC236}">
                <a16:creationId xmlns:a16="http://schemas.microsoft.com/office/drawing/2014/main" id="{5AFFFD61-58B3-47CE-B54A-DC4DEA428A1A}"/>
              </a:ext>
            </a:extLst>
          </p:cNvPr>
          <p:cNvSpPr>
            <a:spLocks noGrp="1"/>
          </p:cNvSpPr>
          <p:nvPr>
            <p:ph idx="1"/>
          </p:nvPr>
        </p:nvSpPr>
        <p:spPr>
          <a:xfrm>
            <a:off x="228600" y="1676400"/>
            <a:ext cx="8839200" cy="4953000"/>
          </a:xfrm>
        </p:spPr>
        <p:txBody>
          <a:bodyPr/>
          <a:lstStyle/>
          <a:p>
            <a:pPr>
              <a:buFont typeface="Arial" panose="020B0604020202020204" pitchFamily="34" charset="0"/>
              <a:buChar char="•"/>
            </a:pPr>
            <a:r>
              <a:rPr lang="en-US" dirty="0"/>
              <a:t>Three broad meanings:</a:t>
            </a:r>
          </a:p>
          <a:p>
            <a:pPr marL="914400" lvl="1" indent="-457200">
              <a:buFont typeface="+mj-lt"/>
              <a:buAutoNum type="arabicPeriod"/>
            </a:pPr>
            <a:r>
              <a:rPr lang="en-US" dirty="0"/>
              <a:t>As in ‘legal identity’, ‘self-identifying as’, …, </a:t>
            </a:r>
          </a:p>
          <a:p>
            <a:pPr marL="914400" lvl="1" indent="-457200">
              <a:buFont typeface="+mj-lt"/>
              <a:buAutoNum type="arabicPeriod"/>
            </a:pPr>
            <a:r>
              <a:rPr lang="en-US" dirty="0"/>
              <a:t>As ‘being unique’,</a:t>
            </a:r>
          </a:p>
          <a:p>
            <a:pPr marL="914400" lvl="1" indent="-457200">
              <a:buFont typeface="+mj-lt"/>
              <a:buAutoNum type="arabicPeriod"/>
            </a:pPr>
            <a:r>
              <a:rPr lang="en-US" dirty="0"/>
              <a:t>As ‘being exactly similar’.</a:t>
            </a:r>
          </a:p>
          <a:p>
            <a:pPr>
              <a:buFont typeface="Arial" panose="020B0604020202020204" pitchFamily="34" charset="0"/>
              <a:buChar char="•"/>
            </a:pPr>
            <a:r>
              <a:rPr lang="en-US" dirty="0"/>
              <a:t>It is in the second sense that ‘maintaining its identity’ is intended:  </a:t>
            </a:r>
            <a:r>
              <a:rPr lang="en-US" dirty="0">
                <a:sym typeface="Wingdings" panose="05000000000000000000" pitchFamily="2" charset="2"/>
              </a:rPr>
              <a:t> ‘numerically identical’.</a:t>
            </a: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Suggested further ‘expert’ reading:</a:t>
            </a:r>
          </a:p>
          <a:p>
            <a:pPr lvl="2">
              <a:buFont typeface="Arial" panose="020B0604020202020204" pitchFamily="34" charset="0"/>
              <a:buChar char="•"/>
            </a:pPr>
            <a:r>
              <a:rPr lang="en-US" dirty="0"/>
              <a:t>Noonan, Harold and Ben Curtis, "Identity", </a:t>
            </a:r>
            <a:r>
              <a:rPr lang="en-US" i="1" dirty="0"/>
              <a:t>The Stanford Encyclopedia of Philosophy </a:t>
            </a:r>
            <a:r>
              <a:rPr lang="en-US" dirty="0"/>
              <a:t>(Summer 2018 Edition), Edward N. </a:t>
            </a:r>
            <a:r>
              <a:rPr lang="en-US" dirty="0" err="1"/>
              <a:t>Zalta</a:t>
            </a:r>
            <a:r>
              <a:rPr lang="en-US" dirty="0"/>
              <a:t> (ed.).  </a:t>
            </a:r>
            <a:r>
              <a:rPr lang="en-US" dirty="0">
                <a:hlinkClick r:id="rId2"/>
              </a:rPr>
              <a:t>https://plato.stanford.edu/archives/sum2018/entries/identity/</a:t>
            </a:r>
            <a:r>
              <a:rPr lang="en-US" dirty="0"/>
              <a:t> .</a:t>
            </a:r>
          </a:p>
        </p:txBody>
      </p:sp>
      <p:sp>
        <p:nvSpPr>
          <p:cNvPr id="4" name="Slide Number Placeholder 3">
            <a:extLst>
              <a:ext uri="{FF2B5EF4-FFF2-40B4-BE49-F238E27FC236}">
                <a16:creationId xmlns:a16="http://schemas.microsoft.com/office/drawing/2014/main" id="{C3D157EB-7D23-4F99-8AC2-99A876B76A57}"/>
              </a:ext>
            </a:extLst>
          </p:cNvPr>
          <p:cNvSpPr>
            <a:spLocks noGrp="1"/>
          </p:cNvSpPr>
          <p:nvPr>
            <p:ph type="sldNum" sz="quarter" idx="10"/>
          </p:nvPr>
        </p:nvSpPr>
        <p:spPr/>
        <p:txBody>
          <a:bodyPr/>
          <a:lstStyle/>
          <a:p>
            <a:fld id="{01EF93C7-D0AB-41D7-8C62-1F8A9E33AE23}" type="slidenum">
              <a:rPr lang="en-US" smtClean="0"/>
              <a:pPr/>
              <a:t>15</a:t>
            </a:fld>
            <a:endParaRPr lang="en-US"/>
          </a:p>
        </p:txBody>
      </p:sp>
    </p:spTree>
    <p:extLst>
      <p:ext uri="{BB962C8B-B14F-4D97-AF65-F5344CB8AC3E}">
        <p14:creationId xmlns:p14="http://schemas.microsoft.com/office/powerpoint/2010/main" val="259509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B173A-BAFA-45D8-96F4-06495F68278B}"/>
              </a:ext>
            </a:extLst>
          </p:cNvPr>
          <p:cNvSpPr>
            <a:spLocks noGrp="1"/>
          </p:cNvSpPr>
          <p:nvPr>
            <p:ph type="title"/>
          </p:nvPr>
        </p:nvSpPr>
        <p:spPr/>
        <p:txBody>
          <a:bodyPr/>
          <a:lstStyle/>
          <a:p>
            <a:r>
              <a:rPr lang="en-US" dirty="0"/>
              <a:t>Identity criteria issues</a:t>
            </a:r>
          </a:p>
        </p:txBody>
      </p:sp>
      <p:sp>
        <p:nvSpPr>
          <p:cNvPr id="3" name="Content Placeholder 2">
            <a:extLst>
              <a:ext uri="{FF2B5EF4-FFF2-40B4-BE49-F238E27FC236}">
                <a16:creationId xmlns:a16="http://schemas.microsoft.com/office/drawing/2014/main" id="{615A0BC8-5CED-4017-974B-DC49C80C6D6B}"/>
              </a:ext>
            </a:extLst>
          </p:cNvPr>
          <p:cNvSpPr>
            <a:spLocks noGrp="1"/>
          </p:cNvSpPr>
          <p:nvPr>
            <p:ph idx="1"/>
          </p:nvPr>
        </p:nvSpPr>
        <p:spPr/>
        <p:txBody>
          <a:bodyPr/>
          <a:lstStyle/>
          <a:p>
            <a:pPr>
              <a:buFont typeface="Arial" panose="020B0604020202020204" pitchFamily="34" charset="0"/>
              <a:buChar char="•"/>
            </a:pPr>
            <a:r>
              <a:rPr lang="en-US" u="sng" dirty="0"/>
              <a:t>Transformation</a:t>
            </a:r>
            <a:r>
              <a:rPr lang="en-US" dirty="0"/>
              <a:t>:</a:t>
            </a:r>
          </a:p>
          <a:p>
            <a:pPr lvl="1">
              <a:buFont typeface="Arial" panose="020B0604020202020204" pitchFamily="34" charset="0"/>
              <a:buChar char="•"/>
            </a:pPr>
            <a:r>
              <a:rPr lang="en-US" dirty="0"/>
              <a:t>Sperm + egg </a:t>
            </a:r>
            <a:r>
              <a:rPr lang="en-US" dirty="0">
                <a:sym typeface="Wingdings" panose="05000000000000000000" pitchFamily="2" charset="2"/>
              </a:rPr>
              <a:t> </a:t>
            </a:r>
            <a:r>
              <a:rPr lang="en-US" dirty="0"/>
              <a:t>zygote </a:t>
            </a:r>
            <a:r>
              <a:rPr lang="en-US" dirty="0">
                <a:sym typeface="Wingdings" panose="05000000000000000000" pitchFamily="2" charset="2"/>
              </a:rPr>
              <a:t> </a:t>
            </a:r>
            <a:r>
              <a:rPr lang="en-US" dirty="0"/>
              <a:t>morula </a:t>
            </a:r>
            <a:r>
              <a:rPr lang="en-US" dirty="0">
                <a:sym typeface="Wingdings" panose="05000000000000000000" pitchFamily="2" charset="2"/>
              </a:rPr>
              <a:t> </a:t>
            </a:r>
            <a:r>
              <a:rPr lang="en-US" dirty="0"/>
              <a:t>blastula </a:t>
            </a:r>
            <a:r>
              <a:rPr lang="en-US" dirty="0">
                <a:sym typeface="Wingdings" panose="05000000000000000000" pitchFamily="2" charset="2"/>
              </a:rPr>
              <a:t> </a:t>
            </a:r>
            <a:r>
              <a:rPr lang="en-US" dirty="0"/>
              <a:t>gastrula </a:t>
            </a:r>
            <a:r>
              <a:rPr lang="en-US" dirty="0">
                <a:sym typeface="Wingdings" panose="05000000000000000000" pitchFamily="2" charset="2"/>
              </a:rPr>
              <a:t></a:t>
            </a:r>
            <a:r>
              <a:rPr lang="en-US" dirty="0"/>
              <a:t> embryo </a:t>
            </a:r>
            <a:r>
              <a:rPr lang="en-US" dirty="0">
                <a:sym typeface="Wingdings" panose="05000000000000000000" pitchFamily="2" charset="2"/>
              </a:rPr>
              <a:t> </a:t>
            </a:r>
            <a:r>
              <a:rPr lang="en-US" dirty="0"/>
              <a:t>fetus </a:t>
            </a:r>
            <a:r>
              <a:rPr lang="en-US" dirty="0">
                <a:sym typeface="Wingdings" panose="05000000000000000000" pitchFamily="2" charset="2"/>
              </a:rPr>
              <a:t> baby  child  adult  senior  corps  portion of ashes.</a:t>
            </a:r>
          </a:p>
          <a:p>
            <a:pPr lvl="3">
              <a:buFont typeface="Arial" panose="020B0604020202020204" pitchFamily="34" charset="0"/>
              <a:buChar char="•"/>
            </a:pPr>
            <a:r>
              <a:rPr lang="en-US" dirty="0">
                <a:sym typeface="Wingdings" panose="05000000000000000000" pitchFamily="2" charset="2"/>
              </a:rPr>
              <a:t>How many numerically distinct entities?</a:t>
            </a:r>
          </a:p>
          <a:p>
            <a:pPr>
              <a:spcBef>
                <a:spcPts val="1200"/>
              </a:spcBef>
              <a:buFont typeface="Arial" panose="020B0604020202020204" pitchFamily="34" charset="0"/>
              <a:buChar char="•"/>
            </a:pPr>
            <a:r>
              <a:rPr lang="en-US" u="sng" dirty="0">
                <a:sym typeface="Wingdings" panose="05000000000000000000" pitchFamily="2" charset="2"/>
              </a:rPr>
              <a:t>Existence at ‘scattered temporal region’</a:t>
            </a:r>
            <a:r>
              <a:rPr lang="en-US" dirty="0">
                <a:sym typeface="Wingdings" panose="05000000000000000000" pitchFamily="2" charset="2"/>
              </a:rPr>
              <a:t>:</a:t>
            </a:r>
          </a:p>
          <a:p>
            <a:pPr>
              <a:buFont typeface="Arial" panose="020B0604020202020204" pitchFamily="34" charset="0"/>
              <a:buChar char="•"/>
            </a:pPr>
            <a:endParaRPr lang="en-US" sz="1200" dirty="0">
              <a:sym typeface="Wingdings" panose="05000000000000000000" pitchFamily="2" charset="2"/>
            </a:endParaRPr>
          </a:p>
          <a:p>
            <a:pPr marL="0" indent="0"/>
            <a:r>
              <a:rPr lang="en-US" sz="1200" dirty="0">
                <a:sym typeface="Wingdings" panose="05000000000000000000" pitchFamily="2" charset="2"/>
              </a:rPr>
              <a:t>		</a:t>
            </a:r>
            <a:r>
              <a:rPr lang="en-US" dirty="0">
                <a:sym typeface="Wingdings" panose="05000000000000000000" pitchFamily="2" charset="2"/>
              </a:rPr>
              <a:t>						</a:t>
            </a:r>
          </a:p>
          <a:p>
            <a:pPr marL="0" indent="0"/>
            <a:r>
              <a:rPr lang="en-US" dirty="0">
                <a:sym typeface="Wingdings" panose="05000000000000000000" pitchFamily="2" charset="2"/>
              </a:rPr>
              <a:t>	‘</a:t>
            </a:r>
            <a:r>
              <a:rPr lang="en-US" i="1" dirty="0">
                <a:sym typeface="Wingdings" panose="05000000000000000000" pitchFamily="2" charset="2"/>
              </a:rPr>
              <a:t>beam me up, Scotty</a:t>
            </a:r>
            <a:r>
              <a:rPr lang="en-US" dirty="0">
                <a:sym typeface="Wingdings" panose="05000000000000000000" pitchFamily="2" charset="2"/>
              </a:rPr>
              <a:t>’</a:t>
            </a:r>
          </a:p>
          <a:p>
            <a:pPr marL="0" indent="0"/>
            <a:endParaRPr lang="en-US" dirty="0">
              <a:sym typeface="Wingdings" panose="05000000000000000000" pitchFamily="2" charset="2"/>
            </a:endParaRPr>
          </a:p>
          <a:p>
            <a:pPr>
              <a:buFont typeface="Arial" panose="020B0604020202020204" pitchFamily="34" charset="0"/>
              <a:buChar char="•"/>
            </a:pPr>
            <a:r>
              <a:rPr lang="en-US" u="sng" dirty="0">
                <a:sym typeface="Wingdings" panose="05000000000000000000" pitchFamily="2" charset="2"/>
              </a:rPr>
              <a:t>Gradual repair with replacement and reconstruction</a:t>
            </a:r>
            <a:r>
              <a:rPr lang="en-US" dirty="0">
                <a:sym typeface="Wingdings" panose="05000000000000000000" pitchFamily="2" charset="2"/>
              </a:rPr>
              <a:t>:</a:t>
            </a:r>
          </a:p>
          <a:p>
            <a:pPr lvl="1">
              <a:buFont typeface="Arial" panose="020B0604020202020204" pitchFamily="34" charset="0"/>
              <a:buChar char="•"/>
            </a:pPr>
            <a:r>
              <a:rPr lang="en-US" dirty="0">
                <a:sym typeface="Wingdings" panose="05000000000000000000" pitchFamily="2" charset="2"/>
              </a:rPr>
              <a:t>Ship of Theseus.				</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6B1B534-B955-4C32-BB87-348A2BA20EB6}"/>
              </a:ext>
            </a:extLst>
          </p:cNvPr>
          <p:cNvSpPr>
            <a:spLocks noGrp="1"/>
          </p:cNvSpPr>
          <p:nvPr>
            <p:ph type="sldNum" sz="quarter" idx="10"/>
          </p:nvPr>
        </p:nvSpPr>
        <p:spPr/>
        <p:txBody>
          <a:bodyPr/>
          <a:lstStyle/>
          <a:p>
            <a:fld id="{01EF93C7-D0AB-41D7-8C62-1F8A9E33AE23}" type="slidenum">
              <a:rPr lang="en-US" smtClean="0"/>
              <a:pPr/>
              <a:t>16</a:t>
            </a:fld>
            <a:endParaRPr lang="en-US"/>
          </a:p>
        </p:txBody>
      </p:sp>
      <p:grpSp>
        <p:nvGrpSpPr>
          <p:cNvPr id="12" name="Group 11" descr="schema raising the question whether continuants can 're-exist' after having gone out of existence, thus keeping their identity, or when in such case another entity came into existence which in all intrinsic aspects is exactly similar to the previous one.">
            <a:extLst>
              <a:ext uri="{FF2B5EF4-FFF2-40B4-BE49-F238E27FC236}">
                <a16:creationId xmlns:a16="http://schemas.microsoft.com/office/drawing/2014/main" id="{2D28930B-1FE9-40E6-8ED2-CB63596DA124}"/>
              </a:ext>
            </a:extLst>
          </p:cNvPr>
          <p:cNvGrpSpPr/>
          <p:nvPr/>
        </p:nvGrpSpPr>
        <p:grpSpPr>
          <a:xfrm>
            <a:off x="4419600" y="4267200"/>
            <a:ext cx="3809999" cy="1426464"/>
            <a:chOff x="4419600" y="4267200"/>
            <a:chExt cx="3809999" cy="1426464"/>
          </a:xfrm>
        </p:grpSpPr>
        <p:sp>
          <p:nvSpPr>
            <p:cNvPr id="5" name="Arrow: Right 4">
              <a:extLst>
                <a:ext uri="{FF2B5EF4-FFF2-40B4-BE49-F238E27FC236}">
                  <a16:creationId xmlns:a16="http://schemas.microsoft.com/office/drawing/2014/main" id="{5F189387-DE56-4C21-957A-85ABF221CABC}"/>
                </a:ext>
              </a:extLst>
            </p:cNvPr>
            <p:cNvSpPr/>
            <p:nvPr/>
          </p:nvSpPr>
          <p:spPr bwMode="auto">
            <a:xfrm>
              <a:off x="4419600" y="4267200"/>
              <a:ext cx="3809999"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6" name="Rectangle 5">
              <a:extLst>
                <a:ext uri="{FF2B5EF4-FFF2-40B4-BE49-F238E27FC236}">
                  <a16:creationId xmlns:a16="http://schemas.microsoft.com/office/drawing/2014/main" id="{F14C8205-0EC3-4F09-B126-5790794BB67A}"/>
                </a:ext>
              </a:extLst>
            </p:cNvPr>
            <p:cNvSpPr/>
            <p:nvPr/>
          </p:nvSpPr>
          <p:spPr bwMode="auto">
            <a:xfrm>
              <a:off x="4724400" y="4572000"/>
              <a:ext cx="5334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#1</a:t>
              </a:r>
            </a:p>
          </p:txBody>
        </p:sp>
        <p:sp>
          <p:nvSpPr>
            <p:cNvPr id="7" name="Rectangle 6">
              <a:extLst>
                <a:ext uri="{FF2B5EF4-FFF2-40B4-BE49-F238E27FC236}">
                  <a16:creationId xmlns:a16="http://schemas.microsoft.com/office/drawing/2014/main" id="{B65F30D8-61C6-40B6-B319-21A393CA2367}"/>
                </a:ext>
              </a:extLst>
            </p:cNvPr>
            <p:cNvSpPr/>
            <p:nvPr/>
          </p:nvSpPr>
          <p:spPr bwMode="auto">
            <a:xfrm>
              <a:off x="6553200" y="4572000"/>
              <a:ext cx="5334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#1</a:t>
              </a:r>
            </a:p>
          </p:txBody>
        </p:sp>
        <p:sp>
          <p:nvSpPr>
            <p:cNvPr id="8" name="Rectangle 7">
              <a:extLst>
                <a:ext uri="{FF2B5EF4-FFF2-40B4-BE49-F238E27FC236}">
                  <a16:creationId xmlns:a16="http://schemas.microsoft.com/office/drawing/2014/main" id="{3BE795E3-CE97-4967-8E31-6CE6E3BF41AD}"/>
                </a:ext>
              </a:extLst>
            </p:cNvPr>
            <p:cNvSpPr/>
            <p:nvPr/>
          </p:nvSpPr>
          <p:spPr bwMode="auto">
            <a:xfrm>
              <a:off x="4724400" y="5181600"/>
              <a:ext cx="5334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#1</a:t>
              </a:r>
            </a:p>
          </p:txBody>
        </p:sp>
        <p:sp>
          <p:nvSpPr>
            <p:cNvPr id="9" name="Rectangle 8">
              <a:extLst>
                <a:ext uri="{FF2B5EF4-FFF2-40B4-BE49-F238E27FC236}">
                  <a16:creationId xmlns:a16="http://schemas.microsoft.com/office/drawing/2014/main" id="{5D87515A-74B4-4636-8227-14C152187DD5}"/>
                </a:ext>
              </a:extLst>
            </p:cNvPr>
            <p:cNvSpPr/>
            <p:nvPr/>
          </p:nvSpPr>
          <p:spPr bwMode="auto">
            <a:xfrm>
              <a:off x="6553200" y="5181600"/>
              <a:ext cx="5334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#2</a:t>
              </a:r>
            </a:p>
          </p:txBody>
        </p:sp>
        <p:sp>
          <p:nvSpPr>
            <p:cNvPr id="10" name="TextBox 9">
              <a:extLst>
                <a:ext uri="{FF2B5EF4-FFF2-40B4-BE49-F238E27FC236}">
                  <a16:creationId xmlns:a16="http://schemas.microsoft.com/office/drawing/2014/main" id="{9DC1DEDF-008B-4A74-8DDE-7F566845A05B}"/>
                </a:ext>
              </a:extLst>
            </p:cNvPr>
            <p:cNvSpPr txBox="1"/>
            <p:nvPr/>
          </p:nvSpPr>
          <p:spPr>
            <a:xfrm>
              <a:off x="7391400" y="4508213"/>
              <a:ext cx="389851" cy="584775"/>
            </a:xfrm>
            <a:prstGeom prst="rect">
              <a:avLst/>
            </a:prstGeom>
            <a:noFill/>
          </p:spPr>
          <p:txBody>
            <a:bodyPr wrap="none" rtlCol="0">
              <a:spAutoFit/>
            </a:bodyPr>
            <a:lstStyle/>
            <a:p>
              <a:r>
                <a:rPr lang="en-US" dirty="0">
                  <a:solidFill>
                    <a:schemeClr val="bg1"/>
                  </a:solidFill>
                </a:rPr>
                <a:t>?</a:t>
              </a:r>
            </a:p>
          </p:txBody>
        </p:sp>
        <p:sp>
          <p:nvSpPr>
            <p:cNvPr id="11" name="TextBox 10">
              <a:extLst>
                <a:ext uri="{FF2B5EF4-FFF2-40B4-BE49-F238E27FC236}">
                  <a16:creationId xmlns:a16="http://schemas.microsoft.com/office/drawing/2014/main" id="{DF95D917-EB7F-4369-A411-5C8AE4FF8554}"/>
                </a:ext>
              </a:extLst>
            </p:cNvPr>
            <p:cNvSpPr txBox="1"/>
            <p:nvPr/>
          </p:nvSpPr>
          <p:spPr>
            <a:xfrm>
              <a:off x="7391400" y="5108889"/>
              <a:ext cx="389851" cy="584775"/>
            </a:xfrm>
            <a:prstGeom prst="rect">
              <a:avLst/>
            </a:prstGeom>
            <a:noFill/>
          </p:spPr>
          <p:txBody>
            <a:bodyPr wrap="none" rtlCol="0">
              <a:spAutoFit/>
            </a:bodyPr>
            <a:lstStyle/>
            <a:p>
              <a:r>
                <a:rPr lang="en-US" dirty="0">
                  <a:solidFill>
                    <a:schemeClr val="bg1"/>
                  </a:solidFill>
                </a:rPr>
                <a:t>?</a:t>
              </a:r>
            </a:p>
          </p:txBody>
        </p:sp>
      </p:grpSp>
      <p:sp>
        <p:nvSpPr>
          <p:cNvPr id="13" name="TextBox 12">
            <a:extLst>
              <a:ext uri="{FF2B5EF4-FFF2-40B4-BE49-F238E27FC236}">
                <a16:creationId xmlns:a16="http://schemas.microsoft.com/office/drawing/2014/main" id="{852AC3E2-B7BE-45B9-A47B-989230089456}"/>
              </a:ext>
            </a:extLst>
          </p:cNvPr>
          <p:cNvSpPr txBox="1"/>
          <p:nvPr/>
        </p:nvSpPr>
        <p:spPr>
          <a:xfrm>
            <a:off x="7293124" y="3810000"/>
            <a:ext cx="914033" cy="584775"/>
          </a:xfrm>
          <a:prstGeom prst="rect">
            <a:avLst/>
          </a:prstGeom>
          <a:noFill/>
        </p:spPr>
        <p:txBody>
          <a:bodyPr wrap="none" rtlCol="0">
            <a:spAutoFit/>
          </a:bodyPr>
          <a:lstStyle/>
          <a:p>
            <a:r>
              <a:rPr lang="en-US" b="0" dirty="0">
                <a:solidFill>
                  <a:schemeClr val="bg1"/>
                </a:solidFill>
              </a:rPr>
              <a:t>time</a:t>
            </a:r>
          </a:p>
        </p:txBody>
      </p:sp>
    </p:spTree>
    <p:extLst>
      <p:ext uri="{BB962C8B-B14F-4D97-AF65-F5344CB8AC3E}">
        <p14:creationId xmlns:p14="http://schemas.microsoft.com/office/powerpoint/2010/main" val="240700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Continuant</a:t>
            </a:r>
          </a:p>
        </p:txBody>
      </p:sp>
      <p:sp>
        <p:nvSpPr>
          <p:cNvPr id="5" name="Content Placeholder 4">
            <a:extLst>
              <a:ext uri="{FF2B5EF4-FFF2-40B4-BE49-F238E27FC236}">
                <a16:creationId xmlns:a16="http://schemas.microsoft.com/office/drawing/2014/main" id="{F335A291-364B-4735-A4D2-315C35570902}"/>
              </a:ext>
            </a:extLst>
          </p:cNvPr>
          <p:cNvSpPr>
            <a:spLocks noGrp="1"/>
          </p:cNvSpPr>
          <p:nvPr>
            <p:ph idx="1"/>
          </p:nvPr>
        </p:nvSpPr>
        <p:spPr/>
        <p:txBody>
          <a:bodyPr/>
          <a:lstStyle/>
          <a:p>
            <a:pPr lvl="0">
              <a:spcBef>
                <a:spcPct val="0"/>
              </a:spcBef>
              <a:buClrTx/>
              <a:buFont typeface="Arial" panose="020B0604020202020204" pitchFamily="34" charset="0"/>
              <a:buChar char="•"/>
              <a:defRPr/>
            </a:pPr>
            <a:r>
              <a:rPr lang="en-US" kern="1200" dirty="0">
                <a:solidFill>
                  <a:srgbClr val="FFFFFF"/>
                </a:solidFill>
                <a:latin typeface="Times New Roman" pitchFamily="18" charset="0"/>
              </a:rPr>
              <a:t>Elucidations:</a:t>
            </a:r>
          </a:p>
          <a:p>
            <a:pPr lvl="1">
              <a:spcBef>
                <a:spcPct val="0"/>
              </a:spcBef>
              <a:buClrTx/>
              <a:buFont typeface="Arial" panose="020B0604020202020204" pitchFamily="34" charset="0"/>
              <a:buChar char="•"/>
              <a:defRPr/>
            </a:pPr>
            <a:r>
              <a:rPr lang="en-US" i="1" kern="1200" dirty="0">
                <a:solidFill>
                  <a:srgbClr val="FFFFFF"/>
                </a:solidFill>
                <a:latin typeface="Times New Roman" pitchFamily="18" charset="0"/>
              </a:rPr>
              <a:t>‘An entity that at any time it exists, exists in total.’</a:t>
            </a:r>
          </a:p>
          <a:p>
            <a:pPr marL="0" lvl="0" indent="0">
              <a:spcBef>
                <a:spcPct val="0"/>
              </a:spcBef>
              <a:buClrTx/>
              <a:defRPr/>
            </a:pPr>
            <a:r>
              <a:rPr lang="en-US" sz="1400" kern="1200" dirty="0">
                <a:solidFill>
                  <a:srgbClr val="FFFFFF"/>
                </a:solidFill>
                <a:latin typeface="Times New Roman" pitchFamily="18" charset="0"/>
              </a:rPr>
              <a:t>		Smith B, Ceusters W. </a:t>
            </a:r>
          </a:p>
          <a:p>
            <a:pPr marL="0" lvl="0" indent="0">
              <a:spcBef>
                <a:spcPct val="0"/>
              </a:spcBef>
              <a:buClrTx/>
              <a:defRPr/>
            </a:pPr>
            <a:r>
              <a:rPr lang="en-US" sz="1400" kern="1200" dirty="0">
                <a:solidFill>
                  <a:srgbClr val="FFFFFF"/>
                </a:solidFill>
                <a:latin typeface="Times New Roman" pitchFamily="18" charset="0"/>
              </a:rPr>
              <a:t>		Ontological Realism as a Methodology for Coordinated Evolution of Scientific Ontologies. </a:t>
            </a:r>
          </a:p>
          <a:p>
            <a:pPr marL="0" lvl="0" indent="0">
              <a:spcBef>
                <a:spcPct val="0"/>
              </a:spcBef>
              <a:buClrTx/>
              <a:defRPr/>
            </a:pPr>
            <a:r>
              <a:rPr lang="en-US" sz="1400" kern="1200" dirty="0">
                <a:solidFill>
                  <a:srgbClr val="FFFFFF"/>
                </a:solidFill>
                <a:latin typeface="Times New Roman" pitchFamily="18" charset="0"/>
              </a:rPr>
              <a:t>		Applied Ontology, 2010;5(3-4):139-188. </a:t>
            </a:r>
          </a:p>
          <a:p>
            <a:pPr lvl="2">
              <a:spcBef>
                <a:spcPct val="0"/>
              </a:spcBef>
              <a:buClrTx/>
              <a:buFont typeface="Arial" panose="020B0604020202020204" pitchFamily="34" charset="0"/>
              <a:buChar char="•"/>
              <a:defRPr/>
            </a:pPr>
            <a:r>
              <a:rPr lang="en-US" kern="1200" dirty="0">
                <a:solidFill>
                  <a:srgbClr val="FFFFFF"/>
                </a:solidFill>
                <a:latin typeface="Times New Roman" pitchFamily="18" charset="0"/>
              </a:rPr>
              <a:t>Time-instant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a:t>
            </a:r>
            <a:r>
              <a:rPr lang="en-US" i="1" kern="1200" dirty="0">
                <a:solidFill>
                  <a:srgbClr val="FFFFFF"/>
                </a:solidFill>
                <a:latin typeface="Times New Roman" pitchFamily="18" charset="0"/>
              </a:rPr>
              <a:t>An entity that persists, endures, or continues to exist through time while maintaining its identity.</a:t>
            </a:r>
            <a:r>
              <a:rPr lang="en-US" kern="1200" dirty="0">
                <a:solidFill>
                  <a:srgbClr val="FFFFFF"/>
                </a:solidFill>
                <a:latin typeface="Times New Roman" pitchFamily="18" charset="0"/>
              </a:rPr>
              <a:t>’</a:t>
            </a:r>
          </a:p>
          <a:p>
            <a:pPr marL="457200" lvl="1" indent="0">
              <a:spcBef>
                <a:spcPct val="0"/>
              </a:spcBef>
              <a:buClrTx/>
              <a:buNone/>
              <a:defRPr/>
            </a:pPr>
            <a:r>
              <a:rPr lang="en-GB" dirty="0"/>
              <a:t>		</a:t>
            </a:r>
            <a:r>
              <a:rPr lang="en-GB" sz="1400" dirty="0"/>
              <a:t>ISO/IEC PRF 21838-2:2020(E)</a:t>
            </a:r>
            <a:r>
              <a:rPr lang="en-US" sz="1400" kern="1200" dirty="0">
                <a:solidFill>
                  <a:srgbClr val="FFFFFF"/>
                </a:solidFill>
                <a:latin typeface="Times New Roman" pitchFamily="18" charset="0"/>
              </a:rPr>
              <a:t> </a:t>
            </a:r>
          </a:p>
          <a:p>
            <a:pPr marL="457200" lvl="1" indent="0">
              <a:spcBef>
                <a:spcPct val="0"/>
              </a:spcBef>
              <a:buClrTx/>
              <a:buNone/>
              <a:defRPr/>
            </a:pPr>
            <a:r>
              <a:rPr lang="en-US" sz="1400" kern="1200" dirty="0">
                <a:solidFill>
                  <a:srgbClr val="FFFFFF"/>
                </a:solidFill>
                <a:latin typeface="Times New Roman" pitchFamily="18" charset="0"/>
              </a:rPr>
              <a:t>		</a:t>
            </a:r>
          </a:p>
          <a:p>
            <a:pPr lvl="1">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‘[idem] </a:t>
            </a:r>
            <a:r>
              <a:rPr lang="en-US" i="1" kern="1200" dirty="0">
                <a:solidFill>
                  <a:srgbClr val="FFFFFF"/>
                </a:solidFill>
                <a:latin typeface="Times New Roman" pitchFamily="18" charset="0"/>
              </a:rPr>
              <a:t>… and has no temporal parts</a:t>
            </a:r>
            <a:r>
              <a:rPr lang="en-US" kern="1200" dirty="0">
                <a:solidFill>
                  <a:srgbClr val="FFFFFF"/>
                </a:solidFill>
                <a:latin typeface="Times New Roman" pitchFamily="18" charset="0"/>
              </a:rPr>
              <a:t>’</a:t>
            </a:r>
          </a:p>
          <a:p>
            <a:pPr marL="1771650" lvl="4" indent="0">
              <a:spcBef>
                <a:spcPts val="0"/>
              </a:spcBef>
            </a:pPr>
            <a:r>
              <a:rPr lang="en-US" sz="1400" dirty="0">
                <a:latin typeface="Times New Roman" panose="02020603050405020304" pitchFamily="18" charset="0"/>
                <a:cs typeface="Times New Roman" panose="02020603050405020304" pitchFamily="18" charset="0"/>
              </a:rPr>
              <a:t>Arp, R., B. Smith, and A.D. Spear, </a:t>
            </a:r>
          </a:p>
          <a:p>
            <a:pPr marL="1771650" lvl="4" indent="0">
              <a:spcBef>
                <a:spcPts val="0"/>
              </a:spcBef>
            </a:pPr>
            <a:r>
              <a:rPr lang="en-US" sz="1400" dirty="0">
                <a:latin typeface="Times New Roman" panose="02020603050405020304" pitchFamily="18" charset="0"/>
                <a:cs typeface="Times New Roman" panose="02020603050405020304" pitchFamily="18" charset="0"/>
              </a:rPr>
              <a:t>Building ontologies with basic formal ontology. 2015, </a:t>
            </a:r>
          </a:p>
          <a:p>
            <a:pPr marL="1771650" lvl="4" indent="0">
              <a:spcBef>
                <a:spcPts val="0"/>
              </a:spcBef>
            </a:pPr>
            <a:r>
              <a:rPr lang="en-US" sz="1400" dirty="0">
                <a:latin typeface="Times New Roman" panose="02020603050405020304" pitchFamily="18" charset="0"/>
                <a:cs typeface="Times New Roman" panose="02020603050405020304" pitchFamily="18" charset="0"/>
              </a:rPr>
              <a:t>The MIT Press,: Cambridge, Massachusetts. p. 1 online resource (245 p).</a:t>
            </a:r>
          </a:p>
          <a:p>
            <a:pPr marL="914400" lvl="2" indent="0">
              <a:spcBef>
                <a:spcPct val="0"/>
              </a:spcBef>
              <a:buClrTx/>
              <a:buNone/>
              <a:defRPr/>
            </a:pPr>
            <a:endParaRPr lang="en-US" kern="1200" dirty="0">
              <a:solidFill>
                <a:srgbClr val="FFFFFF"/>
              </a:solidFill>
              <a:latin typeface="Times New Roman" pitchFamily="18" charset="0"/>
            </a:endParaRPr>
          </a:p>
          <a:p>
            <a:pPr lvl="1">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kern="1200" dirty="0">
              <a:solidFill>
                <a:srgbClr val="FFFFFF"/>
              </a:solidFill>
              <a:latin typeface="Times New Roman" pitchFamily="18" charset="0"/>
            </a:endParaRPr>
          </a:p>
          <a:p>
            <a:pPr>
              <a:buFont typeface="Arial" panose="020B0604020202020204" pitchFamily="34" charset="0"/>
              <a:buChar char="•"/>
            </a:pPr>
            <a:endParaRPr lang="en-US" dirty="0"/>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6" name="Rectangle: Rounded Corners 5">
            <a:extLst>
              <a:ext uri="{FF2B5EF4-FFF2-40B4-BE49-F238E27FC236}">
                <a16:creationId xmlns:a16="http://schemas.microsoft.com/office/drawing/2014/main" id="{3F014EEB-619C-4E7A-95DB-A7160BB5B057}"/>
              </a:ext>
            </a:extLst>
          </p:cNvPr>
          <p:cNvSpPr/>
          <p:nvPr/>
        </p:nvSpPr>
        <p:spPr bwMode="auto">
          <a:xfrm>
            <a:off x="5334000" y="2133600"/>
            <a:ext cx="1752600" cy="342900"/>
          </a:xfrm>
          <a:prstGeom prst="round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2009919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35F5-9CD3-4242-87A6-0533E48E32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CE3021-3E89-4A82-BB14-418A162AB23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5ADBF7C-CE68-4B4D-80ED-01D62FAEB663}"/>
              </a:ext>
            </a:extLst>
          </p:cNvPr>
          <p:cNvSpPr>
            <a:spLocks noGrp="1"/>
          </p:cNvSpPr>
          <p:nvPr>
            <p:ph type="sldNum" sz="quarter" idx="10"/>
          </p:nvPr>
        </p:nvSpPr>
        <p:spPr/>
        <p:txBody>
          <a:bodyPr/>
          <a:lstStyle/>
          <a:p>
            <a:fld id="{01EF93C7-D0AB-41D7-8C62-1F8A9E33AE23}" type="slidenum">
              <a:rPr lang="en-US" smtClean="0"/>
              <a:pPr/>
              <a:t>18</a:t>
            </a:fld>
            <a:endParaRPr lang="en-US"/>
          </a:p>
        </p:txBody>
      </p:sp>
      <p:pic>
        <p:nvPicPr>
          <p:cNvPr id="8194" name="Picture 2" descr="Image from https://doctorlib.info/&#10;showing plastic surgery applied to finger with completely severed fingertop.">
            <a:extLst>
              <a:ext uri="{FF2B5EF4-FFF2-40B4-BE49-F238E27FC236}">
                <a16:creationId xmlns:a16="http://schemas.microsoft.com/office/drawing/2014/main" id="{71E85E2C-DE73-4DFA-A8D9-2355369DB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62407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6A45F97-300D-4414-95F8-BCD014414306}"/>
              </a:ext>
            </a:extLst>
          </p:cNvPr>
          <p:cNvSpPr/>
          <p:nvPr/>
        </p:nvSpPr>
        <p:spPr>
          <a:xfrm>
            <a:off x="2081212" y="3657600"/>
            <a:ext cx="4981575" cy="400110"/>
          </a:xfrm>
          <a:prstGeom prst="rect">
            <a:avLst/>
          </a:prstGeom>
        </p:spPr>
        <p:txBody>
          <a:bodyPr wrap="square">
            <a:spAutoFit/>
          </a:bodyPr>
          <a:lstStyle/>
          <a:p>
            <a:r>
              <a:rPr lang="en-US" sz="2000" b="0" dirty="0">
                <a:solidFill>
                  <a:schemeClr val="bg1"/>
                </a:solidFill>
              </a:rPr>
              <a:t>https://doctorlib.info/surgery/plastic/83.html</a:t>
            </a:r>
          </a:p>
        </p:txBody>
      </p:sp>
    </p:spTree>
    <p:extLst>
      <p:ext uri="{BB962C8B-B14F-4D97-AF65-F5344CB8AC3E}">
        <p14:creationId xmlns:p14="http://schemas.microsoft.com/office/powerpoint/2010/main" val="107704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91162-49F8-410A-A068-73C4F7C91230}"/>
              </a:ext>
            </a:extLst>
          </p:cNvPr>
          <p:cNvSpPr>
            <a:spLocks noGrp="1"/>
          </p:cNvSpPr>
          <p:nvPr>
            <p:ph type="title"/>
          </p:nvPr>
        </p:nvSpPr>
        <p:spPr>
          <a:xfrm>
            <a:off x="0" y="762000"/>
            <a:ext cx="9144000" cy="762000"/>
          </a:xfrm>
        </p:spPr>
        <p:txBody>
          <a:bodyPr/>
          <a:lstStyle/>
          <a:p>
            <a:r>
              <a:rPr lang="en-US" dirty="0"/>
              <a:t>BFO continuant hierarchy: 2.0 vs. BFO2020</a:t>
            </a:r>
          </a:p>
        </p:txBody>
      </p:sp>
      <p:pic>
        <p:nvPicPr>
          <p:cNvPr id="5" name="Picture 4" descr="Image showing the hierarchy of continuants in the BFO2.0">
            <a:extLst>
              <a:ext uri="{FF2B5EF4-FFF2-40B4-BE49-F238E27FC236}">
                <a16:creationId xmlns:a16="http://schemas.microsoft.com/office/drawing/2014/main" id="{AED336DF-E74E-42B8-BDD5-A9E8320973DF}"/>
              </a:ext>
            </a:extLst>
          </p:cNvPr>
          <p:cNvPicPr>
            <a:picLocks noChangeAspect="1"/>
          </p:cNvPicPr>
          <p:nvPr/>
        </p:nvPicPr>
        <p:blipFill>
          <a:blip r:embed="rId2"/>
          <a:stretch>
            <a:fillRect/>
          </a:stretch>
        </p:blipFill>
        <p:spPr>
          <a:xfrm>
            <a:off x="368490" y="1600200"/>
            <a:ext cx="4670095" cy="4970950"/>
          </a:xfrm>
          <a:prstGeom prst="rect">
            <a:avLst/>
          </a:prstGeom>
        </p:spPr>
      </p:pic>
      <p:sp>
        <p:nvSpPr>
          <p:cNvPr id="4" name="Slide Number Placeholder 3">
            <a:extLst>
              <a:ext uri="{FF2B5EF4-FFF2-40B4-BE49-F238E27FC236}">
                <a16:creationId xmlns:a16="http://schemas.microsoft.com/office/drawing/2014/main" id="{39BC0161-5946-4023-8F0F-9EAD6A23DF14}"/>
              </a:ext>
            </a:extLst>
          </p:cNvPr>
          <p:cNvSpPr>
            <a:spLocks noGrp="1"/>
          </p:cNvSpPr>
          <p:nvPr>
            <p:ph type="sldNum" sz="quarter" idx="10"/>
          </p:nvPr>
        </p:nvSpPr>
        <p:spPr/>
        <p:txBody>
          <a:bodyPr/>
          <a:lstStyle/>
          <a:p>
            <a:fld id="{01EF93C7-D0AB-41D7-8C62-1F8A9E33AE23}" type="slidenum">
              <a:rPr lang="en-US" smtClean="0"/>
              <a:pPr/>
              <a:t>19</a:t>
            </a:fld>
            <a:endParaRPr lang="en-US"/>
          </a:p>
        </p:txBody>
      </p:sp>
      <p:pic>
        <p:nvPicPr>
          <p:cNvPr id="6" name="Picture 5" descr="Image showing the hierarchy of continuants in the BFO2020">
            <a:extLst>
              <a:ext uri="{FF2B5EF4-FFF2-40B4-BE49-F238E27FC236}">
                <a16:creationId xmlns:a16="http://schemas.microsoft.com/office/drawing/2014/main" id="{E1D39C57-7B6A-41F9-96BF-1108B372FA59}"/>
              </a:ext>
            </a:extLst>
          </p:cNvPr>
          <p:cNvPicPr>
            <a:picLocks noChangeAspect="1"/>
          </p:cNvPicPr>
          <p:nvPr/>
        </p:nvPicPr>
        <p:blipFill>
          <a:blip r:embed="rId3"/>
          <a:stretch>
            <a:fillRect/>
          </a:stretch>
        </p:blipFill>
        <p:spPr>
          <a:xfrm>
            <a:off x="5257800" y="1600200"/>
            <a:ext cx="3581400" cy="4970950"/>
          </a:xfrm>
          <a:prstGeom prst="rect">
            <a:avLst/>
          </a:prstGeom>
        </p:spPr>
      </p:pic>
    </p:spTree>
    <p:extLst>
      <p:ext uri="{BB962C8B-B14F-4D97-AF65-F5344CB8AC3E}">
        <p14:creationId xmlns:p14="http://schemas.microsoft.com/office/powerpoint/2010/main" val="1357599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Two major continuant types in BFO </a:t>
            </a:r>
            <a:r>
              <a:rPr lang="en-US" dirty="0">
                <a:solidFill>
                  <a:srgbClr val="FF0000"/>
                </a:solidFill>
              </a:rPr>
              <a:t>1.0</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20</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017601" y="1580388"/>
            <a:ext cx="205740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796290" y="3213091"/>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Independent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4191000" y="3848863"/>
            <a:ext cx="131445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1510665" y="2551938"/>
            <a:ext cx="2535636" cy="661153"/>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9" name="AutoShape 10">
            <a:extLst>
              <a:ext uri="{FF2B5EF4-FFF2-40B4-BE49-F238E27FC236}">
                <a16:creationId xmlns:a16="http://schemas.microsoft.com/office/drawing/2014/main" id="{D866DCDB-C365-4880-A5E1-541D2B5AB232}"/>
              </a:ext>
            </a:extLst>
          </p:cNvPr>
          <p:cNvCxnSpPr>
            <a:cxnSpLocks noChangeShapeType="1"/>
            <a:stCxn id="5" idx="2"/>
            <a:endCxn id="7" idx="0"/>
          </p:cNvCxnSpPr>
          <p:nvPr/>
        </p:nvCxnSpPr>
        <p:spPr bwMode="auto">
          <a:xfrm>
            <a:off x="4046301" y="2551938"/>
            <a:ext cx="801924" cy="129692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94794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Three major continuant types in BFO </a:t>
            </a:r>
            <a:r>
              <a:rPr lang="en-US" dirty="0">
                <a:solidFill>
                  <a:srgbClr val="FFC000"/>
                </a:solidFill>
              </a:rPr>
              <a:t>2.0</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21</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017601" y="1580388"/>
            <a:ext cx="205740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796290" y="3213091"/>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Independent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4191000" y="3848863"/>
            <a:ext cx="1314450" cy="914400"/>
          </a:xfrm>
          <a:prstGeom prst="rect">
            <a:avLst/>
          </a:prstGeom>
          <a:pattFill prst="solidDmnd">
            <a:fgClr>
              <a:srgbClr val="A2CCE8"/>
            </a:fgClr>
            <a:bgClr>
              <a:schemeClr val="bg1"/>
            </a:bgClr>
          </a:pattFill>
          <a:ln w="28575">
            <a:solidFill>
              <a:schemeClr val="bg1"/>
            </a:solidFill>
            <a:prstDash val="dash"/>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1510665" y="2551938"/>
            <a:ext cx="2535636" cy="661153"/>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9" name="AutoShape 10">
            <a:extLst>
              <a:ext uri="{FF2B5EF4-FFF2-40B4-BE49-F238E27FC236}">
                <a16:creationId xmlns:a16="http://schemas.microsoft.com/office/drawing/2014/main" id="{D866DCDB-C365-4880-A5E1-541D2B5AB232}"/>
              </a:ext>
            </a:extLst>
          </p:cNvPr>
          <p:cNvCxnSpPr>
            <a:cxnSpLocks noChangeShapeType="1"/>
            <a:stCxn id="5" idx="2"/>
            <a:endCxn id="7" idx="0"/>
          </p:cNvCxnSpPr>
          <p:nvPr/>
        </p:nvCxnSpPr>
        <p:spPr bwMode="auto">
          <a:xfrm>
            <a:off x="4046301" y="2551938"/>
            <a:ext cx="801924" cy="1296925"/>
          </a:xfrm>
          <a:prstGeom prst="straightConnector1">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cxnSp>
      <p:sp>
        <p:nvSpPr>
          <p:cNvPr id="13" name="Rectangle 12">
            <a:extLst>
              <a:ext uri="{FF2B5EF4-FFF2-40B4-BE49-F238E27FC236}">
                <a16:creationId xmlns:a16="http://schemas.microsoft.com/office/drawing/2014/main" id="{7A50A794-4D71-425C-93B3-E1A51A7370D7}"/>
              </a:ext>
            </a:extLst>
          </p:cNvPr>
          <p:cNvSpPr>
            <a:spLocks noChangeArrowheads="1"/>
          </p:cNvSpPr>
          <p:nvPr/>
        </p:nvSpPr>
        <p:spPr bwMode="auto">
          <a:xfrm>
            <a:off x="2133600" y="5084195"/>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Specifically</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14" name="Rectangle 13">
            <a:extLst>
              <a:ext uri="{FF2B5EF4-FFF2-40B4-BE49-F238E27FC236}">
                <a16:creationId xmlns:a16="http://schemas.microsoft.com/office/drawing/2014/main" id="{1ED51E58-351F-4447-B9CF-900E8923AC58}"/>
              </a:ext>
            </a:extLst>
          </p:cNvPr>
          <p:cNvSpPr>
            <a:spLocks noChangeArrowheads="1"/>
          </p:cNvSpPr>
          <p:nvPr/>
        </p:nvSpPr>
        <p:spPr bwMode="auto">
          <a:xfrm>
            <a:off x="7025640" y="5112770"/>
            <a:ext cx="131445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Generically</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cxnSp>
        <p:nvCxnSpPr>
          <p:cNvPr id="15" name="AutoShape 9">
            <a:extLst>
              <a:ext uri="{FF2B5EF4-FFF2-40B4-BE49-F238E27FC236}">
                <a16:creationId xmlns:a16="http://schemas.microsoft.com/office/drawing/2014/main" id="{994A01B4-6B1A-4E6B-BE20-B218567B320D}"/>
              </a:ext>
            </a:extLst>
          </p:cNvPr>
          <p:cNvCxnSpPr>
            <a:cxnSpLocks noChangeShapeType="1"/>
            <a:stCxn id="7" idx="2"/>
            <a:endCxn id="13" idx="0"/>
          </p:cNvCxnSpPr>
          <p:nvPr/>
        </p:nvCxnSpPr>
        <p:spPr bwMode="auto">
          <a:xfrm flipH="1">
            <a:off x="2847975" y="4763263"/>
            <a:ext cx="2000250" cy="320932"/>
          </a:xfrm>
          <a:prstGeom prst="straightConnector1">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6" name="AutoShape 10">
            <a:extLst>
              <a:ext uri="{FF2B5EF4-FFF2-40B4-BE49-F238E27FC236}">
                <a16:creationId xmlns:a16="http://schemas.microsoft.com/office/drawing/2014/main" id="{63D6E304-9FCC-4876-AF07-58D8FC9EF3DC}"/>
              </a:ext>
            </a:extLst>
          </p:cNvPr>
          <p:cNvCxnSpPr>
            <a:cxnSpLocks noChangeShapeType="1"/>
            <a:stCxn id="7" idx="2"/>
            <a:endCxn id="14" idx="0"/>
          </p:cNvCxnSpPr>
          <p:nvPr/>
        </p:nvCxnSpPr>
        <p:spPr bwMode="auto">
          <a:xfrm>
            <a:off x="4848225" y="4763263"/>
            <a:ext cx="2834640" cy="349507"/>
          </a:xfrm>
          <a:prstGeom prst="straightConnector1">
            <a:avLst/>
          </a:prstGeom>
          <a:noFill/>
          <a:ln w="28575">
            <a:solidFill>
              <a:schemeClr val="bg1"/>
            </a:solidFill>
            <a:prstDash val="dash"/>
            <a:round/>
            <a:headEnd/>
            <a:tailEnd/>
          </a:ln>
          <a:extLst>
            <a:ext uri="{909E8E84-426E-40DD-AFC4-6F175D3DCCD1}">
              <a14:hiddenFill xmlns:a14="http://schemas.microsoft.com/office/drawing/2010/main">
                <a:noFill/>
              </a14:hiddenFill>
            </a:ext>
          </a:extLst>
        </p:spPr>
      </p:cxnSp>
      <p:cxnSp>
        <p:nvCxnSpPr>
          <p:cNvPr id="24" name="AutoShape 9">
            <a:extLst>
              <a:ext uri="{FF2B5EF4-FFF2-40B4-BE49-F238E27FC236}">
                <a16:creationId xmlns:a16="http://schemas.microsoft.com/office/drawing/2014/main" id="{540DAD63-3270-427A-BFB9-7D438297C1ED}"/>
              </a:ext>
            </a:extLst>
          </p:cNvPr>
          <p:cNvCxnSpPr>
            <a:cxnSpLocks noChangeShapeType="1"/>
            <a:stCxn id="5" idx="2"/>
            <a:endCxn id="13" idx="0"/>
          </p:cNvCxnSpPr>
          <p:nvPr/>
        </p:nvCxnSpPr>
        <p:spPr bwMode="auto">
          <a:xfrm flipH="1">
            <a:off x="2847975" y="2551938"/>
            <a:ext cx="1198326" cy="253225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7" name="AutoShape 9">
            <a:extLst>
              <a:ext uri="{FF2B5EF4-FFF2-40B4-BE49-F238E27FC236}">
                <a16:creationId xmlns:a16="http://schemas.microsoft.com/office/drawing/2014/main" id="{D0581F51-7F10-488F-8326-DBDC9A53FEDD}"/>
              </a:ext>
            </a:extLst>
          </p:cNvPr>
          <p:cNvCxnSpPr>
            <a:cxnSpLocks noChangeShapeType="1"/>
            <a:stCxn id="5" idx="2"/>
            <a:endCxn id="14" idx="0"/>
          </p:cNvCxnSpPr>
          <p:nvPr/>
        </p:nvCxnSpPr>
        <p:spPr bwMode="auto">
          <a:xfrm>
            <a:off x="4046301" y="2551938"/>
            <a:ext cx="3636564" cy="2560832"/>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 name="TextBox 2">
            <a:extLst>
              <a:ext uri="{FF2B5EF4-FFF2-40B4-BE49-F238E27FC236}">
                <a16:creationId xmlns:a16="http://schemas.microsoft.com/office/drawing/2014/main" id="{3976B9F3-18EF-46D8-9FDB-6F38C9BA3455}"/>
              </a:ext>
            </a:extLst>
          </p:cNvPr>
          <p:cNvSpPr txBox="1"/>
          <p:nvPr/>
        </p:nvSpPr>
        <p:spPr>
          <a:xfrm>
            <a:off x="1140374" y="4178488"/>
            <a:ext cx="641522" cy="584775"/>
          </a:xfrm>
          <a:prstGeom prst="rect">
            <a:avLst/>
          </a:prstGeom>
          <a:noFill/>
        </p:spPr>
        <p:txBody>
          <a:bodyPr wrap="none" rtlCol="0">
            <a:spAutoFit/>
          </a:bodyPr>
          <a:lstStyle/>
          <a:p>
            <a:r>
              <a:rPr lang="en-US" dirty="0">
                <a:solidFill>
                  <a:schemeClr val="bg1"/>
                </a:solidFill>
              </a:rPr>
              <a:t>IC</a:t>
            </a:r>
          </a:p>
        </p:txBody>
      </p:sp>
      <p:sp>
        <p:nvSpPr>
          <p:cNvPr id="17" name="TextBox 16">
            <a:extLst>
              <a:ext uri="{FF2B5EF4-FFF2-40B4-BE49-F238E27FC236}">
                <a16:creationId xmlns:a16="http://schemas.microsoft.com/office/drawing/2014/main" id="{DAE05486-FC90-4F00-B39E-8B014AFB3EF9}"/>
              </a:ext>
            </a:extLst>
          </p:cNvPr>
          <p:cNvSpPr txBox="1"/>
          <p:nvPr/>
        </p:nvSpPr>
        <p:spPr>
          <a:xfrm>
            <a:off x="2376475" y="5999593"/>
            <a:ext cx="1005403" cy="584775"/>
          </a:xfrm>
          <a:prstGeom prst="rect">
            <a:avLst/>
          </a:prstGeom>
          <a:noFill/>
        </p:spPr>
        <p:txBody>
          <a:bodyPr wrap="none" rtlCol="0">
            <a:spAutoFit/>
          </a:bodyPr>
          <a:lstStyle/>
          <a:p>
            <a:r>
              <a:rPr lang="en-US" dirty="0">
                <a:solidFill>
                  <a:schemeClr val="bg1"/>
                </a:solidFill>
              </a:rPr>
              <a:t>SDC</a:t>
            </a:r>
          </a:p>
        </p:txBody>
      </p:sp>
      <p:sp>
        <p:nvSpPr>
          <p:cNvPr id="18" name="TextBox 17">
            <a:extLst>
              <a:ext uri="{FF2B5EF4-FFF2-40B4-BE49-F238E27FC236}">
                <a16:creationId xmlns:a16="http://schemas.microsoft.com/office/drawing/2014/main" id="{95BFF9FC-5E7C-475C-9E45-3C2AA382BCDB}"/>
              </a:ext>
            </a:extLst>
          </p:cNvPr>
          <p:cNvSpPr txBox="1"/>
          <p:nvPr/>
        </p:nvSpPr>
        <p:spPr>
          <a:xfrm>
            <a:off x="7178511" y="6019800"/>
            <a:ext cx="1096775" cy="584775"/>
          </a:xfrm>
          <a:prstGeom prst="rect">
            <a:avLst/>
          </a:prstGeom>
          <a:noFill/>
        </p:spPr>
        <p:txBody>
          <a:bodyPr wrap="none" rtlCol="0">
            <a:spAutoFit/>
          </a:bodyPr>
          <a:lstStyle/>
          <a:p>
            <a:r>
              <a:rPr lang="en-US" dirty="0">
                <a:solidFill>
                  <a:schemeClr val="bg1"/>
                </a:solidFill>
              </a:rPr>
              <a:t>GDC</a:t>
            </a:r>
          </a:p>
        </p:txBody>
      </p:sp>
    </p:spTree>
    <p:extLst>
      <p:ext uri="{BB962C8B-B14F-4D97-AF65-F5344CB8AC3E}">
        <p14:creationId xmlns:p14="http://schemas.microsoft.com/office/powerpoint/2010/main" val="1068507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581E4-12BF-4D7C-A7D7-D7F29A953092}"/>
              </a:ext>
            </a:extLst>
          </p:cNvPr>
          <p:cNvSpPr>
            <a:spLocks noGrp="1"/>
          </p:cNvSpPr>
          <p:nvPr>
            <p:ph type="title"/>
          </p:nvPr>
        </p:nvSpPr>
        <p:spPr>
          <a:xfrm>
            <a:off x="3581400" y="762000"/>
            <a:ext cx="5334000" cy="762000"/>
          </a:xfrm>
        </p:spPr>
        <p:txBody>
          <a:bodyPr/>
          <a:lstStyle/>
          <a:p>
            <a:r>
              <a:rPr lang="en-US" dirty="0"/>
              <a:t>Why the change?</a:t>
            </a:r>
          </a:p>
        </p:txBody>
      </p:sp>
      <p:sp>
        <p:nvSpPr>
          <p:cNvPr id="3" name="Content Placeholder 2">
            <a:extLst>
              <a:ext uri="{FF2B5EF4-FFF2-40B4-BE49-F238E27FC236}">
                <a16:creationId xmlns:a16="http://schemas.microsoft.com/office/drawing/2014/main" id="{6374817F-1A70-4CE2-8A32-9B84955E02FF}"/>
              </a:ext>
            </a:extLst>
          </p:cNvPr>
          <p:cNvSpPr>
            <a:spLocks noGrp="1"/>
          </p:cNvSpPr>
          <p:nvPr>
            <p:ph idx="1"/>
          </p:nvPr>
        </p:nvSpPr>
        <p:spPr>
          <a:xfrm>
            <a:off x="228600" y="3733800"/>
            <a:ext cx="8686800" cy="2895600"/>
          </a:xfrm>
        </p:spPr>
        <p:txBody>
          <a:bodyPr/>
          <a:lstStyle/>
          <a:p>
            <a:pPr>
              <a:buFont typeface="Arial" panose="020B0604020202020204" pitchFamily="34" charset="0"/>
              <a:buChar char="•"/>
            </a:pPr>
            <a:r>
              <a:rPr lang="en-US" dirty="0"/>
              <a:t>Two dependency relations, both elucidated:</a:t>
            </a:r>
          </a:p>
          <a:p>
            <a:pPr lvl="1">
              <a:buFont typeface="Arial" panose="020B0604020202020204" pitchFamily="34" charset="0"/>
              <a:buChar char="•"/>
            </a:pPr>
            <a:r>
              <a:rPr lang="en-US" dirty="0"/>
              <a:t>S-dependence,</a:t>
            </a:r>
          </a:p>
          <a:p>
            <a:pPr lvl="1">
              <a:buFont typeface="Arial" panose="020B0604020202020204" pitchFamily="34" charset="0"/>
              <a:buChar char="•"/>
            </a:pPr>
            <a:r>
              <a:rPr lang="en-US" dirty="0"/>
              <a:t>G-dependence.</a:t>
            </a:r>
          </a:p>
          <a:p>
            <a:pPr>
              <a:buFont typeface="Arial" panose="020B0604020202020204" pitchFamily="34" charset="0"/>
              <a:buChar char="•"/>
            </a:pPr>
            <a:r>
              <a:rPr lang="en-US" dirty="0"/>
              <a:t>GDC is elucidated on the basis of g-dependence.</a:t>
            </a:r>
          </a:p>
          <a:p>
            <a:pPr>
              <a:buFont typeface="Arial" panose="020B0604020202020204" pitchFamily="34" charset="0"/>
              <a:buChar char="•"/>
            </a:pPr>
            <a:r>
              <a:rPr lang="en-US" dirty="0"/>
              <a:t>SDC is defined on the basis of s-dependence.</a:t>
            </a:r>
          </a:p>
          <a:p>
            <a:pPr>
              <a:buFont typeface="Arial" panose="020B0604020202020204" pitchFamily="34" charset="0"/>
              <a:buChar char="•"/>
            </a:pPr>
            <a:r>
              <a:rPr lang="en-US" dirty="0"/>
              <a:t>GDCs and SDCs ‘depend’ on ICs in different, incompatible, i.e. not generalizable ways.</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0D2F136-FF96-40C4-989A-63E3A3302D2A}"/>
              </a:ext>
            </a:extLst>
          </p:cNvPr>
          <p:cNvSpPr>
            <a:spLocks noGrp="1"/>
          </p:cNvSpPr>
          <p:nvPr>
            <p:ph type="sldNum" sz="quarter" idx="10"/>
          </p:nvPr>
        </p:nvSpPr>
        <p:spPr/>
        <p:txBody>
          <a:bodyPr/>
          <a:lstStyle/>
          <a:p>
            <a:fld id="{01EF93C7-D0AB-41D7-8C62-1F8A9E33AE23}" type="slidenum">
              <a:rPr lang="en-US" smtClean="0"/>
              <a:pPr/>
              <a:t>22</a:t>
            </a:fld>
            <a:endParaRPr lang="en-US"/>
          </a:p>
        </p:txBody>
      </p:sp>
      <p:pic>
        <p:nvPicPr>
          <p:cNvPr id="5" name="Picture 4">
            <a:extLst>
              <a:ext uri="{FF2B5EF4-FFF2-40B4-BE49-F238E27FC236}">
                <a16:creationId xmlns:a16="http://schemas.microsoft.com/office/drawing/2014/main" id="{7CFE4F22-3DD7-41B9-8402-47315A5976D5}"/>
              </a:ext>
            </a:extLst>
          </p:cNvPr>
          <p:cNvPicPr>
            <a:picLocks noChangeAspect="1"/>
          </p:cNvPicPr>
          <p:nvPr/>
        </p:nvPicPr>
        <p:blipFill>
          <a:blip r:embed="rId2"/>
          <a:stretch>
            <a:fillRect/>
          </a:stretch>
        </p:blipFill>
        <p:spPr>
          <a:xfrm>
            <a:off x="204216" y="762000"/>
            <a:ext cx="5116068" cy="2514600"/>
          </a:xfrm>
          <a:prstGeom prst="rect">
            <a:avLst/>
          </a:prstGeom>
        </p:spPr>
      </p:pic>
    </p:spTree>
    <p:extLst>
      <p:ext uri="{BB962C8B-B14F-4D97-AF65-F5344CB8AC3E}">
        <p14:creationId xmlns:p14="http://schemas.microsoft.com/office/powerpoint/2010/main" val="3584275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D4E4B-E58B-4C65-A0A1-7C47AF65605E}"/>
              </a:ext>
            </a:extLst>
          </p:cNvPr>
          <p:cNvSpPr>
            <a:spLocks noGrp="1"/>
          </p:cNvSpPr>
          <p:nvPr>
            <p:ph type="title"/>
          </p:nvPr>
        </p:nvSpPr>
        <p:spPr/>
        <p:txBody>
          <a:bodyPr/>
          <a:lstStyle/>
          <a:p>
            <a:r>
              <a:rPr lang="en-US" dirty="0"/>
              <a:t>IC, SD, GDC are disjoint (BFO2020-FOL)</a:t>
            </a:r>
          </a:p>
        </p:txBody>
      </p:sp>
      <p:sp>
        <p:nvSpPr>
          <p:cNvPr id="3" name="Content Placeholder 2">
            <a:extLst>
              <a:ext uri="{FF2B5EF4-FFF2-40B4-BE49-F238E27FC236}">
                <a16:creationId xmlns:a16="http://schemas.microsoft.com/office/drawing/2014/main" id="{1737EAB8-F12C-4D62-82C2-733A38AFF2EE}"/>
              </a:ext>
            </a:extLst>
          </p:cNvPr>
          <p:cNvSpPr>
            <a:spLocks noGrp="1"/>
          </p:cNvSpPr>
          <p:nvPr>
            <p:ph idx="1"/>
          </p:nvPr>
        </p:nvSpPr>
        <p:spPr>
          <a:xfrm>
            <a:off x="228600" y="1676400"/>
            <a:ext cx="8915400" cy="4953000"/>
          </a:xfrm>
        </p:spPr>
        <p:txBody>
          <a:bodyPr/>
          <a:lstStyle/>
          <a:p>
            <a:pPr marL="0" indent="0"/>
            <a:r>
              <a:rPr lang="en-US" sz="2000" dirty="0"/>
              <a:t>(</a:t>
            </a:r>
            <a:r>
              <a:rPr lang="en-US" sz="2000" dirty="0" err="1"/>
              <a:t>cl:comment</a:t>
            </a:r>
            <a:r>
              <a:rPr lang="en-US" sz="2000" dirty="0"/>
              <a:t> "specifically-dependent-continuant, independent-continuant, generically-dependent-continuant are mutually disjoint [cig-1]"    </a:t>
            </a:r>
          </a:p>
          <a:p>
            <a:r>
              <a:rPr lang="en-US" sz="1800" dirty="0"/>
              <a:t>	(and (not (</a:t>
            </a:r>
            <a:r>
              <a:rPr lang="en-US" sz="1800" dirty="0">
                <a:solidFill>
                  <a:srgbClr val="92D050"/>
                </a:solidFill>
              </a:rPr>
              <a:t>exists</a:t>
            </a:r>
            <a:r>
              <a:rPr lang="en-US" sz="1800" dirty="0"/>
              <a:t> (</a:t>
            </a:r>
            <a:r>
              <a:rPr lang="en-US" sz="1800" dirty="0">
                <a:solidFill>
                  <a:srgbClr val="FFC000"/>
                </a:solidFill>
              </a:rPr>
              <a:t>x t</a:t>
            </a:r>
            <a:r>
              <a:rPr lang="en-US" sz="1800" dirty="0"/>
              <a:t>)       </a:t>
            </a:r>
          </a:p>
          <a:p>
            <a:pPr>
              <a:spcBef>
                <a:spcPts val="0"/>
              </a:spcBef>
            </a:pPr>
            <a:r>
              <a:rPr lang="en-US" sz="1800" dirty="0"/>
              <a:t>		    (and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specifically-dependent-continuant</a:t>
            </a:r>
            <a:r>
              <a:rPr lang="en-US" sz="1800" dirty="0"/>
              <a:t> </a:t>
            </a:r>
            <a:r>
              <a:rPr lang="en-US" sz="1800" i="1" dirty="0">
                <a:solidFill>
                  <a:srgbClr val="FFC000"/>
                </a:solidFill>
              </a:rPr>
              <a:t>t</a:t>
            </a:r>
            <a:r>
              <a:rPr lang="en-US" sz="1800" dirty="0"/>
              <a:t>)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independent-continuant</a:t>
            </a:r>
            <a:r>
              <a:rPr lang="en-US" sz="1800" dirty="0"/>
              <a:t> </a:t>
            </a:r>
            <a:r>
              <a:rPr lang="en-US" sz="1800" i="1" dirty="0">
                <a:solidFill>
                  <a:srgbClr val="FFC000"/>
                </a:solidFill>
              </a:rPr>
              <a:t>t</a:t>
            </a:r>
            <a:r>
              <a:rPr lang="en-US" sz="1800" dirty="0"/>
              <a:t>))))</a:t>
            </a:r>
          </a:p>
          <a:p>
            <a:pPr>
              <a:spcBef>
                <a:spcPts val="0"/>
              </a:spcBef>
            </a:pPr>
            <a:r>
              <a:rPr lang="en-US" sz="1800" dirty="0"/>
              <a:t>	     	(not (</a:t>
            </a:r>
            <a:r>
              <a:rPr lang="en-US" sz="1800" dirty="0">
                <a:solidFill>
                  <a:srgbClr val="92D050"/>
                </a:solidFill>
              </a:rPr>
              <a:t>exists</a:t>
            </a:r>
            <a:r>
              <a:rPr lang="en-US" sz="1800" dirty="0"/>
              <a:t> (</a:t>
            </a:r>
            <a:r>
              <a:rPr lang="en-US" sz="1800" dirty="0">
                <a:solidFill>
                  <a:srgbClr val="FFC000"/>
                </a:solidFill>
              </a:rPr>
              <a:t>x t</a:t>
            </a:r>
            <a:r>
              <a:rPr lang="en-US" sz="1800" dirty="0"/>
              <a:t>)</a:t>
            </a:r>
          </a:p>
          <a:p>
            <a:pPr>
              <a:spcBef>
                <a:spcPts val="0"/>
              </a:spcBef>
            </a:pPr>
            <a:r>
              <a:rPr lang="en-US" sz="1800" dirty="0"/>
              <a:t>		    (and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specifically-dependent-continuant</a:t>
            </a:r>
            <a:r>
              <a:rPr lang="en-US" sz="1800" dirty="0"/>
              <a:t> </a:t>
            </a:r>
            <a:r>
              <a:rPr lang="en-US" sz="1800" i="1" dirty="0">
                <a:solidFill>
                  <a:srgbClr val="FFC000"/>
                </a:solidFill>
              </a:rPr>
              <a:t>t</a:t>
            </a:r>
            <a:r>
              <a:rPr lang="en-US" sz="1800" dirty="0"/>
              <a:t>)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generically-dependent-continuant</a:t>
            </a:r>
            <a:r>
              <a:rPr lang="en-US" sz="1800" dirty="0"/>
              <a:t> </a:t>
            </a:r>
            <a:r>
              <a:rPr lang="en-US" sz="1800" i="1" dirty="0">
                <a:solidFill>
                  <a:srgbClr val="FFC000"/>
                </a:solidFill>
              </a:rPr>
              <a:t>t</a:t>
            </a:r>
            <a:r>
              <a:rPr lang="en-US" sz="1800" dirty="0"/>
              <a:t>))))</a:t>
            </a:r>
          </a:p>
          <a:p>
            <a:pPr>
              <a:spcBef>
                <a:spcPts val="0"/>
              </a:spcBef>
            </a:pPr>
            <a:r>
              <a:rPr lang="en-US" sz="1800" dirty="0"/>
              <a:t>	     	(not (</a:t>
            </a:r>
            <a:r>
              <a:rPr lang="en-US" sz="1800" dirty="0">
                <a:solidFill>
                  <a:srgbClr val="92D050"/>
                </a:solidFill>
              </a:rPr>
              <a:t>exists</a:t>
            </a:r>
            <a:r>
              <a:rPr lang="en-US" sz="1800" dirty="0"/>
              <a:t> (</a:t>
            </a:r>
            <a:r>
              <a:rPr lang="en-US" sz="1800" dirty="0">
                <a:solidFill>
                  <a:srgbClr val="FFC000"/>
                </a:solidFill>
              </a:rPr>
              <a:t>x t</a:t>
            </a:r>
            <a:r>
              <a:rPr lang="en-US" sz="1800" dirty="0"/>
              <a:t>)</a:t>
            </a:r>
          </a:p>
          <a:p>
            <a:pPr>
              <a:spcBef>
                <a:spcPts val="0"/>
              </a:spcBef>
            </a:pPr>
            <a:r>
              <a:rPr lang="en-US" sz="1800" dirty="0"/>
              <a:t>	            (and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independent-continuant</a:t>
            </a:r>
            <a:r>
              <a:rPr lang="en-US" sz="1800" dirty="0"/>
              <a:t> </a:t>
            </a:r>
            <a:r>
              <a:rPr lang="en-US" sz="1800" i="1" dirty="0">
                <a:solidFill>
                  <a:srgbClr val="FFC000"/>
                </a:solidFill>
              </a:rPr>
              <a:t>t</a:t>
            </a:r>
            <a:r>
              <a:rPr lang="en-US" sz="1800" dirty="0"/>
              <a:t>)</a:t>
            </a:r>
          </a:p>
          <a:p>
            <a:pPr>
              <a:spcBef>
                <a:spcPts val="0"/>
              </a:spcBef>
            </a:pPr>
            <a:r>
              <a:rPr lang="en-US" sz="1800" dirty="0"/>
              <a:t>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generically-dependent-continuant</a:t>
            </a:r>
            <a:r>
              <a:rPr lang="en-US" sz="1800" dirty="0"/>
              <a:t> </a:t>
            </a:r>
            <a:r>
              <a:rPr lang="en-US" sz="1800" i="1" dirty="0">
                <a:solidFill>
                  <a:srgbClr val="FFC000"/>
                </a:solidFill>
              </a:rPr>
              <a:t>t</a:t>
            </a:r>
            <a:r>
              <a:rPr lang="en-US" sz="1800" dirty="0"/>
              <a:t>))))))</a:t>
            </a:r>
          </a:p>
          <a:p>
            <a:endParaRPr lang="en-US" sz="2000" dirty="0"/>
          </a:p>
          <a:p>
            <a:pPr>
              <a:spcBef>
                <a:spcPts val="0"/>
              </a:spcBef>
            </a:pPr>
            <a:r>
              <a:rPr lang="en-US" sz="1800" dirty="0"/>
              <a:t>Notice difference with:</a:t>
            </a:r>
          </a:p>
          <a:p>
            <a:pPr>
              <a:spcBef>
                <a:spcPts val="0"/>
              </a:spcBef>
            </a:pPr>
            <a:r>
              <a:rPr lang="en-US" sz="1800" dirty="0"/>
              <a:t>	(not (= </a:t>
            </a:r>
            <a:r>
              <a:rPr lang="en-US" sz="1800" dirty="0">
                <a:solidFill>
                  <a:srgbClr val="00B0F0"/>
                </a:solidFill>
              </a:rPr>
              <a:t>specifically-dependent-continuant independent-continuant</a:t>
            </a:r>
            <a:r>
              <a:rPr lang="en-US" sz="1800" dirty="0"/>
              <a:t>))</a:t>
            </a:r>
          </a:p>
          <a:p>
            <a:pPr>
              <a:spcBef>
                <a:spcPts val="0"/>
              </a:spcBef>
            </a:pPr>
            <a:r>
              <a:rPr lang="en-US" sz="1800" dirty="0"/>
              <a:t>	(not (= </a:t>
            </a:r>
            <a:r>
              <a:rPr lang="en-US" sz="1800" dirty="0">
                <a:solidFill>
                  <a:srgbClr val="00B0F0"/>
                </a:solidFill>
              </a:rPr>
              <a:t>specifically-dependent-continuant generically-dependent-continuant</a:t>
            </a:r>
            <a:r>
              <a:rPr lang="en-US" sz="1800" dirty="0"/>
              <a:t>))</a:t>
            </a:r>
          </a:p>
          <a:p>
            <a:pPr>
              <a:spcBef>
                <a:spcPts val="0"/>
              </a:spcBef>
            </a:pPr>
            <a:r>
              <a:rPr lang="en-US" sz="1800" dirty="0"/>
              <a:t>	(not (= </a:t>
            </a:r>
            <a:r>
              <a:rPr lang="en-US" sz="1800" dirty="0">
                <a:solidFill>
                  <a:srgbClr val="00B0F0"/>
                </a:solidFill>
              </a:rPr>
              <a:t>generically-dependent-continuant independent-continuant</a:t>
            </a:r>
            <a:r>
              <a:rPr lang="en-US" sz="1800" dirty="0"/>
              <a:t>))</a:t>
            </a:r>
          </a:p>
          <a:p>
            <a:pPr>
              <a:spcBef>
                <a:spcPts val="0"/>
              </a:spcBef>
            </a:pPr>
            <a:r>
              <a:rPr lang="en-US" sz="1800" dirty="0"/>
              <a:t>	…</a:t>
            </a:r>
          </a:p>
        </p:txBody>
      </p:sp>
      <p:sp>
        <p:nvSpPr>
          <p:cNvPr id="4" name="Slide Number Placeholder 3">
            <a:extLst>
              <a:ext uri="{FF2B5EF4-FFF2-40B4-BE49-F238E27FC236}">
                <a16:creationId xmlns:a16="http://schemas.microsoft.com/office/drawing/2014/main" id="{71349D29-FE6B-46E6-A33E-0C46745D472A}"/>
              </a:ext>
            </a:extLst>
          </p:cNvPr>
          <p:cNvSpPr>
            <a:spLocks noGrp="1"/>
          </p:cNvSpPr>
          <p:nvPr>
            <p:ph type="sldNum" sz="quarter" idx="10"/>
          </p:nvPr>
        </p:nvSpPr>
        <p:spPr/>
        <p:txBody>
          <a:bodyPr/>
          <a:lstStyle/>
          <a:p>
            <a:fld id="{01EF93C7-D0AB-41D7-8C62-1F8A9E33AE23}" type="slidenum">
              <a:rPr lang="en-US" smtClean="0"/>
              <a:pPr/>
              <a:t>23</a:t>
            </a:fld>
            <a:endParaRPr lang="en-US" dirty="0"/>
          </a:p>
        </p:txBody>
      </p:sp>
    </p:spTree>
    <p:extLst>
      <p:ext uri="{BB962C8B-B14F-4D97-AF65-F5344CB8AC3E}">
        <p14:creationId xmlns:p14="http://schemas.microsoft.com/office/powerpoint/2010/main" val="3041913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9AAC-9EF9-41EB-8462-5724843691D2}"/>
              </a:ext>
            </a:extLst>
          </p:cNvPr>
          <p:cNvSpPr>
            <a:spLocks noGrp="1"/>
          </p:cNvSpPr>
          <p:nvPr>
            <p:ph type="title"/>
          </p:nvPr>
        </p:nvSpPr>
        <p:spPr/>
        <p:txBody>
          <a:bodyPr/>
          <a:lstStyle/>
          <a:p>
            <a:r>
              <a:rPr lang="en-US" dirty="0"/>
              <a:t>Independent Continuant (IC)</a:t>
            </a:r>
          </a:p>
        </p:txBody>
      </p:sp>
      <p:sp>
        <p:nvSpPr>
          <p:cNvPr id="3" name="Content Placeholder 2">
            <a:extLst>
              <a:ext uri="{FF2B5EF4-FFF2-40B4-BE49-F238E27FC236}">
                <a16:creationId xmlns:a16="http://schemas.microsoft.com/office/drawing/2014/main" id="{274132D0-2262-4E43-9CC3-E5A2DEFAFD80}"/>
              </a:ext>
            </a:extLst>
          </p:cNvPr>
          <p:cNvSpPr>
            <a:spLocks noGrp="1"/>
          </p:cNvSpPr>
          <p:nvPr>
            <p:ph idx="1"/>
          </p:nvPr>
        </p:nvSpPr>
        <p:spPr>
          <a:xfrm>
            <a:off x="228600" y="1676400"/>
            <a:ext cx="8839200" cy="4953000"/>
          </a:xfrm>
        </p:spPr>
        <p:txBody>
          <a:bodyPr/>
          <a:lstStyle/>
          <a:p>
            <a:pPr>
              <a:buFont typeface="Arial" panose="020B0604020202020204" pitchFamily="34" charset="0"/>
              <a:buChar char="•"/>
            </a:pPr>
            <a:r>
              <a:rPr lang="en-GB" u="sng" dirty="0">
                <a:latin typeface="+mj-lt"/>
              </a:rPr>
              <a:t>Elucidation</a:t>
            </a:r>
            <a:r>
              <a:rPr lang="en-GB" dirty="0">
                <a:latin typeface="+mj-lt"/>
              </a:rPr>
              <a:t>: an entity which does not ontologically depend on another entity.</a:t>
            </a:r>
          </a:p>
          <a:p>
            <a:pPr>
              <a:buFont typeface="Arial" panose="020B0604020202020204" pitchFamily="34" charset="0"/>
              <a:buChar char="•"/>
            </a:pPr>
            <a:r>
              <a:rPr lang="en-GB" u="sng" dirty="0">
                <a:latin typeface="+mj-lt"/>
              </a:rPr>
              <a:t>Definition</a:t>
            </a:r>
            <a:r>
              <a:rPr lang="en-GB" cap="small" dirty="0">
                <a:latin typeface="+mj-lt"/>
              </a:rPr>
              <a:t>:</a:t>
            </a:r>
            <a:r>
              <a:rPr lang="en-GB" dirty="0">
                <a:latin typeface="+mj-lt"/>
              </a:rPr>
              <a:t> </a:t>
            </a:r>
            <a:r>
              <a:rPr lang="en-GB" i="1" dirty="0">
                <a:latin typeface="+mj-lt"/>
              </a:rPr>
              <a:t>b</a:t>
            </a:r>
            <a:r>
              <a:rPr lang="en-GB" dirty="0">
                <a:latin typeface="+mj-lt"/>
              </a:rPr>
              <a:t> is an </a:t>
            </a:r>
            <a:r>
              <a:rPr lang="en-GB" i="1" dirty="0">
                <a:latin typeface="+mj-lt"/>
              </a:rPr>
              <a:t>independent continuant</a:t>
            </a:r>
            <a:r>
              <a:rPr lang="en-GB" dirty="0">
                <a:latin typeface="+mj-lt"/>
              </a:rPr>
              <a:t> =Def. </a:t>
            </a:r>
          </a:p>
          <a:p>
            <a:pPr lvl="1">
              <a:buFont typeface="Arial" panose="020B0604020202020204" pitchFamily="34" charset="0"/>
              <a:buChar char="•"/>
            </a:pPr>
            <a:r>
              <a:rPr lang="en-GB" i="1" dirty="0">
                <a:latin typeface="+mj-lt"/>
              </a:rPr>
              <a:t>b</a:t>
            </a:r>
            <a:r>
              <a:rPr lang="en-GB" dirty="0">
                <a:latin typeface="+mj-lt"/>
              </a:rPr>
              <a:t> is a </a:t>
            </a:r>
            <a:r>
              <a:rPr lang="en-GB" i="1" dirty="0">
                <a:latin typeface="+mj-lt"/>
              </a:rPr>
              <a:t>continuant</a:t>
            </a:r>
            <a:r>
              <a:rPr lang="en-GB" dirty="0">
                <a:latin typeface="+mj-lt"/>
              </a:rPr>
              <a:t> which is such that there is no </a:t>
            </a:r>
            <a:r>
              <a:rPr lang="en-GB" i="1" dirty="0">
                <a:latin typeface="+mj-lt"/>
              </a:rPr>
              <a:t>c</a:t>
            </a:r>
            <a:r>
              <a:rPr lang="en-GB" dirty="0">
                <a:latin typeface="+mj-lt"/>
              </a:rPr>
              <a:t> such that </a:t>
            </a:r>
            <a:r>
              <a:rPr lang="en-GB" i="1" dirty="0">
                <a:latin typeface="+mj-lt"/>
              </a:rPr>
              <a:t>b</a:t>
            </a:r>
            <a:r>
              <a:rPr lang="en-GB" dirty="0">
                <a:latin typeface="+mj-lt"/>
              </a:rPr>
              <a:t> </a:t>
            </a:r>
            <a:r>
              <a:rPr lang="en-GB" b="1" dirty="0">
                <a:latin typeface="+mj-lt"/>
              </a:rPr>
              <a:t>s-depends-on</a:t>
            </a:r>
            <a:r>
              <a:rPr lang="en-GB" dirty="0">
                <a:latin typeface="+mj-lt"/>
              </a:rPr>
              <a:t> </a:t>
            </a:r>
            <a:r>
              <a:rPr lang="en-GB" i="1" dirty="0">
                <a:latin typeface="+mj-lt"/>
              </a:rPr>
              <a:t>c</a:t>
            </a:r>
            <a:r>
              <a:rPr lang="en-GB" dirty="0">
                <a:latin typeface="+mj-lt"/>
              </a:rPr>
              <a:t> and no </a:t>
            </a:r>
            <a:r>
              <a:rPr lang="en-GB" i="1" dirty="0">
                <a:latin typeface="+mj-lt"/>
              </a:rPr>
              <a:t>c</a:t>
            </a:r>
            <a:r>
              <a:rPr lang="en-GB" dirty="0">
                <a:latin typeface="+mj-lt"/>
              </a:rPr>
              <a:t> such that </a:t>
            </a:r>
            <a:r>
              <a:rPr lang="en-GB" i="1" dirty="0">
                <a:latin typeface="+mj-lt"/>
              </a:rPr>
              <a:t>b</a:t>
            </a:r>
            <a:r>
              <a:rPr lang="en-GB" dirty="0">
                <a:latin typeface="+mj-lt"/>
              </a:rPr>
              <a:t> </a:t>
            </a:r>
            <a:r>
              <a:rPr lang="en-GB" b="1" dirty="0">
                <a:latin typeface="+mj-lt"/>
              </a:rPr>
              <a:t>g-depends-on</a:t>
            </a:r>
            <a:r>
              <a:rPr lang="en-GB" dirty="0">
                <a:latin typeface="+mj-lt"/>
              </a:rPr>
              <a:t> </a:t>
            </a:r>
            <a:r>
              <a:rPr lang="en-GB" i="1" dirty="0">
                <a:latin typeface="+mj-lt"/>
              </a:rPr>
              <a:t>c.</a:t>
            </a:r>
            <a:endParaRPr lang="en-US" dirty="0">
              <a:latin typeface="+mj-lt"/>
            </a:endParaRPr>
          </a:p>
          <a:p>
            <a:pPr lvl="2">
              <a:buFont typeface="Arial" panose="020B0604020202020204" pitchFamily="34" charset="0"/>
              <a:buChar char="•"/>
            </a:pPr>
            <a:r>
              <a:rPr lang="en-GB" i="1" dirty="0">
                <a:latin typeface="+mj-lt"/>
              </a:rPr>
              <a:t>‘b</a:t>
            </a:r>
            <a:r>
              <a:rPr lang="en-GB" dirty="0">
                <a:latin typeface="+mj-lt"/>
              </a:rPr>
              <a:t> </a:t>
            </a:r>
            <a:r>
              <a:rPr lang="en-GB" b="1" dirty="0">
                <a:latin typeface="+mj-lt"/>
              </a:rPr>
              <a:t>s-depends-on</a:t>
            </a:r>
            <a:r>
              <a:rPr lang="en-GB" dirty="0">
                <a:latin typeface="+mj-lt"/>
              </a:rPr>
              <a:t> </a:t>
            </a:r>
            <a:r>
              <a:rPr lang="en-GB" i="1" dirty="0">
                <a:latin typeface="+mj-lt"/>
              </a:rPr>
              <a:t>c’</a:t>
            </a:r>
            <a:r>
              <a:rPr lang="en-GB" dirty="0">
                <a:latin typeface="+mj-lt"/>
              </a:rPr>
              <a:t> means: </a:t>
            </a:r>
            <a:r>
              <a:rPr lang="en-GB" i="1" dirty="0">
                <a:latin typeface="+mj-lt"/>
              </a:rPr>
              <a:t>b</a:t>
            </a:r>
            <a:r>
              <a:rPr lang="en-GB" dirty="0">
                <a:latin typeface="+mj-lt"/>
              </a:rPr>
              <a:t> and </a:t>
            </a:r>
            <a:r>
              <a:rPr lang="en-GB" i="1" dirty="0">
                <a:latin typeface="+mj-lt"/>
              </a:rPr>
              <a:t>c</a:t>
            </a:r>
            <a:r>
              <a:rPr lang="en-GB" dirty="0">
                <a:latin typeface="+mj-lt"/>
              </a:rPr>
              <a:t> do not share common parts &amp; </a:t>
            </a:r>
            <a:r>
              <a:rPr lang="en-GB" i="1" dirty="0">
                <a:latin typeface="+mj-lt"/>
              </a:rPr>
              <a:t>b</a:t>
            </a:r>
            <a:r>
              <a:rPr lang="en-GB" dirty="0">
                <a:latin typeface="+mj-lt"/>
              </a:rPr>
              <a:t> is of a nature such that at all times </a:t>
            </a:r>
            <a:r>
              <a:rPr lang="en-GB" i="1" dirty="0">
                <a:latin typeface="+mj-lt"/>
              </a:rPr>
              <a:t>t</a:t>
            </a:r>
            <a:r>
              <a:rPr lang="en-GB" dirty="0">
                <a:latin typeface="+mj-lt"/>
              </a:rPr>
              <a:t> it cannot </a:t>
            </a:r>
            <a:r>
              <a:rPr lang="en-GB" b="1" dirty="0">
                <a:latin typeface="+mj-lt"/>
              </a:rPr>
              <a:t>exist at</a:t>
            </a:r>
            <a:r>
              <a:rPr lang="en-GB" dirty="0">
                <a:latin typeface="+mj-lt"/>
              </a:rPr>
              <a:t> </a:t>
            </a:r>
            <a:r>
              <a:rPr lang="en-GB" i="1" dirty="0">
                <a:latin typeface="+mj-lt"/>
              </a:rPr>
              <a:t>t</a:t>
            </a:r>
            <a:r>
              <a:rPr lang="en-GB" dirty="0">
                <a:latin typeface="+mj-lt"/>
              </a:rPr>
              <a:t> unless </a:t>
            </a:r>
            <a:r>
              <a:rPr lang="en-GB" i="1" dirty="0">
                <a:latin typeface="+mj-lt"/>
              </a:rPr>
              <a:t>c</a:t>
            </a:r>
            <a:r>
              <a:rPr lang="en-GB" dirty="0">
                <a:latin typeface="+mj-lt"/>
              </a:rPr>
              <a:t> </a:t>
            </a:r>
            <a:r>
              <a:rPr lang="en-GB" b="1" dirty="0">
                <a:latin typeface="+mj-lt"/>
              </a:rPr>
              <a:t>exists at</a:t>
            </a:r>
            <a:r>
              <a:rPr lang="en-GB" dirty="0">
                <a:latin typeface="+mj-lt"/>
              </a:rPr>
              <a:t> </a:t>
            </a:r>
            <a:r>
              <a:rPr lang="en-GB" i="1" dirty="0">
                <a:latin typeface="+mj-lt"/>
              </a:rPr>
              <a:t>t</a:t>
            </a:r>
            <a:r>
              <a:rPr lang="en-GB" dirty="0">
                <a:latin typeface="+mj-lt"/>
              </a:rPr>
              <a:t> &amp; </a:t>
            </a:r>
            <a:r>
              <a:rPr lang="en-GB" i="1" dirty="0">
                <a:latin typeface="+mj-lt"/>
              </a:rPr>
              <a:t>b</a:t>
            </a:r>
            <a:r>
              <a:rPr lang="en-GB" dirty="0">
                <a:latin typeface="+mj-lt"/>
              </a:rPr>
              <a:t> is not a boundary of </a:t>
            </a:r>
            <a:r>
              <a:rPr lang="en-GB" i="1" dirty="0">
                <a:latin typeface="+mj-lt"/>
              </a:rPr>
              <a:t>c.</a:t>
            </a:r>
          </a:p>
          <a:p>
            <a:pPr lvl="2">
              <a:buFont typeface="Arial" panose="020B0604020202020204" pitchFamily="34" charset="0"/>
              <a:buChar char="•"/>
            </a:pPr>
            <a:r>
              <a:rPr lang="en-GB" i="1" dirty="0"/>
              <a:t>‘b</a:t>
            </a:r>
            <a:r>
              <a:rPr lang="en-GB" dirty="0"/>
              <a:t> </a:t>
            </a:r>
            <a:r>
              <a:rPr lang="en-GB" b="1" dirty="0"/>
              <a:t>g-depends-on</a:t>
            </a:r>
            <a:r>
              <a:rPr lang="en-GB" dirty="0"/>
              <a:t> </a:t>
            </a:r>
            <a:r>
              <a:rPr lang="en-GB" i="1" dirty="0"/>
              <a:t>c</a:t>
            </a:r>
            <a:r>
              <a:rPr lang="en-GB" dirty="0"/>
              <a:t> </a:t>
            </a:r>
            <a:r>
              <a:rPr lang="en-GB" b="1" dirty="0"/>
              <a:t>at</a:t>
            </a:r>
            <a:r>
              <a:rPr lang="en-GB" dirty="0"/>
              <a:t> </a:t>
            </a:r>
            <a:r>
              <a:rPr lang="en-GB" i="1" dirty="0"/>
              <a:t>t’</a:t>
            </a:r>
            <a:r>
              <a:rPr lang="en-GB" dirty="0"/>
              <a:t> means: there </a:t>
            </a:r>
            <a:r>
              <a:rPr lang="en-GB" b="1" dirty="0"/>
              <a:t>inheres</a:t>
            </a:r>
            <a:r>
              <a:rPr lang="en-GB" dirty="0"/>
              <a:t> in </a:t>
            </a:r>
            <a:r>
              <a:rPr lang="en-GB" i="1" dirty="0"/>
              <a:t>c</a:t>
            </a:r>
            <a:r>
              <a:rPr lang="en-GB" dirty="0"/>
              <a:t> an </a:t>
            </a:r>
            <a:r>
              <a:rPr lang="en-GB" i="1" dirty="0"/>
              <a:t>s-dependent continuant</a:t>
            </a:r>
            <a:r>
              <a:rPr lang="en-GB" dirty="0"/>
              <a:t> which </a:t>
            </a:r>
            <a:r>
              <a:rPr lang="en-GB" b="1" dirty="0"/>
              <a:t>concretizes</a:t>
            </a:r>
            <a:r>
              <a:rPr lang="en-GB" dirty="0"/>
              <a:t> </a:t>
            </a:r>
            <a:r>
              <a:rPr lang="en-GB" i="1" dirty="0"/>
              <a:t>b</a:t>
            </a:r>
            <a:r>
              <a:rPr lang="en-GB" dirty="0"/>
              <a:t> </a:t>
            </a:r>
            <a:r>
              <a:rPr lang="en-GB" b="1" dirty="0"/>
              <a:t>at</a:t>
            </a:r>
            <a:r>
              <a:rPr lang="en-GB" dirty="0"/>
              <a:t> </a:t>
            </a:r>
            <a:r>
              <a:rPr lang="en-GB" i="1" dirty="0"/>
              <a:t>t.</a:t>
            </a:r>
            <a:endParaRPr lang="en-US" i="1" dirty="0">
              <a:latin typeface="+mj-lt"/>
            </a:endParaRPr>
          </a:p>
          <a:p>
            <a:pPr lvl="2">
              <a:buFont typeface="Arial" panose="020B0604020202020204" pitchFamily="34" charset="0"/>
              <a:buChar char="•"/>
            </a:pPr>
            <a:endParaRPr lang="en-GB" sz="1050" u="sng" dirty="0">
              <a:latin typeface="+mj-lt"/>
            </a:endParaRPr>
          </a:p>
          <a:p>
            <a:pPr>
              <a:buFont typeface="Arial" panose="020B0604020202020204" pitchFamily="34" charset="0"/>
              <a:buChar char="•"/>
            </a:pPr>
            <a:r>
              <a:rPr lang="en-GB" u="sng" dirty="0">
                <a:latin typeface="+mj-lt"/>
              </a:rPr>
              <a:t>Examples</a:t>
            </a:r>
            <a:r>
              <a:rPr lang="en-GB" dirty="0">
                <a:latin typeface="+mj-lt"/>
              </a:rPr>
              <a:t>: An atom, a molecule, an organism, a heart, a chair, the bottom right portion of a human torso, a leg; the interior of your mouth; a spatial region; an orchestra.</a:t>
            </a:r>
          </a:p>
          <a:p>
            <a:pPr>
              <a:buFont typeface="Arial" panose="020B0604020202020204" pitchFamily="34" charset="0"/>
              <a:buChar char="•"/>
            </a:pPr>
            <a:endParaRPr lang="en-US" dirty="0">
              <a:latin typeface="+mj-lt"/>
            </a:endParaRPr>
          </a:p>
        </p:txBody>
      </p:sp>
      <p:sp>
        <p:nvSpPr>
          <p:cNvPr id="4" name="Slide Number Placeholder 3">
            <a:extLst>
              <a:ext uri="{FF2B5EF4-FFF2-40B4-BE49-F238E27FC236}">
                <a16:creationId xmlns:a16="http://schemas.microsoft.com/office/drawing/2014/main" id="{DD65F1D9-DF6D-4617-9A24-B01F7EACA194}"/>
              </a:ext>
            </a:extLst>
          </p:cNvPr>
          <p:cNvSpPr>
            <a:spLocks noGrp="1"/>
          </p:cNvSpPr>
          <p:nvPr>
            <p:ph type="sldNum" sz="quarter" idx="10"/>
          </p:nvPr>
        </p:nvSpPr>
        <p:spPr/>
        <p:txBody>
          <a:bodyPr/>
          <a:lstStyle/>
          <a:p>
            <a:fld id="{01EF93C7-D0AB-41D7-8C62-1F8A9E33AE23}" type="slidenum">
              <a:rPr lang="en-US" smtClean="0"/>
              <a:pPr/>
              <a:t>24</a:t>
            </a:fld>
            <a:endParaRPr lang="en-US"/>
          </a:p>
        </p:txBody>
      </p:sp>
      <p:sp>
        <p:nvSpPr>
          <p:cNvPr id="5" name="Rectangle 4">
            <a:extLst>
              <a:ext uri="{FF2B5EF4-FFF2-40B4-BE49-F238E27FC236}">
                <a16:creationId xmlns:a16="http://schemas.microsoft.com/office/drawing/2014/main" id="{CE39ED80-20B6-4D62-AF86-2BF9D0EC43A7}"/>
              </a:ext>
            </a:extLst>
          </p:cNvPr>
          <p:cNvSpPr/>
          <p:nvPr/>
        </p:nvSpPr>
        <p:spPr>
          <a:xfrm>
            <a:off x="6629400" y="6550223"/>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181057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A0A2-459B-4081-A056-06A0AEB9779D}"/>
              </a:ext>
            </a:extLst>
          </p:cNvPr>
          <p:cNvSpPr>
            <a:spLocks noGrp="1"/>
          </p:cNvSpPr>
          <p:nvPr>
            <p:ph type="title"/>
          </p:nvPr>
        </p:nvSpPr>
        <p:spPr/>
        <p:txBody>
          <a:bodyPr/>
          <a:lstStyle/>
          <a:p>
            <a:r>
              <a:rPr lang="en-US" dirty="0"/>
              <a:t>Specifically Dependent Continuant (SDC)</a:t>
            </a:r>
          </a:p>
        </p:txBody>
      </p:sp>
      <p:sp>
        <p:nvSpPr>
          <p:cNvPr id="3" name="Content Placeholder 2">
            <a:extLst>
              <a:ext uri="{FF2B5EF4-FFF2-40B4-BE49-F238E27FC236}">
                <a16:creationId xmlns:a16="http://schemas.microsoft.com/office/drawing/2014/main" id="{4F4C63ED-585C-4D0D-B972-EF378D6F6A0C}"/>
              </a:ext>
            </a:extLst>
          </p:cNvPr>
          <p:cNvSpPr>
            <a:spLocks noGrp="1"/>
          </p:cNvSpPr>
          <p:nvPr>
            <p:ph idx="1"/>
          </p:nvPr>
        </p:nvSpPr>
        <p:spPr/>
        <p:txBody>
          <a:bodyPr/>
          <a:lstStyle/>
          <a:p>
            <a:pPr>
              <a:buFont typeface="Arial" panose="020B0604020202020204" pitchFamily="34" charset="0"/>
              <a:buChar char="•"/>
            </a:pPr>
            <a:r>
              <a:rPr lang="en-GB" u="sng" dirty="0">
                <a:latin typeface="+mn-lt"/>
              </a:rPr>
              <a:t>Definition</a:t>
            </a:r>
            <a:r>
              <a:rPr lang="en-GB" cap="small" dirty="0">
                <a:latin typeface="+mn-lt"/>
              </a:rPr>
              <a:t>:</a:t>
            </a:r>
            <a:r>
              <a:rPr lang="en-GB" dirty="0">
                <a:latin typeface="+mn-lt"/>
              </a:rPr>
              <a:t> </a:t>
            </a:r>
          </a:p>
          <a:p>
            <a:pPr lvl="1">
              <a:buFont typeface="Arial" panose="020B0604020202020204" pitchFamily="34" charset="0"/>
              <a:buChar char="•"/>
            </a:pPr>
            <a:r>
              <a:rPr lang="en-GB" i="1" dirty="0">
                <a:latin typeface="+mn-lt"/>
              </a:rPr>
              <a:t>b</a:t>
            </a:r>
            <a:r>
              <a:rPr lang="en-GB" dirty="0">
                <a:latin typeface="+mn-lt"/>
              </a:rPr>
              <a:t> is a </a:t>
            </a:r>
            <a:r>
              <a:rPr lang="en-GB" i="1" dirty="0">
                <a:latin typeface="+mn-lt"/>
              </a:rPr>
              <a:t>specifically dependent continuant</a:t>
            </a:r>
            <a:r>
              <a:rPr lang="en-GB" dirty="0">
                <a:latin typeface="+mn-lt"/>
              </a:rPr>
              <a:t> =Def. </a:t>
            </a:r>
          </a:p>
          <a:p>
            <a:pPr lvl="2">
              <a:spcBef>
                <a:spcPts val="0"/>
              </a:spcBef>
              <a:buFont typeface="Arial" panose="020B0604020202020204" pitchFamily="34" charset="0"/>
              <a:buChar char="•"/>
            </a:pPr>
            <a:r>
              <a:rPr lang="en-GB" i="1" dirty="0">
                <a:latin typeface="+mn-lt"/>
              </a:rPr>
              <a:t>b</a:t>
            </a:r>
            <a:r>
              <a:rPr lang="en-GB" dirty="0">
                <a:latin typeface="+mn-lt"/>
              </a:rPr>
              <a:t> is a </a:t>
            </a:r>
            <a:r>
              <a:rPr lang="en-GB" i="1" dirty="0">
                <a:latin typeface="+mn-lt"/>
              </a:rPr>
              <a:t>continuant</a:t>
            </a:r>
            <a:endParaRPr lang="en-US" dirty="0">
              <a:latin typeface="+mn-lt"/>
            </a:endParaRPr>
          </a:p>
          <a:p>
            <a:pPr lvl="2">
              <a:spcBef>
                <a:spcPts val="0"/>
              </a:spcBef>
              <a:buFont typeface="Arial" panose="020B0604020202020204" pitchFamily="34" charset="0"/>
              <a:buChar char="•"/>
            </a:pPr>
            <a:r>
              <a:rPr lang="en-GB" dirty="0">
                <a:latin typeface="+mn-lt"/>
              </a:rPr>
              <a:t>&amp; there is some </a:t>
            </a:r>
            <a:r>
              <a:rPr lang="en-GB" i="1" dirty="0">
                <a:latin typeface="+mn-lt"/>
              </a:rPr>
              <a:t>independent continuant</a:t>
            </a:r>
            <a:r>
              <a:rPr lang="en-GB" dirty="0">
                <a:latin typeface="+mn-lt"/>
              </a:rPr>
              <a:t> </a:t>
            </a:r>
            <a:r>
              <a:rPr lang="en-GB" i="1" dirty="0">
                <a:latin typeface="+mn-lt"/>
              </a:rPr>
              <a:t>c</a:t>
            </a:r>
            <a:endParaRPr lang="en-US" dirty="0">
              <a:latin typeface="+mn-lt"/>
            </a:endParaRPr>
          </a:p>
          <a:p>
            <a:pPr lvl="3">
              <a:spcBef>
                <a:spcPts val="0"/>
              </a:spcBef>
              <a:buFont typeface="Arial" panose="020B0604020202020204" pitchFamily="34" charset="0"/>
              <a:buChar char="•"/>
            </a:pPr>
            <a:r>
              <a:rPr lang="en-GB" dirty="0">
                <a:latin typeface="+mn-lt"/>
              </a:rPr>
              <a:t>which is not a </a:t>
            </a:r>
            <a:r>
              <a:rPr lang="en-GB" i="1" dirty="0">
                <a:latin typeface="+mn-lt"/>
              </a:rPr>
              <a:t>spatial region</a:t>
            </a:r>
            <a:endParaRPr lang="en-US" dirty="0">
              <a:latin typeface="+mn-lt"/>
            </a:endParaRPr>
          </a:p>
          <a:p>
            <a:pPr lvl="3">
              <a:spcBef>
                <a:spcPts val="0"/>
              </a:spcBef>
              <a:buFont typeface="Arial" panose="020B0604020202020204" pitchFamily="34" charset="0"/>
              <a:buChar char="•"/>
            </a:pPr>
            <a:r>
              <a:rPr lang="en-GB" dirty="0">
                <a:latin typeface="+mn-lt"/>
              </a:rPr>
              <a:t>&amp; which is such that </a:t>
            </a:r>
            <a:r>
              <a:rPr lang="en-GB" i="1" dirty="0">
                <a:latin typeface="+mn-lt"/>
              </a:rPr>
              <a:t>b</a:t>
            </a:r>
            <a:r>
              <a:rPr lang="en-GB" dirty="0">
                <a:latin typeface="+mn-lt"/>
              </a:rPr>
              <a:t> </a:t>
            </a:r>
            <a:r>
              <a:rPr lang="en-GB" b="1" dirty="0">
                <a:latin typeface="+mn-lt"/>
              </a:rPr>
              <a:t>s-depends on</a:t>
            </a:r>
            <a:r>
              <a:rPr lang="en-GB" dirty="0">
                <a:latin typeface="+mn-lt"/>
              </a:rPr>
              <a:t> </a:t>
            </a:r>
            <a:r>
              <a:rPr lang="en-GB" i="1" dirty="0">
                <a:latin typeface="+mn-lt"/>
              </a:rPr>
              <a:t>c</a:t>
            </a:r>
            <a:r>
              <a:rPr lang="en-GB" dirty="0">
                <a:latin typeface="+mn-lt"/>
              </a:rPr>
              <a:t>.</a:t>
            </a:r>
            <a:endParaRPr lang="en-US" dirty="0">
              <a:latin typeface="+mn-lt"/>
            </a:endParaRPr>
          </a:p>
          <a:p>
            <a:pPr>
              <a:buFont typeface="Arial" panose="020B0604020202020204" pitchFamily="34" charset="0"/>
              <a:buChar char="•"/>
            </a:pPr>
            <a:r>
              <a:rPr lang="en-GB" dirty="0">
                <a:latin typeface="+mn-lt"/>
              </a:rPr>
              <a:t>Examples:</a:t>
            </a:r>
          </a:p>
          <a:p>
            <a:pPr lvl="1">
              <a:buFont typeface="Arial" panose="020B0604020202020204" pitchFamily="34" charset="0"/>
              <a:buChar char="•"/>
            </a:pPr>
            <a:r>
              <a:rPr lang="en-GB" dirty="0">
                <a:latin typeface="+mn-lt"/>
              </a:rPr>
              <a:t>with one bearer: </a:t>
            </a:r>
          </a:p>
          <a:p>
            <a:pPr lvl="2">
              <a:buFont typeface="Arial" panose="020B0604020202020204" pitchFamily="34" charset="0"/>
              <a:buChar char="•"/>
            </a:pPr>
            <a:r>
              <a:rPr lang="en-GB" dirty="0">
                <a:latin typeface="+mn-lt"/>
              </a:rPr>
              <a:t>The mass of this tomato, the pink colour of a medium rare piece of grilled filet mignon at its centre, the smell of this portion of mozzarella, </a:t>
            </a:r>
          </a:p>
          <a:p>
            <a:pPr lvl="1">
              <a:buFont typeface="Arial" panose="020B0604020202020204" pitchFamily="34" charset="0"/>
              <a:buChar char="•"/>
            </a:pPr>
            <a:r>
              <a:rPr lang="en-GB" dirty="0">
                <a:latin typeface="+mn-lt"/>
              </a:rPr>
              <a:t>with multiple bearers: </a:t>
            </a:r>
          </a:p>
          <a:p>
            <a:pPr lvl="2">
              <a:buFont typeface="Arial" panose="020B0604020202020204" pitchFamily="34" charset="0"/>
              <a:buChar char="•"/>
            </a:pPr>
            <a:r>
              <a:rPr lang="en-GB" dirty="0">
                <a:latin typeface="+mn-lt"/>
              </a:rPr>
              <a:t>love, authority</a:t>
            </a:r>
            <a:endParaRPr lang="en-US" dirty="0">
              <a:latin typeface="+mn-lt"/>
            </a:endParaRPr>
          </a:p>
          <a:p>
            <a:pPr>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A4A6DC80-3E91-4247-9DB8-97704BA83E6A}"/>
              </a:ext>
            </a:extLst>
          </p:cNvPr>
          <p:cNvSpPr>
            <a:spLocks noGrp="1"/>
          </p:cNvSpPr>
          <p:nvPr>
            <p:ph type="sldNum" sz="quarter" idx="10"/>
          </p:nvPr>
        </p:nvSpPr>
        <p:spPr/>
        <p:txBody>
          <a:bodyPr/>
          <a:lstStyle/>
          <a:p>
            <a:fld id="{01EF93C7-D0AB-41D7-8C62-1F8A9E33AE23}" type="slidenum">
              <a:rPr lang="en-US" smtClean="0"/>
              <a:pPr/>
              <a:t>25</a:t>
            </a:fld>
            <a:endParaRPr lang="en-US"/>
          </a:p>
        </p:txBody>
      </p:sp>
      <p:sp>
        <p:nvSpPr>
          <p:cNvPr id="5" name="Rectangle 4">
            <a:extLst>
              <a:ext uri="{FF2B5EF4-FFF2-40B4-BE49-F238E27FC236}">
                <a16:creationId xmlns:a16="http://schemas.microsoft.com/office/drawing/2014/main" id="{CC1EBFE4-D0EE-43FD-8DEC-F039E967D35F}"/>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3220057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6127-58F3-490C-89B3-DBD75AED617D}"/>
              </a:ext>
            </a:extLst>
          </p:cNvPr>
          <p:cNvSpPr>
            <a:spLocks noGrp="1"/>
          </p:cNvSpPr>
          <p:nvPr>
            <p:ph type="title"/>
          </p:nvPr>
        </p:nvSpPr>
        <p:spPr/>
        <p:txBody>
          <a:bodyPr/>
          <a:lstStyle/>
          <a:p>
            <a:r>
              <a:rPr lang="en-US" dirty="0"/>
              <a:t>Generically Dependent Continuant (GDC)</a:t>
            </a:r>
          </a:p>
        </p:txBody>
      </p:sp>
      <p:sp>
        <p:nvSpPr>
          <p:cNvPr id="3" name="Content Placeholder 2">
            <a:extLst>
              <a:ext uri="{FF2B5EF4-FFF2-40B4-BE49-F238E27FC236}">
                <a16:creationId xmlns:a16="http://schemas.microsoft.com/office/drawing/2014/main" id="{BA268D7B-8434-4DDC-AC69-5A06E53120B4}"/>
              </a:ext>
            </a:extLst>
          </p:cNvPr>
          <p:cNvSpPr>
            <a:spLocks noGrp="1"/>
          </p:cNvSpPr>
          <p:nvPr>
            <p:ph idx="1"/>
          </p:nvPr>
        </p:nvSpPr>
        <p:spPr/>
        <p:txBody>
          <a:bodyPr/>
          <a:lstStyle/>
          <a:p>
            <a:pPr>
              <a:buFont typeface="Arial" panose="020B0604020202020204" pitchFamily="34" charset="0"/>
              <a:buChar char="•"/>
            </a:pPr>
            <a:r>
              <a:rPr lang="en-GB" u="sng" dirty="0"/>
              <a:t>Elucidation</a:t>
            </a:r>
            <a:r>
              <a:rPr lang="en-GB" dirty="0"/>
              <a:t>: a </a:t>
            </a:r>
            <a:r>
              <a:rPr lang="en-GB" i="1" dirty="0"/>
              <a:t>generically dependent continuant</a:t>
            </a:r>
            <a:r>
              <a:rPr lang="en-GB" dirty="0"/>
              <a:t> is an </a:t>
            </a:r>
            <a:r>
              <a:rPr lang="en-GB" i="1" dirty="0"/>
              <a:t>entity</a:t>
            </a:r>
            <a:r>
              <a:rPr lang="en-GB" dirty="0"/>
              <a:t> that exists in virtue of the fact that there is at least one of what may be multiple copies; it is the content or the pattern that the multiple copies share.</a:t>
            </a:r>
            <a:endParaRPr lang="en-US" dirty="0"/>
          </a:p>
          <a:p>
            <a:pPr>
              <a:buFont typeface="Arial" panose="020B0604020202020204" pitchFamily="34" charset="0"/>
              <a:buChar char="•"/>
            </a:pPr>
            <a:endParaRPr lang="en-GB" dirty="0"/>
          </a:p>
          <a:p>
            <a:pPr>
              <a:buFont typeface="Arial" panose="020B0604020202020204" pitchFamily="34" charset="0"/>
              <a:buChar char="•"/>
            </a:pPr>
            <a:r>
              <a:rPr lang="en-GB" dirty="0"/>
              <a:t>Examples: </a:t>
            </a:r>
          </a:p>
          <a:p>
            <a:pPr lvl="1">
              <a:buFont typeface="Arial" panose="020B0604020202020204" pitchFamily="34" charset="0"/>
              <a:buChar char="•"/>
            </a:pPr>
            <a:r>
              <a:rPr lang="en-GB" dirty="0"/>
              <a:t>The pdf file of which a copy is on laptop </a:t>
            </a:r>
            <a:r>
              <a:rPr lang="en-GB" b="1" i="1" dirty="0"/>
              <a:t>a</a:t>
            </a:r>
            <a:r>
              <a:rPr lang="en-GB" dirty="0"/>
              <a:t>, the pdf file that is a copy thereof on laptop </a:t>
            </a:r>
            <a:r>
              <a:rPr lang="en-GB" b="1" i="1" dirty="0"/>
              <a:t>b</a:t>
            </a:r>
            <a:r>
              <a:rPr lang="en-GB" dirty="0"/>
              <a:t>; </a:t>
            </a:r>
          </a:p>
          <a:p>
            <a:pPr lvl="1">
              <a:buFont typeface="Arial" panose="020B0604020202020204" pitchFamily="34" charset="0"/>
              <a:buChar char="•"/>
            </a:pPr>
            <a:r>
              <a:rPr lang="en-GB" dirty="0"/>
              <a:t>the sequence of this protein molecule; the sequence that is a copy thereof in that protein molecule; </a:t>
            </a:r>
          </a:p>
          <a:p>
            <a:pPr lvl="1">
              <a:buFont typeface="Arial" panose="020B0604020202020204" pitchFamily="34" charset="0"/>
              <a:buChar char="•"/>
            </a:pPr>
            <a:r>
              <a:rPr lang="en-GB" dirty="0"/>
              <a:t>the content of a sentence; </a:t>
            </a:r>
          </a:p>
          <a:p>
            <a:pPr lvl="1">
              <a:buFont typeface="Arial" panose="020B0604020202020204" pitchFamily="34" charset="0"/>
              <a:buChar char="•"/>
            </a:pPr>
            <a:r>
              <a:rPr lang="en-GB" dirty="0"/>
              <a:t>an engineering blueprint.</a:t>
            </a: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9570EC5-92DC-4BDE-8B8D-45523090E672}"/>
              </a:ext>
            </a:extLst>
          </p:cNvPr>
          <p:cNvSpPr>
            <a:spLocks noGrp="1"/>
          </p:cNvSpPr>
          <p:nvPr>
            <p:ph type="sldNum" sz="quarter" idx="10"/>
          </p:nvPr>
        </p:nvSpPr>
        <p:spPr/>
        <p:txBody>
          <a:bodyPr/>
          <a:lstStyle/>
          <a:p>
            <a:fld id="{01EF93C7-D0AB-41D7-8C62-1F8A9E33AE23}" type="slidenum">
              <a:rPr lang="en-US" smtClean="0"/>
              <a:pPr/>
              <a:t>26</a:t>
            </a:fld>
            <a:endParaRPr lang="en-US"/>
          </a:p>
        </p:txBody>
      </p:sp>
      <p:sp>
        <p:nvSpPr>
          <p:cNvPr id="5" name="Rectangle 4">
            <a:extLst>
              <a:ext uri="{FF2B5EF4-FFF2-40B4-BE49-F238E27FC236}">
                <a16:creationId xmlns:a16="http://schemas.microsoft.com/office/drawing/2014/main" id="{4C741A96-A4F9-4E1A-8D10-43BAE9D1F453}"/>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1257822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8"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A12B8765-A657-42F0-B3E5-D3D6D480ED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613260">
            <a:off x="4658393" y="4931685"/>
            <a:ext cx="1428597" cy="952398"/>
          </a:xfrm>
          <a:prstGeom prst="rect">
            <a:avLst/>
          </a:prstGeom>
          <a:noFill/>
          <a:extLst>
            <a:ext uri="{909E8E84-426E-40DD-AFC4-6F175D3DCCD1}">
              <a14:hiddenFill xmlns:a14="http://schemas.microsoft.com/office/drawing/2010/main">
                <a:solidFill>
                  <a:srgbClr val="FFFFFF"/>
                </a:solidFill>
              </a14:hiddenFill>
            </a:ext>
          </a:extLst>
        </p:spPr>
      </p:pic>
      <p:pic>
        <p:nvPicPr>
          <p:cNvPr id="5144" name="Picture 8"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39AAA490-06B4-4144-99B8-6D5AD0B192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740" y="5785752"/>
            <a:ext cx="1428597" cy="9523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F8AA42-5717-4A2A-BFE4-75528B429A9F}"/>
              </a:ext>
            </a:extLst>
          </p:cNvPr>
          <p:cNvSpPr>
            <a:spLocks noGrp="1"/>
          </p:cNvSpPr>
          <p:nvPr>
            <p:ph type="title"/>
          </p:nvPr>
        </p:nvSpPr>
        <p:spPr/>
        <p:txBody>
          <a:bodyPr/>
          <a:lstStyle/>
          <a:p>
            <a:r>
              <a:rPr lang="en-US" dirty="0"/>
              <a:t>GDCs require SDCs</a:t>
            </a:r>
          </a:p>
        </p:txBody>
      </p:sp>
      <p:sp>
        <p:nvSpPr>
          <p:cNvPr id="4" name="Slide Number Placeholder 3">
            <a:extLst>
              <a:ext uri="{FF2B5EF4-FFF2-40B4-BE49-F238E27FC236}">
                <a16:creationId xmlns:a16="http://schemas.microsoft.com/office/drawing/2014/main" id="{A9415F23-0E69-4F10-BCDB-22D4E8D57D20}"/>
              </a:ext>
            </a:extLst>
          </p:cNvPr>
          <p:cNvSpPr>
            <a:spLocks noGrp="1"/>
          </p:cNvSpPr>
          <p:nvPr>
            <p:ph type="sldNum" sz="quarter" idx="10"/>
          </p:nvPr>
        </p:nvSpPr>
        <p:spPr/>
        <p:txBody>
          <a:bodyPr/>
          <a:lstStyle/>
          <a:p>
            <a:fld id="{01EF93C7-D0AB-41D7-8C62-1F8A9E33AE23}" type="slidenum">
              <a:rPr lang="en-US" smtClean="0"/>
              <a:pPr/>
              <a:t>27</a:t>
            </a:fld>
            <a:endParaRPr lang="en-US"/>
          </a:p>
        </p:txBody>
      </p:sp>
      <p:sp>
        <p:nvSpPr>
          <p:cNvPr id="6" name="Rectangle 5"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FED48C03-C3DD-472B-AEF3-FF33CCB7910D}"/>
              </a:ext>
            </a:extLst>
          </p:cNvPr>
          <p:cNvSpPr>
            <a:spLocks noChangeArrowheads="1"/>
          </p:cNvSpPr>
          <p:nvPr/>
        </p:nvSpPr>
        <p:spPr bwMode="auto">
          <a:xfrm>
            <a:off x="431966" y="4385275"/>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Independent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8" name="Rectangle 7"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1276FDD9-6EF7-4A42-8CEF-411DE8CAE37D}"/>
              </a:ext>
            </a:extLst>
          </p:cNvPr>
          <p:cNvSpPr>
            <a:spLocks noChangeArrowheads="1"/>
          </p:cNvSpPr>
          <p:nvPr/>
        </p:nvSpPr>
        <p:spPr bwMode="auto">
          <a:xfrm>
            <a:off x="431966" y="2922082"/>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Specifically</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9" name="Rectangle 8"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C4C44706-8DA7-44C9-876E-5C1B3252E771}"/>
              </a:ext>
            </a:extLst>
          </p:cNvPr>
          <p:cNvSpPr>
            <a:spLocks noChangeArrowheads="1"/>
          </p:cNvSpPr>
          <p:nvPr/>
        </p:nvSpPr>
        <p:spPr bwMode="auto">
          <a:xfrm>
            <a:off x="489116" y="1617386"/>
            <a:ext cx="131445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Generically</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dependent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27" name="TextBox 26"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15551907-2AAB-485B-A46B-50168F316392}"/>
              </a:ext>
            </a:extLst>
          </p:cNvPr>
          <p:cNvSpPr txBox="1"/>
          <p:nvPr/>
        </p:nvSpPr>
        <p:spPr>
          <a:xfrm>
            <a:off x="7086600" y="1733325"/>
            <a:ext cx="1680268" cy="707886"/>
          </a:xfrm>
          <a:prstGeom prst="rect">
            <a:avLst/>
          </a:prstGeom>
          <a:solidFill>
            <a:srgbClr val="FFFF00"/>
          </a:solidFill>
        </p:spPr>
        <p:txBody>
          <a:bodyPr wrap="none" rtlCol="0">
            <a:spAutoFit/>
          </a:bodyPr>
          <a:lstStyle/>
          <a:p>
            <a:r>
              <a:rPr lang="en-US" sz="2000" dirty="0"/>
              <a:t>BMI508-2026</a:t>
            </a:r>
          </a:p>
          <a:p>
            <a:r>
              <a:rPr lang="en-US" sz="2000" dirty="0"/>
              <a:t>syllabus</a:t>
            </a:r>
          </a:p>
        </p:txBody>
      </p:sp>
      <p:cxnSp>
        <p:nvCxnSpPr>
          <p:cNvPr id="29" name="Connector: Elbow 28"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AA8B44CF-FB1F-4469-A69F-E51F4683C21A}"/>
              </a:ext>
            </a:extLst>
          </p:cNvPr>
          <p:cNvCxnSpPr>
            <a:cxnSpLocks/>
            <a:stCxn id="27" idx="2"/>
            <a:endCxn id="109" idx="2"/>
          </p:cNvCxnSpPr>
          <p:nvPr/>
        </p:nvCxnSpPr>
        <p:spPr bwMode="auto">
          <a:xfrm rot="5400000">
            <a:off x="5194430" y="2983079"/>
            <a:ext cx="3274172" cy="2190436"/>
          </a:xfrm>
          <a:prstGeom prst="bentConnector2">
            <a:avLst/>
          </a:prstGeom>
          <a:solidFill>
            <a:schemeClr val="accent1"/>
          </a:solidFill>
          <a:ln w="19050" cap="flat" cmpd="sng" algn="ctr">
            <a:solidFill>
              <a:srgbClr val="FFFF00"/>
            </a:solidFill>
            <a:prstDash val="solid"/>
            <a:round/>
            <a:headEnd type="none" w="med" len="med"/>
            <a:tailEnd type="triangle"/>
          </a:ln>
          <a:effectLst/>
        </p:spPr>
      </p:cxnSp>
      <p:sp>
        <p:nvSpPr>
          <p:cNvPr id="31" name="TextBox 30"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C6CA6DFC-CBC1-475A-B342-C39E1A4B8D64}"/>
              </a:ext>
            </a:extLst>
          </p:cNvPr>
          <p:cNvSpPr txBox="1"/>
          <p:nvPr/>
        </p:nvSpPr>
        <p:spPr>
          <a:xfrm>
            <a:off x="6262896" y="5329742"/>
            <a:ext cx="1665841" cy="369332"/>
          </a:xfrm>
          <a:prstGeom prst="rect">
            <a:avLst/>
          </a:prstGeom>
          <a:noFill/>
        </p:spPr>
        <p:txBody>
          <a:bodyPr wrap="none" rtlCol="0">
            <a:spAutoFit/>
          </a:bodyPr>
          <a:lstStyle/>
          <a:p>
            <a:r>
              <a:rPr lang="en-US" sz="1800" b="0" dirty="0">
                <a:solidFill>
                  <a:srgbClr val="FFFF00"/>
                </a:solidFill>
              </a:rPr>
              <a:t>g-depends-on at</a:t>
            </a:r>
          </a:p>
        </p:txBody>
      </p:sp>
      <p:cxnSp>
        <p:nvCxnSpPr>
          <p:cNvPr id="36" name="Connector: Elbow 35"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08C938DB-92F0-4CE4-84C9-ED3B023D52BE}"/>
              </a:ext>
            </a:extLst>
          </p:cNvPr>
          <p:cNvCxnSpPr>
            <a:cxnSpLocks/>
            <a:stCxn id="27" idx="2"/>
            <a:endCxn id="5144" idx="3"/>
          </p:cNvCxnSpPr>
          <p:nvPr/>
        </p:nvCxnSpPr>
        <p:spPr bwMode="auto">
          <a:xfrm rot="5400000">
            <a:off x="4078666" y="2413883"/>
            <a:ext cx="3820740" cy="3875397"/>
          </a:xfrm>
          <a:prstGeom prst="bentConnector2">
            <a:avLst/>
          </a:prstGeom>
          <a:solidFill>
            <a:schemeClr val="accent1"/>
          </a:solidFill>
          <a:ln w="19050" cap="flat" cmpd="sng" algn="ctr">
            <a:solidFill>
              <a:srgbClr val="FFFF00"/>
            </a:solidFill>
            <a:prstDash val="solid"/>
            <a:round/>
            <a:headEnd type="none" w="med" len="med"/>
            <a:tailEnd type="triangle"/>
          </a:ln>
          <a:effectLst/>
        </p:spPr>
      </p:cxnSp>
      <p:sp>
        <p:nvSpPr>
          <p:cNvPr id="39" name="TextBox 38"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19588A51-203C-4FD1-9927-27CE102EA548}"/>
              </a:ext>
            </a:extLst>
          </p:cNvPr>
          <p:cNvSpPr txBox="1"/>
          <p:nvPr/>
        </p:nvSpPr>
        <p:spPr>
          <a:xfrm>
            <a:off x="4174196" y="6198532"/>
            <a:ext cx="1665841" cy="369332"/>
          </a:xfrm>
          <a:prstGeom prst="rect">
            <a:avLst/>
          </a:prstGeom>
          <a:noFill/>
        </p:spPr>
        <p:txBody>
          <a:bodyPr wrap="none" rtlCol="0">
            <a:spAutoFit/>
          </a:bodyPr>
          <a:lstStyle/>
          <a:p>
            <a:r>
              <a:rPr lang="en-US" sz="1800" b="0" dirty="0">
                <a:solidFill>
                  <a:srgbClr val="FFFF00"/>
                </a:solidFill>
              </a:rPr>
              <a:t>g-depends-on at</a:t>
            </a:r>
          </a:p>
        </p:txBody>
      </p:sp>
      <p:sp>
        <p:nvSpPr>
          <p:cNvPr id="40" name="TextBox 39"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EEA2DAA2-1343-48B0-8DCA-46AD65F710F3}"/>
              </a:ext>
            </a:extLst>
          </p:cNvPr>
          <p:cNvSpPr txBox="1"/>
          <p:nvPr/>
        </p:nvSpPr>
        <p:spPr>
          <a:xfrm>
            <a:off x="4922158" y="3648487"/>
            <a:ext cx="1835760" cy="707886"/>
          </a:xfrm>
          <a:prstGeom prst="rect">
            <a:avLst/>
          </a:prstGeom>
          <a:solidFill>
            <a:srgbClr val="FFC000"/>
          </a:solidFill>
        </p:spPr>
        <p:txBody>
          <a:bodyPr wrap="none" rtlCol="0">
            <a:spAutoFit/>
          </a:bodyPr>
          <a:lstStyle/>
          <a:p>
            <a:r>
              <a:rPr lang="en-US" sz="2000" dirty="0"/>
              <a:t>BMI508-2026</a:t>
            </a:r>
          </a:p>
          <a:p>
            <a:r>
              <a:rPr lang="en-US" sz="2000" dirty="0"/>
              <a:t>syllabus copy 2</a:t>
            </a:r>
          </a:p>
        </p:txBody>
      </p:sp>
      <p:sp>
        <p:nvSpPr>
          <p:cNvPr id="41" name="TextBox 40"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EDBDC5C8-510B-4688-BA6F-8C9FB425F9DF}"/>
              </a:ext>
            </a:extLst>
          </p:cNvPr>
          <p:cNvSpPr txBox="1"/>
          <p:nvPr/>
        </p:nvSpPr>
        <p:spPr>
          <a:xfrm>
            <a:off x="3354646" y="2501627"/>
            <a:ext cx="1835760" cy="707886"/>
          </a:xfrm>
          <a:prstGeom prst="rect">
            <a:avLst/>
          </a:prstGeom>
          <a:solidFill>
            <a:srgbClr val="FFC000"/>
          </a:solidFill>
        </p:spPr>
        <p:txBody>
          <a:bodyPr wrap="none" rtlCol="0">
            <a:spAutoFit/>
          </a:bodyPr>
          <a:lstStyle/>
          <a:p>
            <a:r>
              <a:rPr lang="en-US" sz="2000" dirty="0"/>
              <a:t>BMI508-2026</a:t>
            </a:r>
          </a:p>
          <a:p>
            <a:r>
              <a:rPr lang="en-US" sz="2000" dirty="0"/>
              <a:t>syllabus copy 1</a:t>
            </a:r>
          </a:p>
        </p:txBody>
      </p:sp>
      <p:cxnSp>
        <p:nvCxnSpPr>
          <p:cNvPr id="58" name="Straight Arrow Connector 57"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C8C4F8DE-F3A5-4116-BDFD-FEEAB2C4F0FD}"/>
              </a:ext>
            </a:extLst>
          </p:cNvPr>
          <p:cNvCxnSpPr>
            <a:stCxn id="27" idx="1"/>
            <a:endCxn id="9" idx="3"/>
          </p:cNvCxnSpPr>
          <p:nvPr/>
        </p:nvCxnSpPr>
        <p:spPr bwMode="auto">
          <a:xfrm flipH="1" flipV="1">
            <a:off x="1803566" y="2074586"/>
            <a:ext cx="5283034" cy="12682"/>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sp>
        <p:nvSpPr>
          <p:cNvPr id="62" name="TextBox 61"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C3E207AE-E2FA-446F-AE61-38228D92304C}"/>
              </a:ext>
            </a:extLst>
          </p:cNvPr>
          <p:cNvSpPr txBox="1"/>
          <p:nvPr/>
        </p:nvSpPr>
        <p:spPr>
          <a:xfrm>
            <a:off x="3241238" y="1611868"/>
            <a:ext cx="1428596" cy="369332"/>
          </a:xfrm>
          <a:prstGeom prst="rect">
            <a:avLst/>
          </a:prstGeom>
          <a:noFill/>
        </p:spPr>
        <p:txBody>
          <a:bodyPr wrap="none" rtlCol="0">
            <a:spAutoFit/>
          </a:bodyPr>
          <a:lstStyle/>
          <a:p>
            <a:r>
              <a:rPr lang="en-US" sz="1800" b="0" dirty="0">
                <a:solidFill>
                  <a:schemeClr val="bg1"/>
                </a:solidFill>
              </a:rPr>
              <a:t>Instance of at</a:t>
            </a:r>
          </a:p>
        </p:txBody>
      </p:sp>
      <p:cxnSp>
        <p:nvCxnSpPr>
          <p:cNvPr id="63" name="Straight Arrow Connector 62"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30674CE7-2992-43DF-BFF7-50BAF3EF8717}"/>
              </a:ext>
            </a:extLst>
          </p:cNvPr>
          <p:cNvCxnSpPr>
            <a:cxnSpLocks/>
            <a:stCxn id="41" idx="1"/>
            <a:endCxn id="8" idx="3"/>
          </p:cNvCxnSpPr>
          <p:nvPr/>
        </p:nvCxnSpPr>
        <p:spPr bwMode="auto">
          <a:xfrm flipH="1">
            <a:off x="1860716" y="2855570"/>
            <a:ext cx="1493930" cy="552287"/>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cxnSp>
        <p:nvCxnSpPr>
          <p:cNvPr id="68" name="Straight Arrow Connector 67"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E492122A-00BA-4AAE-9E46-87919A5E7607}"/>
              </a:ext>
            </a:extLst>
          </p:cNvPr>
          <p:cNvCxnSpPr>
            <a:cxnSpLocks/>
            <a:stCxn id="40" idx="1"/>
            <a:endCxn id="8" idx="3"/>
          </p:cNvCxnSpPr>
          <p:nvPr/>
        </p:nvCxnSpPr>
        <p:spPr bwMode="auto">
          <a:xfrm flipH="1" flipV="1">
            <a:off x="1860716" y="3407857"/>
            <a:ext cx="3061442" cy="594573"/>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sp>
        <p:nvSpPr>
          <p:cNvPr id="71" name="TextBox 70"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F81EA5AE-474F-4538-B44E-2B373D6B7CBB}"/>
              </a:ext>
            </a:extLst>
          </p:cNvPr>
          <p:cNvSpPr txBox="1"/>
          <p:nvPr/>
        </p:nvSpPr>
        <p:spPr>
          <a:xfrm>
            <a:off x="1908442" y="2585305"/>
            <a:ext cx="1428596" cy="369332"/>
          </a:xfrm>
          <a:prstGeom prst="rect">
            <a:avLst/>
          </a:prstGeom>
          <a:noFill/>
        </p:spPr>
        <p:txBody>
          <a:bodyPr wrap="none" rtlCol="0">
            <a:spAutoFit/>
          </a:bodyPr>
          <a:lstStyle/>
          <a:p>
            <a:r>
              <a:rPr lang="en-US" sz="1800" b="0" dirty="0">
                <a:solidFill>
                  <a:schemeClr val="bg1"/>
                </a:solidFill>
              </a:rPr>
              <a:t>Instance of at</a:t>
            </a:r>
          </a:p>
        </p:txBody>
      </p:sp>
      <p:sp>
        <p:nvSpPr>
          <p:cNvPr id="73" name="TextBox 72"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E56F4868-E237-4C41-BFBA-99EBCF7443F3}"/>
              </a:ext>
            </a:extLst>
          </p:cNvPr>
          <p:cNvSpPr txBox="1"/>
          <p:nvPr/>
        </p:nvSpPr>
        <p:spPr>
          <a:xfrm>
            <a:off x="1953788" y="3625404"/>
            <a:ext cx="1428596" cy="369332"/>
          </a:xfrm>
          <a:prstGeom prst="rect">
            <a:avLst/>
          </a:prstGeom>
          <a:noFill/>
        </p:spPr>
        <p:txBody>
          <a:bodyPr wrap="none" rtlCol="0">
            <a:spAutoFit/>
          </a:bodyPr>
          <a:lstStyle/>
          <a:p>
            <a:r>
              <a:rPr lang="en-US" sz="1800" b="0" dirty="0">
                <a:solidFill>
                  <a:schemeClr val="bg1"/>
                </a:solidFill>
              </a:rPr>
              <a:t>Instance of at</a:t>
            </a:r>
          </a:p>
        </p:txBody>
      </p:sp>
      <p:cxnSp>
        <p:nvCxnSpPr>
          <p:cNvPr id="74" name="Straight Arrow Connector 73"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1D5049E3-B302-477D-953B-8B90F589D77D}"/>
              </a:ext>
            </a:extLst>
          </p:cNvPr>
          <p:cNvCxnSpPr>
            <a:cxnSpLocks/>
            <a:stCxn id="109" idx="0"/>
            <a:endCxn id="6" idx="3"/>
          </p:cNvCxnSpPr>
          <p:nvPr/>
        </p:nvCxnSpPr>
        <p:spPr bwMode="auto">
          <a:xfrm flipH="1" flipV="1">
            <a:off x="1860716" y="4871050"/>
            <a:ext cx="3148370" cy="229334"/>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cxnSp>
        <p:nvCxnSpPr>
          <p:cNvPr id="77" name="Straight Arrow Connector 76"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FEB19D2C-8BF2-4BEE-8782-69304A5F1D81}"/>
              </a:ext>
            </a:extLst>
          </p:cNvPr>
          <p:cNvCxnSpPr>
            <a:cxnSpLocks/>
            <a:stCxn id="5144" idx="1"/>
            <a:endCxn id="6" idx="3"/>
          </p:cNvCxnSpPr>
          <p:nvPr/>
        </p:nvCxnSpPr>
        <p:spPr bwMode="auto">
          <a:xfrm flipH="1" flipV="1">
            <a:off x="1860716" y="4871050"/>
            <a:ext cx="762024" cy="1390901"/>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sp>
        <p:nvSpPr>
          <p:cNvPr id="80" name="TextBox 79"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90C763F6-D3F8-41B9-8E4E-C4238B6DB8B8}"/>
              </a:ext>
            </a:extLst>
          </p:cNvPr>
          <p:cNvSpPr txBox="1"/>
          <p:nvPr/>
        </p:nvSpPr>
        <p:spPr>
          <a:xfrm>
            <a:off x="1977470" y="4480755"/>
            <a:ext cx="1428596" cy="369332"/>
          </a:xfrm>
          <a:prstGeom prst="rect">
            <a:avLst/>
          </a:prstGeom>
          <a:noFill/>
        </p:spPr>
        <p:txBody>
          <a:bodyPr wrap="none" rtlCol="0">
            <a:spAutoFit/>
          </a:bodyPr>
          <a:lstStyle/>
          <a:p>
            <a:r>
              <a:rPr lang="en-US" sz="1800" b="0" dirty="0">
                <a:solidFill>
                  <a:schemeClr val="bg1"/>
                </a:solidFill>
              </a:rPr>
              <a:t>Instance of at</a:t>
            </a:r>
          </a:p>
        </p:txBody>
      </p:sp>
      <p:sp>
        <p:nvSpPr>
          <p:cNvPr id="81" name="TextBox 80"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3EF07D05-0EA3-4989-8358-AFFA24934A19}"/>
              </a:ext>
            </a:extLst>
          </p:cNvPr>
          <p:cNvSpPr txBox="1"/>
          <p:nvPr/>
        </p:nvSpPr>
        <p:spPr>
          <a:xfrm>
            <a:off x="971884" y="5754138"/>
            <a:ext cx="1428596" cy="369332"/>
          </a:xfrm>
          <a:prstGeom prst="rect">
            <a:avLst/>
          </a:prstGeom>
          <a:noFill/>
        </p:spPr>
        <p:txBody>
          <a:bodyPr wrap="none" rtlCol="0">
            <a:spAutoFit/>
          </a:bodyPr>
          <a:lstStyle/>
          <a:p>
            <a:r>
              <a:rPr lang="en-US" sz="1800" b="0" dirty="0">
                <a:solidFill>
                  <a:schemeClr val="bg1"/>
                </a:solidFill>
              </a:rPr>
              <a:t>Instance of at</a:t>
            </a:r>
          </a:p>
        </p:txBody>
      </p:sp>
      <p:sp>
        <p:nvSpPr>
          <p:cNvPr id="5131" name="Rectangle 5130"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EA1BD495-6B80-43E6-867A-DA7753DC4F7E}"/>
              </a:ext>
            </a:extLst>
          </p:cNvPr>
          <p:cNvSpPr/>
          <p:nvPr/>
        </p:nvSpPr>
        <p:spPr bwMode="auto">
          <a:xfrm>
            <a:off x="3369758" y="6023106"/>
            <a:ext cx="54864" cy="39144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3" name="Rectangle 82"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F99099CD-1941-444B-A458-8554F724F225}"/>
              </a:ext>
            </a:extLst>
          </p:cNvPr>
          <p:cNvSpPr/>
          <p:nvPr/>
        </p:nvSpPr>
        <p:spPr bwMode="auto">
          <a:xfrm rot="3440004">
            <a:off x="5295298" y="4869340"/>
            <a:ext cx="54864" cy="39144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5133" name="Straight Arrow Connector 5132"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185E0E2D-82CF-4568-9506-5DDC00D32EC7}"/>
              </a:ext>
            </a:extLst>
          </p:cNvPr>
          <p:cNvCxnSpPr>
            <a:cxnSpLocks/>
            <a:stCxn id="41" idx="2"/>
            <a:endCxn id="5131" idx="0"/>
          </p:cNvCxnSpPr>
          <p:nvPr/>
        </p:nvCxnSpPr>
        <p:spPr bwMode="auto">
          <a:xfrm flipH="1">
            <a:off x="3397190" y="3209513"/>
            <a:ext cx="875336" cy="2813593"/>
          </a:xfrm>
          <a:prstGeom prst="straightConnector1">
            <a:avLst/>
          </a:prstGeom>
          <a:solidFill>
            <a:schemeClr val="accent1"/>
          </a:solidFill>
          <a:ln w="9525" cap="flat" cmpd="sng" algn="ctr">
            <a:solidFill>
              <a:srgbClr val="FFC000"/>
            </a:solidFill>
            <a:prstDash val="lgDashDot"/>
            <a:round/>
            <a:headEnd type="none" w="med" len="med"/>
            <a:tailEnd type="triangle"/>
          </a:ln>
          <a:effectLst/>
        </p:spPr>
      </p:cxnSp>
      <p:cxnSp>
        <p:nvCxnSpPr>
          <p:cNvPr id="86" name="Straight Arrow Connector 85"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440EFE4F-A512-4DCB-8A87-2D5495F968FB}"/>
              </a:ext>
            </a:extLst>
          </p:cNvPr>
          <p:cNvCxnSpPr>
            <a:cxnSpLocks/>
            <a:stCxn id="40" idx="2"/>
            <a:endCxn id="83" idx="0"/>
          </p:cNvCxnSpPr>
          <p:nvPr/>
        </p:nvCxnSpPr>
        <p:spPr bwMode="auto">
          <a:xfrm flipH="1">
            <a:off x="5487493" y="4356373"/>
            <a:ext cx="352545" cy="603048"/>
          </a:xfrm>
          <a:prstGeom prst="straightConnector1">
            <a:avLst/>
          </a:prstGeom>
          <a:solidFill>
            <a:schemeClr val="accent1"/>
          </a:solidFill>
          <a:ln w="9525" cap="flat" cmpd="sng" algn="ctr">
            <a:solidFill>
              <a:srgbClr val="FFC000"/>
            </a:solidFill>
            <a:prstDash val="lgDashDot"/>
            <a:round/>
            <a:headEnd type="none" w="med" len="med"/>
            <a:tailEnd type="triangle"/>
          </a:ln>
          <a:effectLst/>
        </p:spPr>
      </p:cxnSp>
      <p:cxnSp>
        <p:nvCxnSpPr>
          <p:cNvPr id="89" name="Straight Arrow Connector 88"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4AD2A57F-21F1-4E0B-9515-C95D6DF7CC14}"/>
              </a:ext>
            </a:extLst>
          </p:cNvPr>
          <p:cNvCxnSpPr>
            <a:cxnSpLocks/>
            <a:stCxn id="41" idx="3"/>
            <a:endCxn id="27" idx="1"/>
          </p:cNvCxnSpPr>
          <p:nvPr/>
        </p:nvCxnSpPr>
        <p:spPr bwMode="auto">
          <a:xfrm flipV="1">
            <a:off x="5190406" y="2087268"/>
            <a:ext cx="1896194" cy="768302"/>
          </a:xfrm>
          <a:prstGeom prst="straightConnector1">
            <a:avLst/>
          </a:prstGeom>
          <a:solidFill>
            <a:schemeClr val="accent1"/>
          </a:solidFill>
          <a:ln w="19050" cap="flat" cmpd="sng" algn="ctr">
            <a:solidFill>
              <a:srgbClr val="FFC000"/>
            </a:solidFill>
            <a:prstDash val="solid"/>
            <a:round/>
            <a:headEnd type="none" w="med" len="med"/>
            <a:tailEnd type="triangle"/>
          </a:ln>
          <a:effectLst/>
        </p:spPr>
      </p:cxnSp>
      <p:cxnSp>
        <p:nvCxnSpPr>
          <p:cNvPr id="92" name="Straight Arrow Connector 91"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27AB0720-C7B0-4724-B979-A0ABC9895B27}"/>
              </a:ext>
            </a:extLst>
          </p:cNvPr>
          <p:cNvCxnSpPr>
            <a:cxnSpLocks/>
            <a:stCxn id="40" idx="0"/>
            <a:endCxn id="27" idx="1"/>
          </p:cNvCxnSpPr>
          <p:nvPr/>
        </p:nvCxnSpPr>
        <p:spPr bwMode="auto">
          <a:xfrm flipV="1">
            <a:off x="5840038" y="2087268"/>
            <a:ext cx="1246562" cy="1561219"/>
          </a:xfrm>
          <a:prstGeom prst="straightConnector1">
            <a:avLst/>
          </a:prstGeom>
          <a:solidFill>
            <a:schemeClr val="accent1"/>
          </a:solidFill>
          <a:ln w="19050" cap="flat" cmpd="sng" algn="ctr">
            <a:solidFill>
              <a:srgbClr val="FFC000"/>
            </a:solidFill>
            <a:prstDash val="solid"/>
            <a:round/>
            <a:headEnd type="none" w="med" len="med"/>
            <a:tailEnd type="triangle"/>
          </a:ln>
          <a:effectLst/>
        </p:spPr>
      </p:cxnSp>
      <p:sp>
        <p:nvSpPr>
          <p:cNvPr id="95" name="TextBox 94"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3A7B0108-FA12-4F7D-80DF-977C595A64D0}"/>
              </a:ext>
            </a:extLst>
          </p:cNvPr>
          <p:cNvSpPr txBox="1"/>
          <p:nvPr/>
        </p:nvSpPr>
        <p:spPr>
          <a:xfrm>
            <a:off x="5016719" y="2082587"/>
            <a:ext cx="1499128" cy="369332"/>
          </a:xfrm>
          <a:prstGeom prst="rect">
            <a:avLst/>
          </a:prstGeom>
          <a:noFill/>
        </p:spPr>
        <p:txBody>
          <a:bodyPr wrap="none" rtlCol="0">
            <a:spAutoFit/>
          </a:bodyPr>
          <a:lstStyle/>
          <a:p>
            <a:r>
              <a:rPr lang="en-US" sz="1800" b="0" dirty="0">
                <a:solidFill>
                  <a:srgbClr val="FFC000"/>
                </a:solidFill>
              </a:rPr>
              <a:t>concretizes at</a:t>
            </a:r>
          </a:p>
        </p:txBody>
      </p:sp>
      <p:sp>
        <p:nvSpPr>
          <p:cNvPr id="96" name="TextBox 95"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580F7F94-A66E-4D2D-A92F-0B56D9217D93}"/>
              </a:ext>
            </a:extLst>
          </p:cNvPr>
          <p:cNvSpPr txBox="1"/>
          <p:nvPr/>
        </p:nvSpPr>
        <p:spPr>
          <a:xfrm>
            <a:off x="6166124" y="3009289"/>
            <a:ext cx="1499128" cy="369332"/>
          </a:xfrm>
          <a:prstGeom prst="rect">
            <a:avLst/>
          </a:prstGeom>
          <a:noFill/>
        </p:spPr>
        <p:txBody>
          <a:bodyPr wrap="none" rtlCol="0">
            <a:spAutoFit/>
          </a:bodyPr>
          <a:lstStyle/>
          <a:p>
            <a:r>
              <a:rPr lang="en-US" sz="1800" b="0" dirty="0">
                <a:solidFill>
                  <a:srgbClr val="FFC000"/>
                </a:solidFill>
              </a:rPr>
              <a:t>concretizes at</a:t>
            </a:r>
          </a:p>
        </p:txBody>
      </p:sp>
      <p:cxnSp>
        <p:nvCxnSpPr>
          <p:cNvPr id="97" name="Straight Arrow Connector 96"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7AF5750A-887A-4120-AF3B-14DDF769E916}"/>
              </a:ext>
            </a:extLst>
          </p:cNvPr>
          <p:cNvCxnSpPr>
            <a:cxnSpLocks/>
            <a:stCxn id="41" idx="2"/>
          </p:cNvCxnSpPr>
          <p:nvPr/>
        </p:nvCxnSpPr>
        <p:spPr bwMode="auto">
          <a:xfrm flipH="1">
            <a:off x="3708020" y="3209513"/>
            <a:ext cx="564506" cy="2683107"/>
          </a:xfrm>
          <a:prstGeom prst="straightConnector1">
            <a:avLst/>
          </a:prstGeom>
          <a:solidFill>
            <a:schemeClr val="accent1"/>
          </a:solidFill>
          <a:ln w="19050" cap="flat" cmpd="sng" algn="ctr">
            <a:solidFill>
              <a:srgbClr val="92D050"/>
            </a:solidFill>
            <a:prstDash val="solid"/>
            <a:round/>
            <a:headEnd type="none" w="med" len="med"/>
            <a:tailEnd type="triangle"/>
          </a:ln>
          <a:effectLst/>
        </p:spPr>
      </p:cxnSp>
      <p:cxnSp>
        <p:nvCxnSpPr>
          <p:cNvPr id="100" name="Straight Arrow Connector 99"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612A2601-1BA1-47B1-A3F4-7E83A65B77C9}"/>
              </a:ext>
            </a:extLst>
          </p:cNvPr>
          <p:cNvCxnSpPr>
            <a:cxnSpLocks/>
            <a:stCxn id="40" idx="2"/>
          </p:cNvCxnSpPr>
          <p:nvPr/>
        </p:nvCxnSpPr>
        <p:spPr bwMode="auto">
          <a:xfrm>
            <a:off x="5840038" y="4356373"/>
            <a:ext cx="5579" cy="744011"/>
          </a:xfrm>
          <a:prstGeom prst="straightConnector1">
            <a:avLst/>
          </a:prstGeom>
          <a:solidFill>
            <a:schemeClr val="accent1"/>
          </a:solidFill>
          <a:ln w="19050" cap="flat" cmpd="sng" algn="ctr">
            <a:solidFill>
              <a:srgbClr val="92D050"/>
            </a:solidFill>
            <a:prstDash val="solid"/>
            <a:round/>
            <a:headEnd type="none" w="med" len="med"/>
            <a:tailEnd type="triangle"/>
          </a:ln>
          <a:effectLst/>
        </p:spPr>
      </p:cxnSp>
      <p:sp>
        <p:nvSpPr>
          <p:cNvPr id="103" name="TextBox 102"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B610EBF4-73CD-4298-B671-C980715B7DD5}"/>
              </a:ext>
            </a:extLst>
          </p:cNvPr>
          <p:cNvSpPr txBox="1"/>
          <p:nvPr/>
        </p:nvSpPr>
        <p:spPr>
          <a:xfrm>
            <a:off x="3430392" y="5268961"/>
            <a:ext cx="1165704" cy="369332"/>
          </a:xfrm>
          <a:prstGeom prst="rect">
            <a:avLst/>
          </a:prstGeom>
          <a:noFill/>
        </p:spPr>
        <p:txBody>
          <a:bodyPr wrap="none" rtlCol="0">
            <a:spAutoFit/>
          </a:bodyPr>
          <a:lstStyle/>
          <a:p>
            <a:r>
              <a:rPr lang="en-US" sz="1800" b="0" dirty="0">
                <a:solidFill>
                  <a:srgbClr val="1FE115"/>
                </a:solidFill>
              </a:rPr>
              <a:t>inheres in)</a:t>
            </a:r>
          </a:p>
        </p:txBody>
      </p:sp>
      <p:sp>
        <p:nvSpPr>
          <p:cNvPr id="104" name="TextBox 103" descr="Schema showing:&#10;1) 2 hard drives, both instances of independent continuant,&#10;2) in each hard drive inheres a distinct copy of the BMI508 syllabus, both of which are instances of specifically dependent continuant&#10;3) both copies are concretization of the BMI508 syllabus which is an instance of generically dependent continuant">
            <a:extLst>
              <a:ext uri="{FF2B5EF4-FFF2-40B4-BE49-F238E27FC236}">
                <a16:creationId xmlns:a16="http://schemas.microsoft.com/office/drawing/2014/main" id="{23661A2E-CAB2-4B83-9C12-333E8EB0320A}"/>
              </a:ext>
            </a:extLst>
          </p:cNvPr>
          <p:cNvSpPr txBox="1"/>
          <p:nvPr/>
        </p:nvSpPr>
        <p:spPr>
          <a:xfrm>
            <a:off x="6075819" y="4441573"/>
            <a:ext cx="1088760" cy="369332"/>
          </a:xfrm>
          <a:prstGeom prst="rect">
            <a:avLst/>
          </a:prstGeom>
          <a:noFill/>
        </p:spPr>
        <p:txBody>
          <a:bodyPr wrap="none" rtlCol="0">
            <a:spAutoFit/>
          </a:bodyPr>
          <a:lstStyle/>
          <a:p>
            <a:r>
              <a:rPr lang="en-US" sz="1800" b="0" dirty="0">
                <a:solidFill>
                  <a:srgbClr val="1FE115"/>
                </a:solidFill>
              </a:rPr>
              <a:t>inheres in</a:t>
            </a:r>
          </a:p>
        </p:txBody>
      </p:sp>
    </p:spTree>
    <p:extLst>
      <p:ext uri="{BB962C8B-B14F-4D97-AF65-F5344CB8AC3E}">
        <p14:creationId xmlns:p14="http://schemas.microsoft.com/office/powerpoint/2010/main" val="181179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p:bldP spid="39" grpId="0"/>
      <p:bldP spid="40" grpId="0" animBg="1"/>
      <p:bldP spid="41" grpId="0" animBg="1"/>
      <p:bldP spid="62" grpId="0"/>
      <p:bldP spid="71" grpId="0"/>
      <p:bldP spid="73" grpId="0"/>
      <p:bldP spid="5131" grpId="0" animBg="1"/>
      <p:bldP spid="83" grpId="0" animBg="1"/>
      <p:bldP spid="95" grpId="0"/>
      <p:bldP spid="96" grpId="0"/>
      <p:bldP spid="103" grpId="0"/>
      <p:bldP spid="10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DC087-F61C-4337-9644-031DB13D597A}"/>
              </a:ext>
            </a:extLst>
          </p:cNvPr>
          <p:cNvSpPr>
            <a:spLocks noGrp="1"/>
          </p:cNvSpPr>
          <p:nvPr>
            <p:ph type="title"/>
          </p:nvPr>
        </p:nvSpPr>
        <p:spPr/>
        <p:txBody>
          <a:bodyPr/>
          <a:lstStyle/>
          <a:p>
            <a:r>
              <a:rPr lang="en-US" dirty="0"/>
              <a:t>‘concretizes’</a:t>
            </a:r>
          </a:p>
        </p:txBody>
      </p:sp>
      <p:sp>
        <p:nvSpPr>
          <p:cNvPr id="3" name="Content Placeholder 2">
            <a:extLst>
              <a:ext uri="{FF2B5EF4-FFF2-40B4-BE49-F238E27FC236}">
                <a16:creationId xmlns:a16="http://schemas.microsoft.com/office/drawing/2014/main" id="{14E58C19-084D-492F-87A2-3A9C370886DA}"/>
              </a:ext>
            </a:extLst>
          </p:cNvPr>
          <p:cNvSpPr>
            <a:spLocks noGrp="1"/>
          </p:cNvSpPr>
          <p:nvPr>
            <p:ph idx="1"/>
          </p:nvPr>
        </p:nvSpPr>
        <p:spPr/>
        <p:txBody>
          <a:bodyPr/>
          <a:lstStyle/>
          <a:p>
            <a:pPr marL="0" indent="0"/>
            <a:r>
              <a:rPr lang="en-US" sz="1600" dirty="0"/>
              <a:t>(</a:t>
            </a:r>
            <a:r>
              <a:rPr lang="en-US" sz="1600" dirty="0" err="1"/>
              <a:t>cl:comment</a:t>
            </a:r>
            <a:r>
              <a:rPr lang="en-US" sz="1600" dirty="0"/>
              <a:t> "concretizes is time indexed and has domain: specifically-dependent-continuant or process  and range: generically-dependent-continuant [rog-1]"    </a:t>
            </a:r>
          </a:p>
          <a:p>
            <a:r>
              <a:rPr lang="en-US" sz="1600" dirty="0"/>
              <a:t>	(</a:t>
            </a:r>
            <a:r>
              <a:rPr lang="en-US" sz="1600" dirty="0" err="1">
                <a:solidFill>
                  <a:srgbClr val="1FE115"/>
                </a:solidFill>
              </a:rPr>
              <a:t>forall</a:t>
            </a:r>
            <a:r>
              <a:rPr lang="en-US" sz="1600" dirty="0"/>
              <a:t> (</a:t>
            </a:r>
            <a:r>
              <a:rPr lang="en-US" sz="1600" dirty="0">
                <a:solidFill>
                  <a:srgbClr val="FFC000"/>
                </a:solidFill>
              </a:rPr>
              <a:t>a b t</a:t>
            </a:r>
            <a:r>
              <a:rPr lang="en-US" sz="1600" dirty="0"/>
              <a:t>)     </a:t>
            </a:r>
          </a:p>
          <a:p>
            <a:pPr>
              <a:spcBef>
                <a:spcPts val="0"/>
              </a:spcBef>
            </a:pPr>
            <a:r>
              <a:rPr lang="en-US" sz="1600" dirty="0"/>
              <a:t>		(if (</a:t>
            </a:r>
            <a:r>
              <a:rPr lang="en-US" sz="1600" dirty="0">
                <a:solidFill>
                  <a:srgbClr val="FFFF00"/>
                </a:solidFill>
              </a:rPr>
              <a:t>concretizes</a:t>
            </a:r>
            <a:r>
              <a:rPr lang="en-US" sz="1600" dirty="0"/>
              <a:t> </a:t>
            </a:r>
            <a:r>
              <a:rPr lang="en-US" sz="1600" i="1" dirty="0">
                <a:solidFill>
                  <a:srgbClr val="FFC000"/>
                </a:solidFill>
              </a:rPr>
              <a:t>a</a:t>
            </a:r>
            <a:r>
              <a:rPr lang="en-US" sz="1600" dirty="0"/>
              <a:t> </a:t>
            </a:r>
            <a:r>
              <a:rPr lang="en-US" sz="1600" i="1" dirty="0">
                <a:solidFill>
                  <a:srgbClr val="FFC000"/>
                </a:solidFill>
              </a:rPr>
              <a:t>b</a:t>
            </a:r>
            <a:r>
              <a:rPr lang="en-US" sz="1600" dirty="0"/>
              <a:t> </a:t>
            </a:r>
            <a:r>
              <a:rPr lang="en-US" sz="1600" i="1" dirty="0">
                <a:solidFill>
                  <a:srgbClr val="FFC000"/>
                </a:solidFill>
              </a:rPr>
              <a:t>t</a:t>
            </a:r>
            <a:r>
              <a:rPr lang="en-US" sz="1600" dirty="0"/>
              <a:t>)     </a:t>
            </a:r>
          </a:p>
          <a:p>
            <a:pPr>
              <a:spcBef>
                <a:spcPts val="0"/>
              </a:spcBef>
            </a:pPr>
            <a:r>
              <a:rPr lang="en-US" sz="1600" dirty="0"/>
              <a:t>		    (and </a:t>
            </a:r>
          </a:p>
          <a:p>
            <a:pPr>
              <a:spcBef>
                <a:spcPts val="0"/>
              </a:spcBef>
            </a:pPr>
            <a:r>
              <a:rPr lang="en-US" sz="1600" dirty="0"/>
              <a:t>		        (or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specifically-dependent-continuant</a:t>
            </a:r>
            <a:r>
              <a:rPr lang="en-US" sz="1600" dirty="0"/>
              <a:t> </a:t>
            </a:r>
            <a:r>
              <a:rPr lang="en-US" sz="1600" i="1" dirty="0">
                <a:solidFill>
                  <a:srgbClr val="FFC000"/>
                </a:solidFill>
              </a:rPr>
              <a:t>t</a:t>
            </a:r>
            <a:r>
              <a:rPr lang="en-US" sz="1600" dirty="0"/>
              <a:t>)        </a:t>
            </a:r>
          </a:p>
          <a:p>
            <a:pPr>
              <a:spcBef>
                <a:spcPts val="0"/>
              </a:spcBef>
            </a:pPr>
            <a:r>
              <a:rPr lang="en-US" sz="1600" dirty="0"/>
              <a:t>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process</a:t>
            </a:r>
            <a:r>
              <a:rPr lang="en-US" sz="1600" dirty="0"/>
              <a:t> </a:t>
            </a:r>
            <a:r>
              <a:rPr lang="en-US" sz="1600" i="1" dirty="0">
                <a:solidFill>
                  <a:srgbClr val="FFC000"/>
                </a:solidFill>
              </a:rPr>
              <a:t>t</a:t>
            </a:r>
            <a:r>
              <a:rPr lang="en-US" sz="1600" dirty="0"/>
              <a:t>))       </a:t>
            </a:r>
          </a:p>
          <a:p>
            <a:pPr>
              <a:spcBef>
                <a:spcPts val="0"/>
              </a:spcBef>
            </a:pPr>
            <a:r>
              <a:rPr lang="en-US" sz="1600" dirty="0"/>
              <a:t>		        (</a:t>
            </a:r>
            <a:r>
              <a:rPr lang="en-US" sz="1600" dirty="0">
                <a:solidFill>
                  <a:srgbClr val="FFFF00"/>
                </a:solidFill>
              </a:rPr>
              <a:t>instance-of</a:t>
            </a:r>
            <a:r>
              <a:rPr lang="en-US" sz="1600" dirty="0"/>
              <a:t> </a:t>
            </a:r>
            <a:r>
              <a:rPr lang="en-US" sz="1600" i="1" dirty="0">
                <a:solidFill>
                  <a:srgbClr val="FFC000"/>
                </a:solidFill>
              </a:rPr>
              <a:t>b</a:t>
            </a:r>
            <a:r>
              <a:rPr lang="en-US" sz="1600" dirty="0"/>
              <a:t> </a:t>
            </a:r>
            <a:r>
              <a:rPr lang="en-US" sz="1600" dirty="0">
                <a:solidFill>
                  <a:srgbClr val="00B0F0"/>
                </a:solidFill>
              </a:rPr>
              <a:t>generically-dependent-continuant</a:t>
            </a:r>
            <a:r>
              <a:rPr lang="en-US" sz="1600" dirty="0"/>
              <a:t> </a:t>
            </a:r>
            <a:r>
              <a:rPr lang="en-US" sz="1600" i="1" dirty="0">
                <a:solidFill>
                  <a:srgbClr val="FFC000"/>
                </a:solidFill>
              </a:rPr>
              <a:t>t</a:t>
            </a:r>
            <a:r>
              <a:rPr lang="en-US" sz="1600" dirty="0"/>
              <a:t>)</a:t>
            </a:r>
          </a:p>
          <a:p>
            <a:pPr>
              <a:spcBef>
                <a:spcPts val="0"/>
              </a:spcBef>
            </a:pPr>
            <a:r>
              <a:rPr lang="en-US" sz="1600" dirty="0"/>
              <a:t>		        (</a:t>
            </a:r>
            <a:r>
              <a:rPr lang="en-US" sz="1600" dirty="0">
                <a:solidFill>
                  <a:srgbClr val="FFFF00"/>
                </a:solidFill>
              </a:rPr>
              <a:t>instance-of</a:t>
            </a:r>
            <a:r>
              <a:rPr lang="en-US" sz="1600" dirty="0"/>
              <a:t> </a:t>
            </a:r>
            <a:r>
              <a:rPr lang="en-US" sz="1600" i="1" dirty="0">
                <a:solidFill>
                  <a:srgbClr val="FFC000"/>
                </a:solidFill>
              </a:rPr>
              <a:t>t</a:t>
            </a:r>
            <a:r>
              <a:rPr lang="en-US" sz="1600" dirty="0"/>
              <a:t> </a:t>
            </a:r>
            <a:r>
              <a:rPr lang="en-US" sz="1600" dirty="0">
                <a:solidFill>
                  <a:srgbClr val="00B0F0"/>
                </a:solidFill>
              </a:rPr>
              <a:t>temporal-region</a:t>
            </a:r>
            <a:r>
              <a:rPr lang="en-US" sz="1600" dirty="0"/>
              <a:t> </a:t>
            </a:r>
            <a:r>
              <a:rPr lang="en-US" sz="1600" i="1" dirty="0">
                <a:solidFill>
                  <a:srgbClr val="FFC000"/>
                </a:solidFill>
              </a:rPr>
              <a:t>t</a:t>
            </a:r>
            <a:r>
              <a:rPr lang="en-US" sz="1600" dirty="0"/>
              <a:t>)))))</a:t>
            </a:r>
          </a:p>
          <a:p>
            <a:endParaRPr lang="en-US" sz="1600" dirty="0"/>
          </a:p>
          <a:p>
            <a:pPr marL="0" indent="0"/>
            <a:r>
              <a:rPr lang="en-US" sz="1600" dirty="0"/>
              <a:t>(</a:t>
            </a:r>
            <a:r>
              <a:rPr lang="en-US" sz="1600" dirty="0" err="1"/>
              <a:t>cl:comment</a:t>
            </a:r>
            <a:r>
              <a:rPr lang="en-US" sz="1600" dirty="0"/>
              <a:t> "If a specifically-dependent-continuant concretizes a </a:t>
            </a:r>
            <a:r>
              <a:rPr lang="en-US" sz="1600" dirty="0" err="1"/>
              <a:t>gdc</a:t>
            </a:r>
            <a:r>
              <a:rPr lang="en-US" sz="1600" dirty="0"/>
              <a:t> then the </a:t>
            </a:r>
            <a:r>
              <a:rPr lang="en-US" sz="1600" dirty="0" err="1"/>
              <a:t>gdc</a:t>
            </a:r>
            <a:r>
              <a:rPr lang="en-US" sz="1600" dirty="0"/>
              <a:t> generically-depends-on the bearer of the </a:t>
            </a:r>
            <a:r>
              <a:rPr lang="en-US" sz="1600" dirty="0" err="1"/>
              <a:t>sdc</a:t>
            </a:r>
            <a:r>
              <a:rPr lang="en-US" sz="1600" dirty="0"/>
              <a:t> [cik-1]"    </a:t>
            </a:r>
          </a:p>
          <a:p>
            <a:pPr marL="0" indent="0"/>
            <a:r>
              <a:rPr lang="en-US" sz="1600" dirty="0"/>
              <a:t>     (</a:t>
            </a:r>
            <a:r>
              <a:rPr lang="en-US" sz="1600" dirty="0" err="1">
                <a:solidFill>
                  <a:srgbClr val="1FE115"/>
                </a:solidFill>
              </a:rPr>
              <a:t>forall</a:t>
            </a:r>
            <a:r>
              <a:rPr lang="en-US" sz="1600" dirty="0"/>
              <a:t> (</a:t>
            </a:r>
            <a:r>
              <a:rPr lang="en-US" sz="1600" dirty="0">
                <a:solidFill>
                  <a:srgbClr val="FFC000"/>
                </a:solidFill>
              </a:rPr>
              <a:t>g b </a:t>
            </a:r>
            <a:r>
              <a:rPr lang="en-US" sz="1600" dirty="0" err="1">
                <a:solidFill>
                  <a:srgbClr val="FFC000"/>
                </a:solidFill>
              </a:rPr>
              <a:t>sdc</a:t>
            </a:r>
            <a:r>
              <a:rPr lang="en-US" sz="1600" dirty="0"/>
              <a:t>)     </a:t>
            </a:r>
          </a:p>
          <a:p>
            <a:pPr marL="0" indent="0">
              <a:spcBef>
                <a:spcPts val="0"/>
              </a:spcBef>
            </a:pPr>
            <a:r>
              <a:rPr lang="en-US" sz="1600" dirty="0"/>
              <a:t>	(if (and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g</a:t>
            </a:r>
            <a:r>
              <a:rPr lang="en-US" sz="1600" dirty="0"/>
              <a:t> </a:t>
            </a:r>
            <a:r>
              <a:rPr lang="en-US" sz="1600" dirty="0">
                <a:solidFill>
                  <a:srgbClr val="00B0F0"/>
                </a:solidFill>
              </a:rPr>
              <a:t>generically-dependent-continuant</a:t>
            </a:r>
            <a:r>
              <a:rPr lang="en-US" sz="1600" dirty="0"/>
              <a:t> </a:t>
            </a:r>
            <a:r>
              <a:rPr lang="en-US" sz="1600" i="1" dirty="0">
                <a:solidFill>
                  <a:srgbClr val="FFC000"/>
                </a:solidFill>
              </a:rPr>
              <a:t>t</a:t>
            </a:r>
            <a:r>
              <a:rPr lang="en-US" sz="1600" dirty="0"/>
              <a:t>))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err="1">
                <a:solidFill>
                  <a:srgbClr val="FFC000"/>
                </a:solidFill>
              </a:rPr>
              <a:t>sdc</a:t>
            </a:r>
            <a:r>
              <a:rPr lang="en-US" sz="1600" dirty="0"/>
              <a:t> </a:t>
            </a:r>
            <a:r>
              <a:rPr lang="en-US" sz="1600" dirty="0">
                <a:solidFill>
                  <a:srgbClr val="00B0F0"/>
                </a:solidFill>
              </a:rPr>
              <a:t>specifically-dependent-continuant</a:t>
            </a:r>
            <a:r>
              <a:rPr lang="en-US" sz="1600" dirty="0"/>
              <a:t> </a:t>
            </a:r>
            <a:r>
              <a:rPr lang="en-US" sz="1600" i="1" dirty="0">
                <a:solidFill>
                  <a:srgbClr val="FFC000"/>
                </a:solidFill>
              </a:rPr>
              <a:t>t</a:t>
            </a:r>
            <a:r>
              <a:rPr lang="en-US" sz="1600" dirty="0"/>
              <a:t>))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b</a:t>
            </a:r>
            <a:r>
              <a:rPr lang="en-US" sz="1600" dirty="0"/>
              <a:t> </a:t>
            </a:r>
            <a:r>
              <a:rPr lang="en-US" sz="1600" dirty="0">
                <a:solidFill>
                  <a:srgbClr val="00B0F0"/>
                </a:solidFill>
              </a:rPr>
              <a:t>independent-continuant</a:t>
            </a:r>
            <a:r>
              <a:rPr lang="en-US" sz="1600" dirty="0"/>
              <a:t> </a:t>
            </a:r>
            <a:r>
              <a:rPr lang="en-US" sz="1600" i="1" dirty="0">
                <a:solidFill>
                  <a:srgbClr val="FFC000"/>
                </a:solidFill>
              </a:rPr>
              <a:t>t</a:t>
            </a:r>
            <a:r>
              <a:rPr lang="en-US" sz="1600" dirty="0"/>
              <a:t>)))      </a:t>
            </a:r>
          </a:p>
          <a:p>
            <a:pPr marL="0" indent="0">
              <a:spcBef>
                <a:spcPts val="0"/>
              </a:spcBef>
            </a:pPr>
            <a:r>
              <a:rPr lang="en-US" sz="1600" dirty="0"/>
              <a:t>	    (</a:t>
            </a:r>
            <a:r>
              <a:rPr lang="en-US" sz="1600" dirty="0" err="1">
                <a:solidFill>
                  <a:srgbClr val="1FE115"/>
                </a:solidFill>
              </a:rPr>
              <a:t>forall</a:t>
            </a:r>
            <a:r>
              <a:rPr lang="en-US" sz="1600" dirty="0"/>
              <a:t> (</a:t>
            </a:r>
            <a:r>
              <a:rPr lang="en-US" sz="1600" dirty="0">
                <a:solidFill>
                  <a:srgbClr val="FFC000"/>
                </a:solidFill>
              </a:rPr>
              <a:t>t</a:t>
            </a:r>
            <a:r>
              <a:rPr lang="en-US" sz="1600" dirty="0"/>
              <a:t>) </a:t>
            </a:r>
          </a:p>
          <a:p>
            <a:pPr marL="0" indent="0">
              <a:spcBef>
                <a:spcPts val="0"/>
              </a:spcBef>
            </a:pPr>
            <a:r>
              <a:rPr lang="en-US" sz="1600" dirty="0"/>
              <a:t>		(if (and (</a:t>
            </a:r>
            <a:r>
              <a:rPr lang="en-US" sz="1600" dirty="0">
                <a:solidFill>
                  <a:srgbClr val="FFFF00"/>
                </a:solidFill>
              </a:rPr>
              <a:t>concretizes</a:t>
            </a:r>
            <a:r>
              <a:rPr lang="en-US" sz="1600" i="1" dirty="0">
                <a:solidFill>
                  <a:srgbClr val="FFC000"/>
                </a:solidFill>
              </a:rPr>
              <a:t> </a:t>
            </a:r>
            <a:r>
              <a:rPr lang="en-US" sz="1600" i="1" dirty="0" err="1">
                <a:solidFill>
                  <a:srgbClr val="FFC000"/>
                </a:solidFill>
              </a:rPr>
              <a:t>sdc</a:t>
            </a:r>
            <a:r>
              <a:rPr lang="en-US" sz="1600" dirty="0"/>
              <a:t> </a:t>
            </a:r>
            <a:r>
              <a:rPr lang="en-US" sz="1600" i="1" dirty="0">
                <a:solidFill>
                  <a:srgbClr val="FFC000"/>
                </a:solidFill>
              </a:rPr>
              <a:t>g</a:t>
            </a:r>
            <a:r>
              <a:rPr lang="en-US" sz="1600" dirty="0"/>
              <a:t> </a:t>
            </a:r>
            <a:r>
              <a:rPr lang="en-US" sz="1600" i="1" dirty="0">
                <a:solidFill>
                  <a:srgbClr val="FFC000"/>
                </a:solidFill>
              </a:rPr>
              <a:t>t</a:t>
            </a:r>
            <a:r>
              <a:rPr lang="en-US" sz="1600" dirty="0"/>
              <a:t>) (</a:t>
            </a:r>
            <a:r>
              <a:rPr lang="en-US" sz="1600" dirty="0">
                <a:solidFill>
                  <a:srgbClr val="FFFF00"/>
                </a:solidFill>
              </a:rPr>
              <a:t>inheres-in</a:t>
            </a:r>
            <a:r>
              <a:rPr lang="en-US" sz="1600" dirty="0"/>
              <a:t> </a:t>
            </a:r>
            <a:r>
              <a:rPr lang="en-US" sz="1600" i="1" dirty="0" err="1">
                <a:solidFill>
                  <a:srgbClr val="FFC000"/>
                </a:solidFill>
              </a:rPr>
              <a:t>sdc</a:t>
            </a:r>
            <a:r>
              <a:rPr lang="en-US" sz="1600" dirty="0"/>
              <a:t> </a:t>
            </a:r>
            <a:r>
              <a:rPr lang="en-US" sz="1600" i="1" dirty="0">
                <a:solidFill>
                  <a:srgbClr val="FFC000"/>
                </a:solidFill>
              </a:rPr>
              <a:t>b</a:t>
            </a:r>
            <a:r>
              <a:rPr lang="en-US" sz="1600" dirty="0"/>
              <a:t>))        </a:t>
            </a:r>
          </a:p>
          <a:p>
            <a:pPr marL="0" indent="0">
              <a:spcBef>
                <a:spcPts val="0"/>
              </a:spcBef>
            </a:pPr>
            <a:r>
              <a:rPr lang="en-US" sz="1600" dirty="0"/>
              <a:t>		    (</a:t>
            </a:r>
            <a:r>
              <a:rPr lang="en-US" sz="1600" dirty="0">
                <a:solidFill>
                  <a:srgbClr val="FFFF00"/>
                </a:solidFill>
              </a:rPr>
              <a:t>generically-depends-on</a:t>
            </a:r>
            <a:r>
              <a:rPr lang="en-US" sz="1600" dirty="0"/>
              <a:t> </a:t>
            </a:r>
            <a:r>
              <a:rPr lang="en-US" sz="1600" i="1" dirty="0">
                <a:solidFill>
                  <a:srgbClr val="FFC000"/>
                </a:solidFill>
              </a:rPr>
              <a:t>g</a:t>
            </a:r>
            <a:r>
              <a:rPr lang="en-US" sz="1600" dirty="0"/>
              <a:t> </a:t>
            </a:r>
            <a:r>
              <a:rPr lang="en-US" sz="1600" i="1" dirty="0">
                <a:solidFill>
                  <a:srgbClr val="FFC000"/>
                </a:solidFill>
              </a:rPr>
              <a:t>b</a:t>
            </a:r>
            <a:r>
              <a:rPr lang="en-US" sz="1600" dirty="0"/>
              <a:t> </a:t>
            </a:r>
            <a:r>
              <a:rPr lang="en-US" sz="1600" i="1" dirty="0">
                <a:solidFill>
                  <a:srgbClr val="FFC000"/>
                </a:solidFill>
              </a:rPr>
              <a:t>t</a:t>
            </a:r>
            <a:r>
              <a:rPr lang="en-US" sz="1600" dirty="0"/>
              <a:t>))))))</a:t>
            </a:r>
          </a:p>
        </p:txBody>
      </p:sp>
      <p:sp>
        <p:nvSpPr>
          <p:cNvPr id="4" name="Slide Number Placeholder 3">
            <a:extLst>
              <a:ext uri="{FF2B5EF4-FFF2-40B4-BE49-F238E27FC236}">
                <a16:creationId xmlns:a16="http://schemas.microsoft.com/office/drawing/2014/main" id="{F0B43B63-F4BA-4CAB-B6A8-576EC86CE83D}"/>
              </a:ext>
            </a:extLst>
          </p:cNvPr>
          <p:cNvSpPr>
            <a:spLocks noGrp="1"/>
          </p:cNvSpPr>
          <p:nvPr>
            <p:ph type="sldNum" sz="quarter" idx="10"/>
          </p:nvPr>
        </p:nvSpPr>
        <p:spPr/>
        <p:txBody>
          <a:bodyPr/>
          <a:lstStyle/>
          <a:p>
            <a:fld id="{01EF93C7-D0AB-41D7-8C62-1F8A9E33AE23}" type="slidenum">
              <a:rPr lang="en-US" smtClean="0"/>
              <a:pPr/>
              <a:t>28</a:t>
            </a:fld>
            <a:endParaRPr lang="en-US"/>
          </a:p>
        </p:txBody>
      </p:sp>
    </p:spTree>
    <p:extLst>
      <p:ext uri="{BB962C8B-B14F-4D97-AF65-F5344CB8AC3E}">
        <p14:creationId xmlns:p14="http://schemas.microsoft.com/office/powerpoint/2010/main" val="2153813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ADFA1-84AA-4B59-879E-F0B3E88B75B2}"/>
              </a:ext>
            </a:extLst>
          </p:cNvPr>
          <p:cNvSpPr>
            <a:spLocks noGrp="1"/>
          </p:cNvSpPr>
          <p:nvPr>
            <p:ph type="title"/>
          </p:nvPr>
        </p:nvSpPr>
        <p:spPr/>
        <p:txBody>
          <a:bodyPr/>
          <a:lstStyle/>
          <a:p>
            <a:r>
              <a:rPr lang="en-US" dirty="0"/>
              <a:t>A VERY USEFUL tool</a:t>
            </a:r>
          </a:p>
        </p:txBody>
      </p:sp>
      <p:sp>
        <p:nvSpPr>
          <p:cNvPr id="3" name="Content Placeholder 2">
            <a:extLst>
              <a:ext uri="{FF2B5EF4-FFF2-40B4-BE49-F238E27FC236}">
                <a16:creationId xmlns:a16="http://schemas.microsoft.com/office/drawing/2014/main" id="{01A9A145-30AD-4434-B1E2-6D4C4A5DEA62}"/>
              </a:ext>
            </a:extLst>
          </p:cNvPr>
          <p:cNvSpPr>
            <a:spLocks noGrp="1"/>
          </p:cNvSpPr>
          <p:nvPr>
            <p:ph idx="1"/>
          </p:nvPr>
        </p:nvSpPr>
        <p:spPr/>
        <p:txBody>
          <a:bodyPr/>
          <a:lstStyle/>
          <a:p>
            <a:r>
              <a:rPr lang="en-US" dirty="0">
                <a:hlinkClick r:id="rId2"/>
              </a:rPr>
              <a:t>BFO’s ‘CLIF formula search’</a:t>
            </a:r>
            <a:r>
              <a:rPr lang="en-US" dirty="0"/>
              <a:t> by Alan </a:t>
            </a:r>
            <a:r>
              <a:rPr lang="en-US" dirty="0" err="1"/>
              <a:t>Ruttenberg</a:t>
            </a:r>
            <a:endParaRPr lang="en-US" dirty="0"/>
          </a:p>
          <a:p>
            <a:endParaRPr lang="en-US" dirty="0"/>
          </a:p>
          <a:p>
            <a:pPr>
              <a:buFont typeface="Arial" panose="020B0604020202020204" pitchFamily="34" charset="0"/>
              <a:buChar char="•"/>
            </a:pPr>
            <a:r>
              <a:rPr lang="en-US" dirty="0"/>
              <a:t>Use it:</a:t>
            </a:r>
          </a:p>
          <a:p>
            <a:pPr lvl="1">
              <a:buFont typeface="Arial" panose="020B0604020202020204" pitchFamily="34" charset="0"/>
              <a:buChar char="•"/>
            </a:pPr>
            <a:r>
              <a:rPr lang="en-US" dirty="0"/>
              <a:t>To find all axioms in which a specific type or relation is used,</a:t>
            </a:r>
          </a:p>
          <a:p>
            <a:pPr lvl="1">
              <a:buFont typeface="Arial" panose="020B0604020202020204" pitchFamily="34" charset="0"/>
              <a:buChar char="•"/>
            </a:pPr>
            <a:r>
              <a:rPr lang="en-US" dirty="0"/>
              <a:t>To check the arity of relations,</a:t>
            </a:r>
          </a:p>
          <a:p>
            <a:pPr lvl="1">
              <a:buFont typeface="Arial" panose="020B0604020202020204" pitchFamily="34" charset="0"/>
              <a:buChar char="•"/>
            </a:pPr>
            <a:r>
              <a:rPr lang="en-US" dirty="0"/>
              <a:t>To use the structure of certain axioms as a template for what you want to say about types you introduce,</a:t>
            </a:r>
          </a:p>
          <a:p>
            <a:pPr lvl="1">
              <a:buFont typeface="Arial" panose="020B0604020202020204" pitchFamily="34" charset="0"/>
              <a:buChar char="•"/>
            </a:pPr>
            <a:r>
              <a:rPr lang="en-US" dirty="0"/>
              <a:t>To assess whether if a posited axiom exhibits a template found in a BFO axiom, what other related axiom should be added too in your ontology,</a:t>
            </a:r>
          </a:p>
          <a:p>
            <a:pPr lvl="1">
              <a:buFont typeface="Arial" panose="020B0604020202020204" pitchFamily="34" charset="0"/>
              <a:buChar char="•"/>
            </a:pPr>
            <a:r>
              <a:rPr lang="en-US" dirty="0"/>
              <a:t>…</a:t>
            </a:r>
          </a:p>
          <a:p>
            <a:endParaRPr lang="en-US" dirty="0"/>
          </a:p>
        </p:txBody>
      </p:sp>
      <p:sp>
        <p:nvSpPr>
          <p:cNvPr id="4" name="Slide Number Placeholder 3">
            <a:extLst>
              <a:ext uri="{FF2B5EF4-FFF2-40B4-BE49-F238E27FC236}">
                <a16:creationId xmlns:a16="http://schemas.microsoft.com/office/drawing/2014/main" id="{43E6A75B-9C60-4FFF-83EC-059E8E8FD0B6}"/>
              </a:ext>
            </a:extLst>
          </p:cNvPr>
          <p:cNvSpPr>
            <a:spLocks noGrp="1"/>
          </p:cNvSpPr>
          <p:nvPr>
            <p:ph type="sldNum" sz="quarter" idx="10"/>
          </p:nvPr>
        </p:nvSpPr>
        <p:spPr/>
        <p:txBody>
          <a:bodyPr/>
          <a:lstStyle/>
          <a:p>
            <a:fld id="{01EF93C7-D0AB-41D7-8C62-1F8A9E33AE23}" type="slidenum">
              <a:rPr lang="en-US" smtClean="0"/>
              <a:pPr/>
              <a:t>29</a:t>
            </a:fld>
            <a:endParaRPr lang="en-US"/>
          </a:p>
        </p:txBody>
      </p:sp>
    </p:spTree>
    <p:extLst>
      <p:ext uri="{BB962C8B-B14F-4D97-AF65-F5344CB8AC3E}">
        <p14:creationId xmlns:p14="http://schemas.microsoft.com/office/powerpoint/2010/main" val="435836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Material and Immaterial Entity</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30</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124200" y="1520952"/>
            <a:ext cx="26670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Independent 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517904" y="2534102"/>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Material Entity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15000" y="2590918"/>
            <a:ext cx="20574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Immaterial Entity</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318004" y="2124193"/>
            <a:ext cx="2139696" cy="409909"/>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2124193"/>
            <a:ext cx="2286000" cy="46672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6" name="Content Placeholder 32">
            <a:extLst>
              <a:ext uri="{FF2B5EF4-FFF2-40B4-BE49-F238E27FC236}">
                <a16:creationId xmlns:a16="http://schemas.microsoft.com/office/drawing/2014/main" id="{D9739FCF-77B0-422E-906C-5F8CF54FCE30}"/>
              </a:ext>
            </a:extLst>
          </p:cNvPr>
          <p:cNvSpPr>
            <a:spLocks noGrp="1"/>
          </p:cNvSpPr>
          <p:nvPr>
            <p:ph sz="half" idx="1"/>
          </p:nvPr>
        </p:nvSpPr>
        <p:spPr>
          <a:xfrm>
            <a:off x="533400" y="3175426"/>
            <a:ext cx="3810000" cy="3505200"/>
          </a:xfrm>
        </p:spPr>
        <p:txBody>
          <a:bodyPr/>
          <a:lstStyle/>
          <a:p>
            <a:r>
              <a:rPr lang="en-GB" u="sng" dirty="0"/>
              <a:t>Elucidation</a:t>
            </a:r>
            <a:r>
              <a:rPr lang="en-GB" cap="small" dirty="0"/>
              <a:t>:</a:t>
            </a:r>
            <a:r>
              <a:rPr lang="en-GB" dirty="0"/>
              <a:t> A </a:t>
            </a:r>
            <a:r>
              <a:rPr lang="en-GB" i="1" dirty="0"/>
              <a:t>material entity</a:t>
            </a:r>
            <a:r>
              <a:rPr lang="en-GB" dirty="0"/>
              <a:t> is an </a:t>
            </a:r>
            <a:r>
              <a:rPr lang="en-GB" i="1" dirty="0"/>
              <a:t>independent continuant</a:t>
            </a:r>
            <a:r>
              <a:rPr lang="en-GB" dirty="0"/>
              <a:t> that at all </a:t>
            </a:r>
            <a:r>
              <a:rPr lang="en-GB" i="1" dirty="0"/>
              <a:t>times</a:t>
            </a:r>
            <a:r>
              <a:rPr lang="en-GB" dirty="0"/>
              <a:t> </a:t>
            </a:r>
            <a:r>
              <a:rPr lang="en-GB" b="1" dirty="0"/>
              <a:t>at</a:t>
            </a:r>
            <a:r>
              <a:rPr lang="en-GB" dirty="0"/>
              <a:t> which it </a:t>
            </a:r>
            <a:r>
              <a:rPr lang="en-GB" b="1" dirty="0"/>
              <a:t>exists</a:t>
            </a:r>
            <a:r>
              <a:rPr lang="en-GB" dirty="0"/>
              <a:t> has some portion of matter as </a:t>
            </a:r>
            <a:r>
              <a:rPr lang="en-GB" b="1" dirty="0"/>
              <a:t>continuant</a:t>
            </a:r>
            <a:r>
              <a:rPr lang="en-GB" dirty="0"/>
              <a:t> </a:t>
            </a:r>
            <a:r>
              <a:rPr lang="en-GB" b="1" dirty="0"/>
              <a:t>part.</a:t>
            </a:r>
            <a:r>
              <a:rPr lang="en-GB" dirty="0"/>
              <a:t> </a:t>
            </a:r>
            <a:endParaRPr lang="en-US" dirty="0"/>
          </a:p>
        </p:txBody>
      </p:sp>
      <p:sp>
        <p:nvSpPr>
          <p:cNvPr id="37" name="Content Placeholder 32">
            <a:extLst>
              <a:ext uri="{FF2B5EF4-FFF2-40B4-BE49-F238E27FC236}">
                <a16:creationId xmlns:a16="http://schemas.microsoft.com/office/drawing/2014/main" id="{9234AFC6-F713-47C0-A25B-7E1F56E5BCBB}"/>
              </a:ext>
            </a:extLst>
          </p:cNvPr>
          <p:cNvSpPr txBox="1">
            <a:spLocks/>
          </p:cNvSpPr>
          <p:nvPr/>
        </p:nvSpPr>
        <p:spPr>
          <a:xfrm>
            <a:off x="4953000" y="3169330"/>
            <a:ext cx="4114800" cy="35052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r>
              <a:rPr lang="en-GB" u="sng" dirty="0"/>
              <a:t>Definition</a:t>
            </a:r>
            <a:r>
              <a:rPr lang="en-GB" dirty="0"/>
              <a:t>: </a:t>
            </a:r>
            <a:r>
              <a:rPr lang="en-GB" i="1" dirty="0"/>
              <a:t>a</a:t>
            </a:r>
            <a:r>
              <a:rPr lang="en-GB" dirty="0"/>
              <a:t> is an </a:t>
            </a:r>
            <a:r>
              <a:rPr lang="en-GB" i="1" dirty="0"/>
              <a:t>immaterial entity</a:t>
            </a:r>
            <a:r>
              <a:rPr lang="en-GB" dirty="0"/>
              <a:t> =Def. </a:t>
            </a:r>
            <a:r>
              <a:rPr lang="en-GB" i="1" dirty="0"/>
              <a:t>a</a:t>
            </a:r>
            <a:r>
              <a:rPr lang="en-GB" dirty="0"/>
              <a:t> is an </a:t>
            </a:r>
            <a:r>
              <a:rPr lang="en-GB" i="1" dirty="0"/>
              <a:t>independent continuant</a:t>
            </a:r>
            <a:r>
              <a:rPr lang="en-GB" dirty="0"/>
              <a:t> which is such that there is no time </a:t>
            </a:r>
            <a:r>
              <a:rPr lang="en-GB" i="1" dirty="0"/>
              <a:t>t</a:t>
            </a:r>
            <a:r>
              <a:rPr lang="en-GB" dirty="0"/>
              <a:t> when it has a </a:t>
            </a:r>
            <a:r>
              <a:rPr lang="en-GB" i="1" dirty="0"/>
              <a:t>material entity</a:t>
            </a:r>
            <a:r>
              <a:rPr lang="en-GB" dirty="0"/>
              <a:t> as </a:t>
            </a:r>
            <a:r>
              <a:rPr lang="en-GB" b="1" dirty="0"/>
              <a:t>continuant part at</a:t>
            </a:r>
            <a:r>
              <a:rPr lang="en-GB" dirty="0"/>
              <a:t> </a:t>
            </a:r>
            <a:r>
              <a:rPr lang="en-GB" i="1" dirty="0"/>
              <a:t>t</a:t>
            </a:r>
            <a:r>
              <a:rPr lang="en-GB" dirty="0"/>
              <a:t> </a:t>
            </a:r>
            <a:endParaRPr lang="en-US" kern="0" dirty="0"/>
          </a:p>
        </p:txBody>
      </p:sp>
      <p:sp>
        <p:nvSpPr>
          <p:cNvPr id="38" name="Rectangle 37">
            <a:extLst>
              <a:ext uri="{FF2B5EF4-FFF2-40B4-BE49-F238E27FC236}">
                <a16:creationId xmlns:a16="http://schemas.microsoft.com/office/drawing/2014/main" id="{80E35075-FB97-4B2A-A898-378EC6EAEF38}"/>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748739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00AB3-4AFC-4C11-862F-283FE019596F}"/>
              </a:ext>
            </a:extLst>
          </p:cNvPr>
          <p:cNvSpPr>
            <a:spLocks noGrp="1"/>
          </p:cNvSpPr>
          <p:nvPr>
            <p:ph type="title"/>
          </p:nvPr>
        </p:nvSpPr>
        <p:spPr/>
        <p:txBody>
          <a:bodyPr/>
          <a:lstStyle/>
          <a:p>
            <a:r>
              <a:rPr lang="en-US" dirty="0"/>
              <a:t>Material and Immaterial</a:t>
            </a:r>
          </a:p>
        </p:txBody>
      </p:sp>
      <p:sp>
        <p:nvSpPr>
          <p:cNvPr id="3" name="Content Placeholder 2">
            <a:extLst>
              <a:ext uri="{FF2B5EF4-FFF2-40B4-BE49-F238E27FC236}">
                <a16:creationId xmlns:a16="http://schemas.microsoft.com/office/drawing/2014/main" id="{41007B68-173F-4E6E-A146-5FBA194E93A3}"/>
              </a:ext>
            </a:extLst>
          </p:cNvPr>
          <p:cNvSpPr>
            <a:spLocks noGrp="1"/>
          </p:cNvSpPr>
          <p:nvPr>
            <p:ph idx="1"/>
          </p:nvPr>
        </p:nvSpPr>
        <p:spPr/>
        <p:txBody>
          <a:bodyPr/>
          <a:lstStyle/>
          <a:p>
            <a:pPr marL="0" indent="0"/>
            <a:r>
              <a:rPr lang="en-US" dirty="0"/>
              <a:t>(</a:t>
            </a:r>
            <a:r>
              <a:rPr lang="en-US" dirty="0" err="1"/>
              <a:t>cl:comment</a:t>
            </a:r>
            <a:r>
              <a:rPr lang="en-US" dirty="0"/>
              <a:t> "material-entity, immaterial-entity are mutually disjoint [sij-1]"    </a:t>
            </a:r>
          </a:p>
          <a:p>
            <a:endParaRPr lang="en-US" dirty="0"/>
          </a:p>
          <a:p>
            <a:r>
              <a:rPr lang="en-US" dirty="0"/>
              <a:t>(not      </a:t>
            </a:r>
          </a:p>
          <a:p>
            <a:r>
              <a:rPr lang="en-US" dirty="0"/>
              <a:t>	(</a:t>
            </a:r>
            <a:r>
              <a:rPr lang="en-US" dirty="0">
                <a:solidFill>
                  <a:srgbClr val="1FE115"/>
                </a:solidFill>
              </a:rPr>
              <a:t>exists</a:t>
            </a:r>
            <a:r>
              <a:rPr lang="en-US" dirty="0"/>
              <a:t> (</a:t>
            </a:r>
            <a:r>
              <a:rPr lang="en-US" dirty="0">
                <a:solidFill>
                  <a:srgbClr val="FFC000"/>
                </a:solidFill>
              </a:rPr>
              <a:t>x t</a:t>
            </a:r>
            <a:r>
              <a:rPr lang="en-US" dirty="0"/>
              <a:t>)</a:t>
            </a:r>
          </a:p>
          <a:p>
            <a:r>
              <a:rPr lang="en-US" dirty="0"/>
              <a:t>       (and (</a:t>
            </a:r>
            <a:r>
              <a:rPr lang="en-US" dirty="0">
                <a:solidFill>
                  <a:srgbClr val="FFFF00"/>
                </a:solidFill>
              </a:rPr>
              <a:t>instance-of</a:t>
            </a:r>
            <a:r>
              <a:rPr lang="en-US" dirty="0"/>
              <a:t> </a:t>
            </a:r>
            <a:r>
              <a:rPr lang="en-US" i="1" dirty="0">
                <a:solidFill>
                  <a:srgbClr val="FFC000"/>
                </a:solidFill>
              </a:rPr>
              <a:t>x</a:t>
            </a:r>
            <a:r>
              <a:rPr lang="en-US" dirty="0"/>
              <a:t> </a:t>
            </a:r>
            <a:r>
              <a:rPr lang="en-US" dirty="0">
                <a:solidFill>
                  <a:srgbClr val="00B0F0"/>
                </a:solidFill>
              </a:rPr>
              <a:t>material-entity</a:t>
            </a:r>
            <a:r>
              <a:rPr lang="en-US" dirty="0"/>
              <a:t> </a:t>
            </a:r>
            <a:r>
              <a:rPr lang="en-US" i="1" dirty="0">
                <a:solidFill>
                  <a:srgbClr val="FFC000"/>
                </a:solidFill>
              </a:rPr>
              <a:t>t</a:t>
            </a:r>
            <a:r>
              <a:rPr lang="en-US" dirty="0"/>
              <a:t>)</a:t>
            </a:r>
          </a:p>
          <a:p>
            <a:r>
              <a:rPr lang="en-US" dirty="0"/>
              <a:t>	           (</a:t>
            </a:r>
            <a:r>
              <a:rPr lang="en-US" dirty="0">
                <a:solidFill>
                  <a:srgbClr val="FFFF00"/>
                </a:solidFill>
              </a:rPr>
              <a:t>instance-of</a:t>
            </a:r>
            <a:r>
              <a:rPr lang="en-US" dirty="0"/>
              <a:t> </a:t>
            </a:r>
            <a:r>
              <a:rPr lang="en-US" i="1" dirty="0">
                <a:solidFill>
                  <a:srgbClr val="FFC000"/>
                </a:solidFill>
              </a:rPr>
              <a:t>x</a:t>
            </a:r>
            <a:r>
              <a:rPr lang="en-US" dirty="0"/>
              <a:t> </a:t>
            </a:r>
            <a:r>
              <a:rPr lang="en-US" dirty="0">
                <a:solidFill>
                  <a:srgbClr val="00B0F0"/>
                </a:solidFill>
              </a:rPr>
              <a:t>immaterial-entity</a:t>
            </a:r>
            <a:r>
              <a:rPr lang="en-US" dirty="0"/>
              <a:t> </a:t>
            </a:r>
            <a:r>
              <a:rPr lang="en-US" i="1" dirty="0">
                <a:solidFill>
                  <a:srgbClr val="FFC000"/>
                </a:solidFill>
              </a:rPr>
              <a:t>t</a:t>
            </a:r>
            <a:r>
              <a:rPr lang="en-US" dirty="0"/>
              <a:t>)))))</a:t>
            </a:r>
          </a:p>
        </p:txBody>
      </p:sp>
      <p:sp>
        <p:nvSpPr>
          <p:cNvPr id="4" name="Slide Number Placeholder 3">
            <a:extLst>
              <a:ext uri="{FF2B5EF4-FFF2-40B4-BE49-F238E27FC236}">
                <a16:creationId xmlns:a16="http://schemas.microsoft.com/office/drawing/2014/main" id="{F14924EE-F10F-4201-8984-33CA5CE85C75}"/>
              </a:ext>
            </a:extLst>
          </p:cNvPr>
          <p:cNvSpPr>
            <a:spLocks noGrp="1"/>
          </p:cNvSpPr>
          <p:nvPr>
            <p:ph type="sldNum" sz="quarter" idx="10"/>
          </p:nvPr>
        </p:nvSpPr>
        <p:spPr/>
        <p:txBody>
          <a:bodyPr/>
          <a:lstStyle/>
          <a:p>
            <a:fld id="{01EF93C7-D0AB-41D7-8C62-1F8A9E33AE23}" type="slidenum">
              <a:rPr lang="en-US" smtClean="0"/>
              <a:pPr/>
              <a:t>31</a:t>
            </a:fld>
            <a:endParaRPr lang="en-US"/>
          </a:p>
        </p:txBody>
      </p:sp>
    </p:spTree>
    <p:extLst>
      <p:ext uri="{BB962C8B-B14F-4D97-AF65-F5344CB8AC3E}">
        <p14:creationId xmlns:p14="http://schemas.microsoft.com/office/powerpoint/2010/main" val="331006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5D0F-4FD4-4822-979A-CC3B2E2CF38E}"/>
              </a:ext>
            </a:extLst>
          </p:cNvPr>
          <p:cNvSpPr>
            <a:spLocks noGrp="1"/>
          </p:cNvSpPr>
          <p:nvPr>
            <p:ph type="title"/>
          </p:nvPr>
        </p:nvSpPr>
        <p:spPr/>
        <p:txBody>
          <a:bodyPr/>
          <a:lstStyle/>
          <a:p>
            <a:r>
              <a:rPr lang="en-US" dirty="0"/>
              <a:t>Material entity</a:t>
            </a:r>
          </a:p>
        </p:txBody>
      </p:sp>
      <p:sp>
        <p:nvSpPr>
          <p:cNvPr id="3" name="Content Placeholder 2">
            <a:extLst>
              <a:ext uri="{FF2B5EF4-FFF2-40B4-BE49-F238E27FC236}">
                <a16:creationId xmlns:a16="http://schemas.microsoft.com/office/drawing/2014/main" id="{5AA739CD-0B42-4051-8F3F-397608D6BCBF}"/>
              </a:ext>
            </a:extLst>
          </p:cNvPr>
          <p:cNvSpPr>
            <a:spLocks noGrp="1"/>
          </p:cNvSpPr>
          <p:nvPr>
            <p:ph idx="1"/>
          </p:nvPr>
        </p:nvSpPr>
        <p:spPr/>
        <p:txBody>
          <a:bodyPr/>
          <a:lstStyle/>
          <a:p>
            <a:pPr marL="0" indent="0"/>
            <a:r>
              <a:rPr lang="en-US" sz="1800" dirty="0"/>
              <a:t>(</a:t>
            </a:r>
            <a:r>
              <a:rPr lang="en-US" sz="1800" dirty="0" err="1"/>
              <a:t>cl:comment</a:t>
            </a:r>
            <a:r>
              <a:rPr lang="en-US" sz="1800" dirty="0"/>
              <a:t> "If a continuant-part-of b then if a is an instance of material-entity then b is an instance of material-entity [dok-1]“</a:t>
            </a:r>
          </a:p>
          <a:p>
            <a:r>
              <a:rPr lang="en-US" sz="1800" dirty="0"/>
              <a:t>    (</a:t>
            </a:r>
            <a:r>
              <a:rPr lang="en-US" sz="1800" dirty="0" err="1">
                <a:solidFill>
                  <a:srgbClr val="1FE115"/>
                </a:solidFill>
              </a:rPr>
              <a:t>forall</a:t>
            </a:r>
            <a:r>
              <a:rPr lang="en-US" sz="1800" dirty="0"/>
              <a:t> (</a:t>
            </a:r>
            <a:r>
              <a:rPr lang="en-US" sz="1800" dirty="0">
                <a:solidFill>
                  <a:srgbClr val="FFC000"/>
                </a:solidFill>
              </a:rPr>
              <a:t>p q t</a:t>
            </a:r>
            <a:r>
              <a:rPr lang="en-US" sz="1800" dirty="0"/>
              <a:t>)</a:t>
            </a:r>
          </a:p>
          <a:p>
            <a:pPr>
              <a:spcBef>
                <a:spcPts val="0"/>
              </a:spcBef>
            </a:pPr>
            <a:r>
              <a:rPr lang="en-US" sz="1800" dirty="0"/>
              <a:t>       (if	(and (</a:t>
            </a:r>
            <a:r>
              <a:rPr lang="en-US" sz="1800" dirty="0">
                <a:solidFill>
                  <a:srgbClr val="FFFF00"/>
                </a:solidFill>
              </a:rPr>
              <a:t>continuant-part-of</a:t>
            </a:r>
            <a:r>
              <a:rPr lang="en-US" sz="1800" dirty="0"/>
              <a:t> </a:t>
            </a:r>
            <a:r>
              <a:rPr lang="en-US" sz="1800" i="1" dirty="0">
                <a:solidFill>
                  <a:srgbClr val="FFC000"/>
                </a:solidFill>
              </a:rPr>
              <a:t>p q t</a:t>
            </a:r>
            <a:r>
              <a:rPr lang="en-US" sz="1800" dirty="0"/>
              <a:t>) </a:t>
            </a:r>
          </a:p>
          <a:p>
            <a:pPr>
              <a:spcBef>
                <a:spcPts val="0"/>
              </a:spcBef>
            </a:pPr>
            <a:r>
              <a:rPr lang="en-US" sz="1800" dirty="0"/>
              <a:t>		        (</a:t>
            </a:r>
            <a:r>
              <a:rPr lang="en-US" sz="1800" dirty="0">
                <a:solidFill>
                  <a:srgbClr val="FFFF00"/>
                </a:solidFill>
              </a:rPr>
              <a:t>instance-of</a:t>
            </a:r>
            <a:r>
              <a:rPr lang="en-US" sz="1800" dirty="0"/>
              <a:t> </a:t>
            </a:r>
            <a:r>
              <a:rPr lang="en-US" sz="1800" i="1" dirty="0">
                <a:solidFill>
                  <a:srgbClr val="FFC000"/>
                </a:solidFill>
              </a:rPr>
              <a:t>p</a:t>
            </a:r>
            <a:r>
              <a:rPr lang="en-US" sz="1800" dirty="0"/>
              <a:t> </a:t>
            </a:r>
            <a:r>
              <a:rPr lang="en-US" sz="1800" dirty="0">
                <a:solidFill>
                  <a:srgbClr val="00B0F0"/>
                </a:solidFill>
              </a:rPr>
              <a:t>material-entity</a:t>
            </a:r>
            <a:r>
              <a:rPr lang="en-US" sz="1800" dirty="0"/>
              <a:t> </a:t>
            </a:r>
            <a:r>
              <a:rPr lang="en-US" sz="1800" i="1" dirty="0">
                <a:solidFill>
                  <a:srgbClr val="FFC000"/>
                </a:solidFill>
              </a:rPr>
              <a:t>t</a:t>
            </a:r>
            <a:r>
              <a:rPr lang="en-US" sz="1800" dirty="0"/>
              <a:t>))      </a:t>
            </a:r>
          </a:p>
          <a:p>
            <a:pPr>
              <a:spcBef>
                <a:spcPts val="0"/>
              </a:spcBef>
            </a:pPr>
            <a:r>
              <a:rPr lang="en-US" sz="1800" dirty="0"/>
              <a:t>	   	(</a:t>
            </a:r>
            <a:r>
              <a:rPr lang="en-US" sz="1800" dirty="0">
                <a:solidFill>
                  <a:srgbClr val="FFFF00"/>
                </a:solidFill>
              </a:rPr>
              <a:t>instance-of</a:t>
            </a:r>
            <a:r>
              <a:rPr lang="en-US" sz="1800" dirty="0"/>
              <a:t> </a:t>
            </a:r>
            <a:r>
              <a:rPr lang="en-US" sz="1800" i="1" dirty="0">
                <a:solidFill>
                  <a:srgbClr val="FFC000"/>
                </a:solidFill>
              </a:rPr>
              <a:t>q</a:t>
            </a:r>
            <a:r>
              <a:rPr lang="en-US" sz="1800" dirty="0"/>
              <a:t> </a:t>
            </a:r>
            <a:r>
              <a:rPr lang="en-US" sz="1800" dirty="0">
                <a:solidFill>
                  <a:srgbClr val="00B0F0"/>
                </a:solidFill>
              </a:rPr>
              <a:t>material-entity</a:t>
            </a:r>
            <a:r>
              <a:rPr lang="en-US" sz="1800" dirty="0"/>
              <a:t> </a:t>
            </a:r>
            <a:r>
              <a:rPr lang="en-US" sz="1800" i="1" dirty="0">
                <a:solidFill>
                  <a:srgbClr val="FFC000"/>
                </a:solidFill>
              </a:rPr>
              <a:t>t</a:t>
            </a:r>
            <a:r>
              <a:rPr lang="en-US" sz="1800" dirty="0"/>
              <a:t>))))</a:t>
            </a:r>
          </a:p>
          <a:p>
            <a:endParaRPr lang="en-US" sz="1800" dirty="0"/>
          </a:p>
          <a:p>
            <a:pPr marL="0" indent="0"/>
            <a:r>
              <a:rPr lang="en-US" sz="1800" dirty="0"/>
              <a:t>(</a:t>
            </a:r>
            <a:r>
              <a:rPr lang="en-US" sz="1800" dirty="0" err="1"/>
              <a:t>cl:comment</a:t>
            </a:r>
            <a:r>
              <a:rPr lang="en-US" sz="1800" dirty="0"/>
              <a:t> "If a material entity has a proper part, then at least one of its proper parts is not an immaterial entity [adm-1]“</a:t>
            </a:r>
          </a:p>
          <a:p>
            <a:r>
              <a:rPr lang="en-US" sz="1800" dirty="0"/>
              <a:t>    (</a:t>
            </a:r>
            <a:r>
              <a:rPr lang="en-US" sz="1800" dirty="0" err="1">
                <a:solidFill>
                  <a:srgbClr val="1FE115"/>
                </a:solidFill>
              </a:rPr>
              <a:t>forall</a:t>
            </a:r>
            <a:r>
              <a:rPr lang="en-US" sz="1800" dirty="0"/>
              <a:t> (</a:t>
            </a:r>
            <a:r>
              <a:rPr lang="en-US" sz="1800" dirty="0">
                <a:solidFill>
                  <a:srgbClr val="FFC000"/>
                </a:solidFill>
              </a:rPr>
              <a:t>m t</a:t>
            </a:r>
            <a:r>
              <a:rPr lang="en-US" sz="1800" dirty="0"/>
              <a:t>)</a:t>
            </a:r>
          </a:p>
          <a:p>
            <a:pPr>
              <a:spcBef>
                <a:spcPts val="0"/>
              </a:spcBef>
            </a:pPr>
            <a:r>
              <a:rPr lang="en-US" sz="1800" dirty="0"/>
              <a:t>	   (if	(and (</a:t>
            </a:r>
            <a:r>
              <a:rPr lang="en-US" sz="1800" dirty="0">
                <a:solidFill>
                  <a:srgbClr val="FFFF00"/>
                </a:solidFill>
              </a:rPr>
              <a:t>instance-of</a:t>
            </a:r>
            <a:r>
              <a:rPr lang="en-US" sz="1800" dirty="0"/>
              <a:t> </a:t>
            </a:r>
            <a:r>
              <a:rPr lang="en-US" sz="1800" i="1" dirty="0">
                <a:solidFill>
                  <a:srgbClr val="FFC000"/>
                </a:solidFill>
              </a:rPr>
              <a:t>m</a:t>
            </a:r>
            <a:r>
              <a:rPr lang="en-US" sz="1800" dirty="0"/>
              <a:t> </a:t>
            </a:r>
            <a:r>
              <a:rPr lang="en-US" sz="1800" dirty="0">
                <a:solidFill>
                  <a:srgbClr val="00B0F0"/>
                </a:solidFill>
              </a:rPr>
              <a:t>material-entity</a:t>
            </a:r>
            <a:r>
              <a:rPr lang="en-US" sz="1800" dirty="0"/>
              <a:t> </a:t>
            </a:r>
            <a:r>
              <a:rPr lang="en-US" sz="1800" i="1" dirty="0">
                <a:solidFill>
                  <a:srgbClr val="FFC000"/>
                </a:solidFill>
              </a:rPr>
              <a:t>t</a:t>
            </a:r>
            <a:r>
              <a:rPr lang="en-US" sz="1800" dirty="0"/>
              <a:t>)</a:t>
            </a:r>
          </a:p>
          <a:p>
            <a:pPr>
              <a:spcBef>
                <a:spcPts val="0"/>
              </a:spcBef>
            </a:pPr>
            <a:r>
              <a:rPr lang="en-US" sz="1800" dirty="0"/>
              <a:t>		        (</a:t>
            </a:r>
            <a:r>
              <a:rPr lang="en-US" sz="1800" dirty="0">
                <a:solidFill>
                  <a:srgbClr val="1FE115"/>
                </a:solidFill>
              </a:rPr>
              <a:t>exists</a:t>
            </a:r>
            <a:r>
              <a:rPr lang="en-US" sz="1800" dirty="0"/>
              <a:t> (</a:t>
            </a:r>
            <a:r>
              <a:rPr lang="en-US" sz="1800" dirty="0" err="1">
                <a:solidFill>
                  <a:srgbClr val="FFC000"/>
                </a:solidFill>
              </a:rPr>
              <a:t>mp</a:t>
            </a:r>
            <a:r>
              <a:rPr lang="en-US" sz="1800" dirty="0"/>
              <a:t>) (and (</a:t>
            </a:r>
            <a:r>
              <a:rPr lang="en-US" sz="1800" dirty="0">
                <a:solidFill>
                  <a:srgbClr val="FFFF00"/>
                </a:solidFill>
              </a:rPr>
              <a:t>continuant-part-of</a:t>
            </a:r>
            <a:r>
              <a:rPr lang="en-US" sz="1800" dirty="0"/>
              <a:t> </a:t>
            </a:r>
            <a:r>
              <a:rPr lang="en-US" sz="1800" i="1" dirty="0" err="1">
                <a:solidFill>
                  <a:srgbClr val="FFC000"/>
                </a:solidFill>
              </a:rPr>
              <a:t>mp</a:t>
            </a:r>
            <a:r>
              <a:rPr lang="en-US" sz="1800" dirty="0"/>
              <a:t> </a:t>
            </a:r>
            <a:r>
              <a:rPr lang="en-US" sz="1800" i="1" dirty="0">
                <a:solidFill>
                  <a:srgbClr val="FFC000"/>
                </a:solidFill>
              </a:rPr>
              <a:t>m</a:t>
            </a:r>
            <a:r>
              <a:rPr lang="en-US" sz="1800" dirty="0"/>
              <a:t> </a:t>
            </a:r>
            <a:r>
              <a:rPr lang="en-US" sz="1800" i="1" dirty="0">
                <a:solidFill>
                  <a:srgbClr val="FFC000"/>
                </a:solidFill>
              </a:rPr>
              <a:t>t</a:t>
            </a:r>
            <a:r>
              <a:rPr lang="en-US" sz="1800" dirty="0"/>
              <a:t>) </a:t>
            </a:r>
          </a:p>
          <a:p>
            <a:pPr>
              <a:spcBef>
                <a:spcPts val="0"/>
              </a:spcBef>
            </a:pPr>
            <a:r>
              <a:rPr lang="en-US" sz="1800" dirty="0"/>
              <a:t>			        	        (not (= </a:t>
            </a:r>
            <a:r>
              <a:rPr lang="en-US" sz="1800" i="1" dirty="0" err="1">
                <a:solidFill>
                  <a:srgbClr val="FFC000"/>
                </a:solidFill>
              </a:rPr>
              <a:t>mp</a:t>
            </a:r>
            <a:r>
              <a:rPr lang="en-US" sz="1800" dirty="0"/>
              <a:t> </a:t>
            </a:r>
            <a:r>
              <a:rPr lang="en-US" sz="1800" i="1" dirty="0">
                <a:solidFill>
                  <a:srgbClr val="FFC000"/>
                </a:solidFill>
              </a:rPr>
              <a:t>m</a:t>
            </a:r>
            <a:r>
              <a:rPr lang="en-US" sz="1800" dirty="0"/>
              <a:t>)))))</a:t>
            </a:r>
          </a:p>
          <a:p>
            <a:pPr>
              <a:spcBef>
                <a:spcPts val="0"/>
              </a:spcBef>
            </a:pPr>
            <a:r>
              <a:rPr lang="en-US" sz="1800" dirty="0"/>
              <a:t>		(</a:t>
            </a:r>
            <a:r>
              <a:rPr lang="en-US" sz="1800" dirty="0">
                <a:solidFill>
                  <a:srgbClr val="1FE115"/>
                </a:solidFill>
              </a:rPr>
              <a:t>exists</a:t>
            </a:r>
            <a:r>
              <a:rPr lang="en-US" sz="1800" dirty="0"/>
              <a:t> (</a:t>
            </a:r>
            <a:r>
              <a:rPr lang="en-US" sz="1800" dirty="0" err="1">
                <a:solidFill>
                  <a:srgbClr val="FFC000"/>
                </a:solidFill>
              </a:rPr>
              <a:t>mp</a:t>
            </a:r>
            <a:r>
              <a:rPr lang="en-US" sz="1800" dirty="0"/>
              <a:t>)       </a:t>
            </a:r>
          </a:p>
          <a:p>
            <a:pPr>
              <a:spcBef>
                <a:spcPts val="0"/>
              </a:spcBef>
            </a:pPr>
            <a:r>
              <a:rPr lang="en-US" sz="1800" dirty="0"/>
              <a:t>		    (and (not (= </a:t>
            </a:r>
            <a:r>
              <a:rPr lang="en-US" sz="1800" i="1" dirty="0" err="1">
                <a:solidFill>
                  <a:srgbClr val="FFC000"/>
                </a:solidFill>
              </a:rPr>
              <a:t>mp</a:t>
            </a:r>
            <a:r>
              <a:rPr lang="en-US" sz="1800" dirty="0"/>
              <a:t> </a:t>
            </a:r>
            <a:r>
              <a:rPr lang="en-US" sz="1800" i="1" dirty="0">
                <a:solidFill>
                  <a:srgbClr val="FFC000"/>
                </a:solidFill>
              </a:rPr>
              <a:t>m</a:t>
            </a:r>
            <a:r>
              <a:rPr lang="en-US" sz="1800" dirty="0"/>
              <a:t>)) </a:t>
            </a:r>
          </a:p>
          <a:p>
            <a:pPr>
              <a:spcBef>
                <a:spcPts val="0"/>
              </a:spcBef>
            </a:pPr>
            <a:r>
              <a:rPr lang="en-US" sz="1800" dirty="0"/>
              <a:t>		            (</a:t>
            </a:r>
            <a:r>
              <a:rPr lang="en-US" sz="1800" dirty="0">
                <a:solidFill>
                  <a:srgbClr val="FFFF00"/>
                </a:solidFill>
              </a:rPr>
              <a:t>continuant-part-of</a:t>
            </a:r>
            <a:r>
              <a:rPr lang="en-US" sz="1800" dirty="0"/>
              <a:t> </a:t>
            </a:r>
            <a:r>
              <a:rPr lang="en-US" sz="1800" i="1" dirty="0" err="1">
                <a:solidFill>
                  <a:srgbClr val="FFC000"/>
                </a:solidFill>
              </a:rPr>
              <a:t>mp</a:t>
            </a:r>
            <a:r>
              <a:rPr lang="en-US" sz="1800" dirty="0"/>
              <a:t> </a:t>
            </a:r>
            <a:r>
              <a:rPr lang="en-US" sz="1800" i="1" dirty="0">
                <a:solidFill>
                  <a:srgbClr val="FFC000"/>
                </a:solidFill>
              </a:rPr>
              <a:t>m</a:t>
            </a:r>
            <a:r>
              <a:rPr lang="en-US" sz="1800" dirty="0"/>
              <a:t> </a:t>
            </a:r>
            <a:r>
              <a:rPr lang="en-US" sz="1800" i="1" dirty="0">
                <a:solidFill>
                  <a:srgbClr val="FFC000"/>
                </a:solidFill>
              </a:rPr>
              <a:t>t</a:t>
            </a:r>
            <a:r>
              <a:rPr lang="en-US" sz="1800" dirty="0"/>
              <a:t>)</a:t>
            </a:r>
          </a:p>
          <a:p>
            <a:pPr>
              <a:spcBef>
                <a:spcPts val="0"/>
              </a:spcBef>
            </a:pPr>
            <a:r>
              <a:rPr lang="en-US" sz="1800" dirty="0"/>
              <a:t>		            (not (</a:t>
            </a:r>
            <a:r>
              <a:rPr lang="en-US" sz="1800" dirty="0">
                <a:solidFill>
                  <a:srgbClr val="FFFF00"/>
                </a:solidFill>
              </a:rPr>
              <a:t>instance-of</a:t>
            </a:r>
            <a:r>
              <a:rPr lang="en-US" sz="1800" dirty="0"/>
              <a:t> </a:t>
            </a:r>
            <a:r>
              <a:rPr lang="en-US" sz="1800" i="1" dirty="0" err="1">
                <a:solidFill>
                  <a:srgbClr val="FFC000"/>
                </a:solidFill>
              </a:rPr>
              <a:t>mp</a:t>
            </a:r>
            <a:r>
              <a:rPr lang="en-US" sz="1800" dirty="0"/>
              <a:t> </a:t>
            </a:r>
            <a:r>
              <a:rPr lang="en-US" sz="1800" dirty="0">
                <a:solidFill>
                  <a:srgbClr val="00B0F0"/>
                </a:solidFill>
              </a:rPr>
              <a:t>immaterial-entity</a:t>
            </a:r>
            <a:r>
              <a:rPr lang="en-US" sz="1800" dirty="0"/>
              <a:t> </a:t>
            </a:r>
            <a:r>
              <a:rPr lang="en-US" sz="1800" i="1" dirty="0">
                <a:solidFill>
                  <a:srgbClr val="FFC000"/>
                </a:solidFill>
              </a:rPr>
              <a:t>t</a:t>
            </a:r>
            <a:r>
              <a:rPr lang="en-US" sz="1800" dirty="0"/>
              <a:t>)))))))</a:t>
            </a:r>
          </a:p>
        </p:txBody>
      </p:sp>
      <p:sp>
        <p:nvSpPr>
          <p:cNvPr id="4" name="Slide Number Placeholder 3">
            <a:extLst>
              <a:ext uri="{FF2B5EF4-FFF2-40B4-BE49-F238E27FC236}">
                <a16:creationId xmlns:a16="http://schemas.microsoft.com/office/drawing/2014/main" id="{89C48939-2F8F-4462-9C74-5BDE84D5ECFE}"/>
              </a:ext>
            </a:extLst>
          </p:cNvPr>
          <p:cNvSpPr>
            <a:spLocks noGrp="1"/>
          </p:cNvSpPr>
          <p:nvPr>
            <p:ph type="sldNum" sz="quarter" idx="10"/>
          </p:nvPr>
        </p:nvSpPr>
        <p:spPr/>
        <p:txBody>
          <a:bodyPr/>
          <a:lstStyle/>
          <a:p>
            <a:fld id="{01EF93C7-D0AB-41D7-8C62-1F8A9E33AE23}" type="slidenum">
              <a:rPr lang="en-US" smtClean="0"/>
              <a:pPr/>
              <a:t>32</a:t>
            </a:fld>
            <a:endParaRPr lang="en-US"/>
          </a:p>
        </p:txBody>
      </p:sp>
    </p:spTree>
    <p:extLst>
      <p:ext uri="{BB962C8B-B14F-4D97-AF65-F5344CB8AC3E}">
        <p14:creationId xmlns:p14="http://schemas.microsoft.com/office/powerpoint/2010/main" val="2284115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Material Entity</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33</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009900" y="805362"/>
            <a:ext cx="31623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Material 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3790950" y="2059264"/>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609600" y="2060788"/>
            <a:ext cx="20574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Fiat Object Part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p:cNvCxnSpPr>
          <p:nvPr/>
        </p:nvCxnSpPr>
        <p:spPr bwMode="auto">
          <a:xfrm>
            <a:off x="4591050" y="1408603"/>
            <a:ext cx="0" cy="650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V="1">
            <a:off x="1638300" y="1408603"/>
            <a:ext cx="2952750" cy="65218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2" name="Rectangle 11">
            <a:extLst>
              <a:ext uri="{FF2B5EF4-FFF2-40B4-BE49-F238E27FC236}">
                <a16:creationId xmlns:a16="http://schemas.microsoft.com/office/drawing/2014/main" id="{F9E3F118-8ACB-44A1-BDD3-A0813C65F4B0}"/>
              </a:ext>
            </a:extLst>
          </p:cNvPr>
          <p:cNvSpPr>
            <a:spLocks noChangeArrowheads="1"/>
          </p:cNvSpPr>
          <p:nvPr/>
        </p:nvSpPr>
        <p:spPr bwMode="auto">
          <a:xfrm>
            <a:off x="6529578" y="2059264"/>
            <a:ext cx="18288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 Aggregate</a:t>
            </a:r>
          </a:p>
        </p:txBody>
      </p:sp>
      <p:cxnSp>
        <p:nvCxnSpPr>
          <p:cNvPr id="13" name="AutoShape 9">
            <a:extLst>
              <a:ext uri="{FF2B5EF4-FFF2-40B4-BE49-F238E27FC236}">
                <a16:creationId xmlns:a16="http://schemas.microsoft.com/office/drawing/2014/main" id="{E4E164B4-B803-4DC2-8CB2-148DA9F36158}"/>
              </a:ext>
            </a:extLst>
          </p:cNvPr>
          <p:cNvCxnSpPr>
            <a:cxnSpLocks noChangeShapeType="1"/>
            <a:stCxn id="5" idx="2"/>
            <a:endCxn id="12" idx="0"/>
          </p:cNvCxnSpPr>
          <p:nvPr/>
        </p:nvCxnSpPr>
        <p:spPr bwMode="auto">
          <a:xfrm>
            <a:off x="4591050" y="1408603"/>
            <a:ext cx="2852928" cy="650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grpSp>
        <p:nvGrpSpPr>
          <p:cNvPr id="3" name="Group 2" descr="drawing showing that an attached arm of a person is an instance of fiat-object-part">
            <a:extLst>
              <a:ext uri="{FF2B5EF4-FFF2-40B4-BE49-F238E27FC236}">
                <a16:creationId xmlns:a16="http://schemas.microsoft.com/office/drawing/2014/main" id="{81FDBD4E-E815-49FA-8FC3-D44F280CAA44}"/>
              </a:ext>
            </a:extLst>
          </p:cNvPr>
          <p:cNvGrpSpPr/>
          <p:nvPr/>
        </p:nvGrpSpPr>
        <p:grpSpPr>
          <a:xfrm>
            <a:off x="1742760" y="3040721"/>
            <a:ext cx="3105150" cy="3200400"/>
            <a:chOff x="1742760" y="3040721"/>
            <a:chExt cx="3105150" cy="3200400"/>
          </a:xfrm>
        </p:grpSpPr>
        <p:grpSp>
          <p:nvGrpSpPr>
            <p:cNvPr id="31" name="Group 30">
              <a:extLst>
                <a:ext uri="{FF2B5EF4-FFF2-40B4-BE49-F238E27FC236}">
                  <a16:creationId xmlns:a16="http://schemas.microsoft.com/office/drawing/2014/main" id="{754F0006-AD5D-48A2-90FE-FA203684E9ED}"/>
                </a:ext>
              </a:extLst>
            </p:cNvPr>
            <p:cNvGrpSpPr/>
            <p:nvPr/>
          </p:nvGrpSpPr>
          <p:grpSpPr>
            <a:xfrm>
              <a:off x="1742760" y="3040721"/>
              <a:ext cx="3105150" cy="3200400"/>
              <a:chOff x="1600200" y="2971800"/>
              <a:chExt cx="2952750" cy="3429000"/>
            </a:xfrm>
          </p:grpSpPr>
          <p:pic>
            <p:nvPicPr>
              <p:cNvPr id="28" name="Graphic 27" descr="Man">
                <a:extLst>
                  <a:ext uri="{FF2B5EF4-FFF2-40B4-BE49-F238E27FC236}">
                    <a16:creationId xmlns:a16="http://schemas.microsoft.com/office/drawing/2014/main" id="{6D36845C-2FF7-4A91-B4F0-249CFC176D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00200" y="2971800"/>
                <a:ext cx="2952750" cy="3429000"/>
              </a:xfrm>
              <a:prstGeom prst="rect">
                <a:avLst/>
              </a:prstGeom>
            </p:spPr>
          </p:pic>
          <p:sp>
            <p:nvSpPr>
              <p:cNvPr id="30" name="Freeform: Shape 29">
                <a:extLst>
                  <a:ext uri="{FF2B5EF4-FFF2-40B4-BE49-F238E27FC236}">
                    <a16:creationId xmlns:a16="http://schemas.microsoft.com/office/drawing/2014/main" id="{DD168A00-103B-4BDB-A3A1-129919872639}"/>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33" name="Straight Connector 32">
              <a:extLst>
                <a:ext uri="{FF2B5EF4-FFF2-40B4-BE49-F238E27FC236}">
                  <a16:creationId xmlns:a16="http://schemas.microsoft.com/office/drawing/2014/main" id="{5A115C74-F79B-45C2-9931-96A30EC60B4C}"/>
                </a:ext>
              </a:extLst>
            </p:cNvPr>
            <p:cNvCxnSpPr>
              <a:cxnSpLocks/>
            </p:cNvCxnSpPr>
            <p:nvPr/>
          </p:nvCxnSpPr>
          <p:spPr bwMode="auto">
            <a:xfrm>
              <a:off x="2819400" y="3962400"/>
              <a:ext cx="190500" cy="3048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
        <p:nvSpPr>
          <p:cNvPr id="46" name="Arrow: Down 45">
            <a:extLst>
              <a:ext uri="{FF2B5EF4-FFF2-40B4-BE49-F238E27FC236}">
                <a16:creationId xmlns:a16="http://schemas.microsoft.com/office/drawing/2014/main" id="{C18E4663-F84F-4C64-A0BB-1FFF56A71CD4}"/>
              </a:ext>
            </a:extLst>
          </p:cNvPr>
          <p:cNvSpPr/>
          <p:nvPr/>
        </p:nvSpPr>
        <p:spPr bwMode="auto">
          <a:xfrm rot="20037374">
            <a:off x="2067906" y="2624621"/>
            <a:ext cx="310549" cy="2118998"/>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7" name="Arrow: Down 46">
            <a:extLst>
              <a:ext uri="{FF2B5EF4-FFF2-40B4-BE49-F238E27FC236}">
                <a16:creationId xmlns:a16="http://schemas.microsoft.com/office/drawing/2014/main" id="{0DFB3376-6E7B-4579-9A00-5866692D9361}"/>
              </a:ext>
            </a:extLst>
          </p:cNvPr>
          <p:cNvSpPr/>
          <p:nvPr/>
        </p:nvSpPr>
        <p:spPr bwMode="auto">
          <a:xfrm rot="2170845">
            <a:off x="4116683" y="2601539"/>
            <a:ext cx="310549" cy="982435"/>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9" name="Group 8" descr="drawing showing that two people together are an instance of object aggregate">
            <a:extLst>
              <a:ext uri="{FF2B5EF4-FFF2-40B4-BE49-F238E27FC236}">
                <a16:creationId xmlns:a16="http://schemas.microsoft.com/office/drawing/2014/main" id="{528B0D2F-E556-4B42-BE39-C82ECEB94125}"/>
              </a:ext>
            </a:extLst>
          </p:cNvPr>
          <p:cNvGrpSpPr/>
          <p:nvPr/>
        </p:nvGrpSpPr>
        <p:grpSpPr>
          <a:xfrm>
            <a:off x="4968728" y="3059229"/>
            <a:ext cx="4564736" cy="3341571"/>
            <a:chOff x="4968728" y="3059229"/>
            <a:chExt cx="4564736" cy="3341571"/>
          </a:xfrm>
        </p:grpSpPr>
        <p:grpSp>
          <p:nvGrpSpPr>
            <p:cNvPr id="35" name="Group 34">
              <a:extLst>
                <a:ext uri="{FF2B5EF4-FFF2-40B4-BE49-F238E27FC236}">
                  <a16:creationId xmlns:a16="http://schemas.microsoft.com/office/drawing/2014/main" id="{AA7613C1-D427-4A02-9AF9-F6C23A680AC5}"/>
                </a:ext>
              </a:extLst>
            </p:cNvPr>
            <p:cNvGrpSpPr/>
            <p:nvPr/>
          </p:nvGrpSpPr>
          <p:grpSpPr>
            <a:xfrm>
              <a:off x="4968728" y="3059229"/>
              <a:ext cx="3105150" cy="3200400"/>
              <a:chOff x="1600200" y="2971800"/>
              <a:chExt cx="2952750" cy="3429000"/>
            </a:xfrm>
          </p:grpSpPr>
          <p:pic>
            <p:nvPicPr>
              <p:cNvPr id="39" name="Graphic 38" descr="Man">
                <a:extLst>
                  <a:ext uri="{FF2B5EF4-FFF2-40B4-BE49-F238E27FC236}">
                    <a16:creationId xmlns:a16="http://schemas.microsoft.com/office/drawing/2014/main" id="{9D043887-18B5-4756-BE97-D00C3F2FB9A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00200" y="2971800"/>
                <a:ext cx="2952750" cy="3429000"/>
              </a:xfrm>
              <a:prstGeom prst="rect">
                <a:avLst/>
              </a:prstGeom>
            </p:spPr>
          </p:pic>
          <p:sp>
            <p:nvSpPr>
              <p:cNvPr id="40" name="Freeform: Shape 39">
                <a:extLst>
                  <a:ext uri="{FF2B5EF4-FFF2-40B4-BE49-F238E27FC236}">
                    <a16:creationId xmlns:a16="http://schemas.microsoft.com/office/drawing/2014/main" id="{340C4A19-0532-429E-B317-5013164B0EBF}"/>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grpSp>
          <p:nvGrpSpPr>
            <p:cNvPr id="41" name="Group 40">
              <a:extLst>
                <a:ext uri="{FF2B5EF4-FFF2-40B4-BE49-F238E27FC236}">
                  <a16:creationId xmlns:a16="http://schemas.microsoft.com/office/drawing/2014/main" id="{58B73425-D4EA-4052-B024-E9246C46DAB4}"/>
                </a:ext>
              </a:extLst>
            </p:cNvPr>
            <p:cNvGrpSpPr/>
            <p:nvPr/>
          </p:nvGrpSpPr>
          <p:grpSpPr>
            <a:xfrm>
              <a:off x="6428314" y="3059229"/>
              <a:ext cx="3105150" cy="3200400"/>
              <a:chOff x="1600200" y="2971800"/>
              <a:chExt cx="2952750" cy="3429000"/>
            </a:xfrm>
          </p:grpSpPr>
          <p:pic>
            <p:nvPicPr>
              <p:cNvPr id="42" name="Graphic 41" descr="Man">
                <a:extLst>
                  <a:ext uri="{FF2B5EF4-FFF2-40B4-BE49-F238E27FC236}">
                    <a16:creationId xmlns:a16="http://schemas.microsoft.com/office/drawing/2014/main" id="{14FFB26F-EBC0-4BD3-8512-437B0117D0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00200" y="2971800"/>
                <a:ext cx="2952750" cy="3429000"/>
              </a:xfrm>
              <a:prstGeom prst="rect">
                <a:avLst/>
              </a:prstGeom>
            </p:spPr>
          </p:pic>
          <p:sp>
            <p:nvSpPr>
              <p:cNvPr id="43" name="Freeform: Shape 42">
                <a:extLst>
                  <a:ext uri="{FF2B5EF4-FFF2-40B4-BE49-F238E27FC236}">
                    <a16:creationId xmlns:a16="http://schemas.microsoft.com/office/drawing/2014/main" id="{3B5257E4-38FD-4607-8BDB-8493B4C1CFD4}"/>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48" name="Rectangle: Rounded Corners 47">
              <a:extLst>
                <a:ext uri="{FF2B5EF4-FFF2-40B4-BE49-F238E27FC236}">
                  <a16:creationId xmlns:a16="http://schemas.microsoft.com/office/drawing/2014/main" id="{374B72CF-2FBA-4343-A0F3-F14B3D8BB5A1}"/>
                </a:ext>
              </a:extLst>
            </p:cNvPr>
            <p:cNvSpPr/>
            <p:nvPr/>
          </p:nvSpPr>
          <p:spPr bwMode="auto">
            <a:xfrm>
              <a:off x="5504152" y="3059229"/>
              <a:ext cx="3487447" cy="3341571"/>
            </a:xfrm>
            <a:prstGeom prst="roundRect">
              <a:avLst/>
            </a:prstGeom>
            <a:noFill/>
            <a:ln w="28575" cap="flat" cmpd="sng" algn="ctr">
              <a:solidFill>
                <a:srgbClr val="A2CCE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49" name="Arrow: Down 48">
            <a:extLst>
              <a:ext uri="{FF2B5EF4-FFF2-40B4-BE49-F238E27FC236}">
                <a16:creationId xmlns:a16="http://schemas.microsoft.com/office/drawing/2014/main" id="{42906927-A4B8-4F4F-9F81-C1AC011443AB}"/>
              </a:ext>
            </a:extLst>
          </p:cNvPr>
          <p:cNvSpPr/>
          <p:nvPr/>
        </p:nvSpPr>
        <p:spPr bwMode="auto">
          <a:xfrm>
            <a:off x="7253981" y="2653315"/>
            <a:ext cx="310549" cy="49822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801895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Material Entity</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34</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009900" y="805362"/>
            <a:ext cx="31623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Material 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3790950" y="2059264"/>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609600" y="2060788"/>
            <a:ext cx="20574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Fiat Object Part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p:cNvCxnSpPr>
          <p:nvPr/>
        </p:nvCxnSpPr>
        <p:spPr bwMode="auto">
          <a:xfrm>
            <a:off x="4591050" y="1408603"/>
            <a:ext cx="0" cy="650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V="1">
            <a:off x="1638300" y="1408603"/>
            <a:ext cx="2952750" cy="65218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2" name="Rectangle 11">
            <a:extLst>
              <a:ext uri="{FF2B5EF4-FFF2-40B4-BE49-F238E27FC236}">
                <a16:creationId xmlns:a16="http://schemas.microsoft.com/office/drawing/2014/main" id="{F9E3F118-8ACB-44A1-BDD3-A0813C65F4B0}"/>
              </a:ext>
            </a:extLst>
          </p:cNvPr>
          <p:cNvSpPr>
            <a:spLocks noChangeArrowheads="1"/>
          </p:cNvSpPr>
          <p:nvPr/>
        </p:nvSpPr>
        <p:spPr bwMode="auto">
          <a:xfrm>
            <a:off x="6529578" y="2059264"/>
            <a:ext cx="18288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 Aggregate</a:t>
            </a:r>
          </a:p>
        </p:txBody>
      </p:sp>
      <p:cxnSp>
        <p:nvCxnSpPr>
          <p:cNvPr id="13" name="AutoShape 9">
            <a:extLst>
              <a:ext uri="{FF2B5EF4-FFF2-40B4-BE49-F238E27FC236}">
                <a16:creationId xmlns:a16="http://schemas.microsoft.com/office/drawing/2014/main" id="{E4E164B4-B803-4DC2-8CB2-148DA9F36158}"/>
              </a:ext>
            </a:extLst>
          </p:cNvPr>
          <p:cNvCxnSpPr>
            <a:cxnSpLocks noChangeShapeType="1"/>
            <a:stCxn id="5" idx="2"/>
            <a:endCxn id="12" idx="0"/>
          </p:cNvCxnSpPr>
          <p:nvPr/>
        </p:nvCxnSpPr>
        <p:spPr bwMode="auto">
          <a:xfrm>
            <a:off x="4591050" y="1408603"/>
            <a:ext cx="2852928" cy="650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49" name="Arrow: Down 48">
            <a:extLst>
              <a:ext uri="{FF2B5EF4-FFF2-40B4-BE49-F238E27FC236}">
                <a16:creationId xmlns:a16="http://schemas.microsoft.com/office/drawing/2014/main" id="{42906927-A4B8-4F4F-9F81-C1AC011443AB}"/>
              </a:ext>
            </a:extLst>
          </p:cNvPr>
          <p:cNvSpPr/>
          <p:nvPr/>
        </p:nvSpPr>
        <p:spPr bwMode="auto">
          <a:xfrm>
            <a:off x="7253981" y="2653315"/>
            <a:ext cx="310549" cy="49822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9" name="Picture 8">
            <a:extLst>
              <a:ext uri="{FF2B5EF4-FFF2-40B4-BE49-F238E27FC236}">
                <a16:creationId xmlns:a16="http://schemas.microsoft.com/office/drawing/2014/main" id="{CE116540-4F77-4F92-B3BD-2002E2968C62}"/>
              </a:ext>
            </a:extLst>
          </p:cNvPr>
          <p:cNvPicPr>
            <a:picLocks noChangeAspect="1"/>
          </p:cNvPicPr>
          <p:nvPr/>
        </p:nvPicPr>
        <p:blipFill>
          <a:blip r:embed="rId2"/>
          <a:stretch>
            <a:fillRect/>
          </a:stretch>
        </p:blipFill>
        <p:spPr>
          <a:xfrm>
            <a:off x="2490446" y="2992088"/>
            <a:ext cx="480767" cy="2646712"/>
          </a:xfrm>
          <a:prstGeom prst="rect">
            <a:avLst/>
          </a:prstGeom>
        </p:spPr>
      </p:pic>
      <p:grpSp>
        <p:nvGrpSpPr>
          <p:cNvPr id="3" name="Group 2" descr="drawing showing that a severed arm is an instance of object">
            <a:extLst>
              <a:ext uri="{FF2B5EF4-FFF2-40B4-BE49-F238E27FC236}">
                <a16:creationId xmlns:a16="http://schemas.microsoft.com/office/drawing/2014/main" id="{5F27DD7F-3187-4B50-9644-4FF16CA8945F}"/>
              </a:ext>
            </a:extLst>
          </p:cNvPr>
          <p:cNvGrpSpPr/>
          <p:nvPr/>
        </p:nvGrpSpPr>
        <p:grpSpPr>
          <a:xfrm>
            <a:off x="1742760" y="3040721"/>
            <a:ext cx="3105150" cy="3200400"/>
            <a:chOff x="1742760" y="3040721"/>
            <a:chExt cx="3105150" cy="3200400"/>
          </a:xfrm>
        </p:grpSpPr>
        <p:grpSp>
          <p:nvGrpSpPr>
            <p:cNvPr id="31" name="Group 30">
              <a:extLst>
                <a:ext uri="{FF2B5EF4-FFF2-40B4-BE49-F238E27FC236}">
                  <a16:creationId xmlns:a16="http://schemas.microsoft.com/office/drawing/2014/main" id="{754F0006-AD5D-48A2-90FE-FA203684E9ED}"/>
                </a:ext>
              </a:extLst>
            </p:cNvPr>
            <p:cNvGrpSpPr/>
            <p:nvPr/>
          </p:nvGrpSpPr>
          <p:grpSpPr>
            <a:xfrm>
              <a:off x="1742760" y="3040721"/>
              <a:ext cx="3105150" cy="3200400"/>
              <a:chOff x="1600200" y="2971800"/>
              <a:chExt cx="2952750" cy="3429000"/>
            </a:xfrm>
          </p:grpSpPr>
          <p:pic>
            <p:nvPicPr>
              <p:cNvPr id="28" name="Graphic 27" descr="Man">
                <a:extLst>
                  <a:ext uri="{FF2B5EF4-FFF2-40B4-BE49-F238E27FC236}">
                    <a16:creationId xmlns:a16="http://schemas.microsoft.com/office/drawing/2014/main" id="{6D36845C-2FF7-4A91-B4F0-249CFC176D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0200" y="2971800"/>
                <a:ext cx="2952750" cy="3429000"/>
              </a:xfrm>
              <a:prstGeom prst="rect">
                <a:avLst/>
              </a:prstGeom>
            </p:spPr>
          </p:pic>
          <p:sp>
            <p:nvSpPr>
              <p:cNvPr id="30" name="Freeform: Shape 29">
                <a:extLst>
                  <a:ext uri="{FF2B5EF4-FFF2-40B4-BE49-F238E27FC236}">
                    <a16:creationId xmlns:a16="http://schemas.microsoft.com/office/drawing/2014/main" id="{DD168A00-103B-4BDB-A3A1-129919872639}"/>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pic>
          <p:nvPicPr>
            <p:cNvPr id="10" name="Picture 9">
              <a:extLst>
                <a:ext uri="{FF2B5EF4-FFF2-40B4-BE49-F238E27FC236}">
                  <a16:creationId xmlns:a16="http://schemas.microsoft.com/office/drawing/2014/main" id="{9B169993-8F7C-4692-B493-E74BA874CFFD}"/>
                </a:ext>
              </a:extLst>
            </p:cNvPr>
            <p:cNvPicPr>
              <a:picLocks noChangeAspect="1"/>
            </p:cNvPicPr>
            <p:nvPr/>
          </p:nvPicPr>
          <p:blipFill>
            <a:blip r:embed="rId5"/>
            <a:stretch>
              <a:fillRect/>
            </a:stretch>
          </p:blipFill>
          <p:spPr>
            <a:xfrm>
              <a:off x="1905384" y="3769637"/>
              <a:ext cx="400050" cy="1304925"/>
            </a:xfrm>
            <a:prstGeom prst="rect">
              <a:avLst/>
            </a:prstGeom>
          </p:spPr>
        </p:pic>
      </p:grpSp>
      <p:sp>
        <p:nvSpPr>
          <p:cNvPr id="29" name="Arrow: Down 28">
            <a:extLst>
              <a:ext uri="{FF2B5EF4-FFF2-40B4-BE49-F238E27FC236}">
                <a16:creationId xmlns:a16="http://schemas.microsoft.com/office/drawing/2014/main" id="{3DA4D647-1526-48DE-8971-3168FA956459}"/>
              </a:ext>
            </a:extLst>
          </p:cNvPr>
          <p:cNvSpPr/>
          <p:nvPr/>
        </p:nvSpPr>
        <p:spPr bwMode="auto">
          <a:xfrm rot="2170845">
            <a:off x="4016596" y="2568844"/>
            <a:ext cx="310549" cy="1321523"/>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2" name="Arrow: Down 31">
            <a:extLst>
              <a:ext uri="{FF2B5EF4-FFF2-40B4-BE49-F238E27FC236}">
                <a16:creationId xmlns:a16="http://schemas.microsoft.com/office/drawing/2014/main" id="{1961FC95-BDC9-4E00-8EE8-123E317FCEA1}"/>
              </a:ext>
            </a:extLst>
          </p:cNvPr>
          <p:cNvSpPr/>
          <p:nvPr/>
        </p:nvSpPr>
        <p:spPr bwMode="auto">
          <a:xfrm rot="2426802">
            <a:off x="2854625" y="2186278"/>
            <a:ext cx="310549" cy="178034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26" name="Group 25" descr="drawing showing that two people together are an instance of object aggregate">
            <a:extLst>
              <a:ext uri="{FF2B5EF4-FFF2-40B4-BE49-F238E27FC236}">
                <a16:creationId xmlns:a16="http://schemas.microsoft.com/office/drawing/2014/main" id="{74D03C3C-EC3A-401F-AE42-EEE056F78C55}"/>
              </a:ext>
            </a:extLst>
          </p:cNvPr>
          <p:cNvGrpSpPr/>
          <p:nvPr/>
        </p:nvGrpSpPr>
        <p:grpSpPr>
          <a:xfrm>
            <a:off x="4968728" y="3059229"/>
            <a:ext cx="4564736" cy="3341571"/>
            <a:chOff x="4968728" y="3059229"/>
            <a:chExt cx="4564736" cy="3341571"/>
          </a:xfrm>
        </p:grpSpPr>
        <p:grpSp>
          <p:nvGrpSpPr>
            <p:cNvPr id="27" name="Group 26">
              <a:extLst>
                <a:ext uri="{FF2B5EF4-FFF2-40B4-BE49-F238E27FC236}">
                  <a16:creationId xmlns:a16="http://schemas.microsoft.com/office/drawing/2014/main" id="{A3E4509B-16C4-4F65-8394-193FC657E642}"/>
                </a:ext>
              </a:extLst>
            </p:cNvPr>
            <p:cNvGrpSpPr/>
            <p:nvPr/>
          </p:nvGrpSpPr>
          <p:grpSpPr>
            <a:xfrm>
              <a:off x="4968728" y="3059229"/>
              <a:ext cx="3105150" cy="3200400"/>
              <a:chOff x="1600200" y="2971800"/>
              <a:chExt cx="2952750" cy="3429000"/>
            </a:xfrm>
          </p:grpSpPr>
          <p:pic>
            <p:nvPicPr>
              <p:cNvPr id="38" name="Graphic 37" descr="Man">
                <a:extLst>
                  <a:ext uri="{FF2B5EF4-FFF2-40B4-BE49-F238E27FC236}">
                    <a16:creationId xmlns:a16="http://schemas.microsoft.com/office/drawing/2014/main" id="{88AE16AD-E1FC-417E-892C-C4088F250B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0200" y="2971800"/>
                <a:ext cx="2952750" cy="3429000"/>
              </a:xfrm>
              <a:prstGeom prst="rect">
                <a:avLst/>
              </a:prstGeom>
            </p:spPr>
          </p:pic>
          <p:sp>
            <p:nvSpPr>
              <p:cNvPr id="44" name="Freeform: Shape 43">
                <a:extLst>
                  <a:ext uri="{FF2B5EF4-FFF2-40B4-BE49-F238E27FC236}">
                    <a16:creationId xmlns:a16="http://schemas.microsoft.com/office/drawing/2014/main" id="{35B575F3-6799-4345-8ADC-966BE5B213D8}"/>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grpSp>
          <p:nvGrpSpPr>
            <p:cNvPr id="33" name="Group 32">
              <a:extLst>
                <a:ext uri="{FF2B5EF4-FFF2-40B4-BE49-F238E27FC236}">
                  <a16:creationId xmlns:a16="http://schemas.microsoft.com/office/drawing/2014/main" id="{802F05D1-D5EC-46D7-80B8-3C8F1A331149}"/>
                </a:ext>
              </a:extLst>
            </p:cNvPr>
            <p:cNvGrpSpPr/>
            <p:nvPr/>
          </p:nvGrpSpPr>
          <p:grpSpPr>
            <a:xfrm>
              <a:off x="6428314" y="3059229"/>
              <a:ext cx="3105150" cy="3200400"/>
              <a:chOff x="1600200" y="2971800"/>
              <a:chExt cx="2952750" cy="3429000"/>
            </a:xfrm>
          </p:grpSpPr>
          <p:pic>
            <p:nvPicPr>
              <p:cNvPr id="36" name="Graphic 35" descr="Man">
                <a:extLst>
                  <a:ext uri="{FF2B5EF4-FFF2-40B4-BE49-F238E27FC236}">
                    <a16:creationId xmlns:a16="http://schemas.microsoft.com/office/drawing/2014/main" id="{97DCBB56-3130-4B4F-A85F-2479C6B1D8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0200" y="2971800"/>
                <a:ext cx="2952750" cy="3429000"/>
              </a:xfrm>
              <a:prstGeom prst="rect">
                <a:avLst/>
              </a:prstGeom>
            </p:spPr>
          </p:pic>
          <p:sp>
            <p:nvSpPr>
              <p:cNvPr id="37" name="Freeform: Shape 36">
                <a:extLst>
                  <a:ext uri="{FF2B5EF4-FFF2-40B4-BE49-F238E27FC236}">
                    <a16:creationId xmlns:a16="http://schemas.microsoft.com/office/drawing/2014/main" id="{F8752C30-E5D0-4F42-8BE5-4EAF0636E315}"/>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34" name="Rectangle: Rounded Corners 33">
              <a:extLst>
                <a:ext uri="{FF2B5EF4-FFF2-40B4-BE49-F238E27FC236}">
                  <a16:creationId xmlns:a16="http://schemas.microsoft.com/office/drawing/2014/main" id="{BE4A27B1-92DA-4FC6-A7A4-6D26FCC901FF}"/>
                </a:ext>
              </a:extLst>
            </p:cNvPr>
            <p:cNvSpPr/>
            <p:nvPr/>
          </p:nvSpPr>
          <p:spPr bwMode="auto">
            <a:xfrm>
              <a:off x="5504152" y="3059229"/>
              <a:ext cx="3487447" cy="3341571"/>
            </a:xfrm>
            <a:prstGeom prst="roundRect">
              <a:avLst/>
            </a:prstGeom>
            <a:noFill/>
            <a:ln w="28575" cap="flat" cmpd="sng" algn="ctr">
              <a:solidFill>
                <a:srgbClr val="A2CCE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23305290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Material Entity</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35</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009900" y="805362"/>
            <a:ext cx="31623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Material 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3790950" y="2059264"/>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609600" y="2060788"/>
            <a:ext cx="20574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Fiat Object Part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p:cNvCxnSpPr>
          <p:nvPr/>
        </p:nvCxnSpPr>
        <p:spPr bwMode="auto">
          <a:xfrm>
            <a:off x="4591050" y="1408603"/>
            <a:ext cx="0" cy="650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V="1">
            <a:off x="1638300" y="1408603"/>
            <a:ext cx="2952750" cy="65218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2" name="Rectangle 11">
            <a:extLst>
              <a:ext uri="{FF2B5EF4-FFF2-40B4-BE49-F238E27FC236}">
                <a16:creationId xmlns:a16="http://schemas.microsoft.com/office/drawing/2014/main" id="{F9E3F118-8ACB-44A1-BDD3-A0813C65F4B0}"/>
              </a:ext>
            </a:extLst>
          </p:cNvPr>
          <p:cNvSpPr>
            <a:spLocks noChangeArrowheads="1"/>
          </p:cNvSpPr>
          <p:nvPr/>
        </p:nvSpPr>
        <p:spPr bwMode="auto">
          <a:xfrm>
            <a:off x="6529578" y="2059264"/>
            <a:ext cx="18288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 Aggregate</a:t>
            </a:r>
          </a:p>
        </p:txBody>
      </p:sp>
      <p:cxnSp>
        <p:nvCxnSpPr>
          <p:cNvPr id="13" name="AutoShape 9">
            <a:extLst>
              <a:ext uri="{FF2B5EF4-FFF2-40B4-BE49-F238E27FC236}">
                <a16:creationId xmlns:a16="http://schemas.microsoft.com/office/drawing/2014/main" id="{E4E164B4-B803-4DC2-8CB2-148DA9F36158}"/>
              </a:ext>
            </a:extLst>
          </p:cNvPr>
          <p:cNvCxnSpPr>
            <a:cxnSpLocks noChangeShapeType="1"/>
            <a:stCxn id="5" idx="2"/>
            <a:endCxn id="12" idx="0"/>
          </p:cNvCxnSpPr>
          <p:nvPr/>
        </p:nvCxnSpPr>
        <p:spPr bwMode="auto">
          <a:xfrm>
            <a:off x="4591050" y="1408603"/>
            <a:ext cx="2852928" cy="650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47" name="Arrow: Down 46">
            <a:extLst>
              <a:ext uri="{FF2B5EF4-FFF2-40B4-BE49-F238E27FC236}">
                <a16:creationId xmlns:a16="http://schemas.microsoft.com/office/drawing/2014/main" id="{0DFB3376-6E7B-4579-9A00-5866692D9361}"/>
              </a:ext>
            </a:extLst>
          </p:cNvPr>
          <p:cNvSpPr/>
          <p:nvPr/>
        </p:nvSpPr>
        <p:spPr bwMode="auto">
          <a:xfrm rot="2170845">
            <a:off x="4016596" y="2568844"/>
            <a:ext cx="310549" cy="1321523"/>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9" name="Arrow: Down 48">
            <a:extLst>
              <a:ext uri="{FF2B5EF4-FFF2-40B4-BE49-F238E27FC236}">
                <a16:creationId xmlns:a16="http://schemas.microsoft.com/office/drawing/2014/main" id="{42906927-A4B8-4F4F-9F81-C1AC011443AB}"/>
              </a:ext>
            </a:extLst>
          </p:cNvPr>
          <p:cNvSpPr/>
          <p:nvPr/>
        </p:nvSpPr>
        <p:spPr bwMode="auto">
          <a:xfrm>
            <a:off x="7253981" y="2653315"/>
            <a:ext cx="310549" cy="498229"/>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9" name="Picture 8">
            <a:extLst>
              <a:ext uri="{FF2B5EF4-FFF2-40B4-BE49-F238E27FC236}">
                <a16:creationId xmlns:a16="http://schemas.microsoft.com/office/drawing/2014/main" id="{CE116540-4F77-4F92-B3BD-2002E2968C62}"/>
              </a:ext>
            </a:extLst>
          </p:cNvPr>
          <p:cNvPicPr>
            <a:picLocks noChangeAspect="1"/>
          </p:cNvPicPr>
          <p:nvPr/>
        </p:nvPicPr>
        <p:blipFill>
          <a:blip r:embed="rId2"/>
          <a:stretch>
            <a:fillRect/>
          </a:stretch>
        </p:blipFill>
        <p:spPr>
          <a:xfrm>
            <a:off x="2490446" y="2992088"/>
            <a:ext cx="480767" cy="2646712"/>
          </a:xfrm>
          <a:prstGeom prst="rect">
            <a:avLst/>
          </a:prstGeom>
        </p:spPr>
      </p:pic>
      <p:sp>
        <p:nvSpPr>
          <p:cNvPr id="27" name="Rectangle: Rounded Corners 26">
            <a:extLst>
              <a:ext uri="{FF2B5EF4-FFF2-40B4-BE49-F238E27FC236}">
                <a16:creationId xmlns:a16="http://schemas.microsoft.com/office/drawing/2014/main" id="{A640004C-A4AB-4D10-A931-34720B5B111F}"/>
              </a:ext>
            </a:extLst>
          </p:cNvPr>
          <p:cNvSpPr/>
          <p:nvPr/>
        </p:nvSpPr>
        <p:spPr bwMode="auto">
          <a:xfrm>
            <a:off x="1888902" y="2992088"/>
            <a:ext cx="2286371" cy="3341571"/>
          </a:xfrm>
          <a:prstGeom prst="roundRect">
            <a:avLst/>
          </a:prstGeom>
          <a:noFill/>
          <a:ln w="28575" cap="flat" cmpd="sng" algn="ctr">
            <a:solidFill>
              <a:srgbClr val="A2CCE8"/>
            </a:solidFill>
            <a:prstDash val="dash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3" name="Group 2" descr="drawing raising the question of what the combination of a severed arm and the rest of the person from whom the arm was detached might be an instance of">
            <a:extLst>
              <a:ext uri="{FF2B5EF4-FFF2-40B4-BE49-F238E27FC236}">
                <a16:creationId xmlns:a16="http://schemas.microsoft.com/office/drawing/2014/main" id="{18AA534E-D1F3-456F-85ED-938D4FDFB126}"/>
              </a:ext>
            </a:extLst>
          </p:cNvPr>
          <p:cNvGrpSpPr/>
          <p:nvPr/>
        </p:nvGrpSpPr>
        <p:grpSpPr>
          <a:xfrm>
            <a:off x="1742760" y="3040721"/>
            <a:ext cx="3108842" cy="3200400"/>
            <a:chOff x="1742760" y="3040721"/>
            <a:chExt cx="3108842" cy="3200400"/>
          </a:xfrm>
        </p:grpSpPr>
        <p:grpSp>
          <p:nvGrpSpPr>
            <p:cNvPr id="31" name="Group 30">
              <a:extLst>
                <a:ext uri="{FF2B5EF4-FFF2-40B4-BE49-F238E27FC236}">
                  <a16:creationId xmlns:a16="http://schemas.microsoft.com/office/drawing/2014/main" id="{754F0006-AD5D-48A2-90FE-FA203684E9ED}"/>
                </a:ext>
              </a:extLst>
            </p:cNvPr>
            <p:cNvGrpSpPr/>
            <p:nvPr/>
          </p:nvGrpSpPr>
          <p:grpSpPr>
            <a:xfrm>
              <a:off x="1742760" y="3040721"/>
              <a:ext cx="3105150" cy="3200400"/>
              <a:chOff x="1600200" y="2971800"/>
              <a:chExt cx="2952750" cy="3429000"/>
            </a:xfrm>
          </p:grpSpPr>
          <p:pic>
            <p:nvPicPr>
              <p:cNvPr id="28" name="Graphic 27" descr="Man">
                <a:extLst>
                  <a:ext uri="{FF2B5EF4-FFF2-40B4-BE49-F238E27FC236}">
                    <a16:creationId xmlns:a16="http://schemas.microsoft.com/office/drawing/2014/main" id="{6D36845C-2FF7-4A91-B4F0-249CFC176D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0200" y="2971800"/>
                <a:ext cx="2952750" cy="3429000"/>
              </a:xfrm>
              <a:prstGeom prst="rect">
                <a:avLst/>
              </a:prstGeom>
            </p:spPr>
          </p:pic>
          <p:sp>
            <p:nvSpPr>
              <p:cNvPr id="30" name="Freeform: Shape 29">
                <a:extLst>
                  <a:ext uri="{FF2B5EF4-FFF2-40B4-BE49-F238E27FC236}">
                    <a16:creationId xmlns:a16="http://schemas.microsoft.com/office/drawing/2014/main" id="{DD168A00-103B-4BDB-A3A1-129919872639}"/>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pic>
          <p:nvPicPr>
            <p:cNvPr id="10" name="Picture 9">
              <a:extLst>
                <a:ext uri="{FF2B5EF4-FFF2-40B4-BE49-F238E27FC236}">
                  <a16:creationId xmlns:a16="http://schemas.microsoft.com/office/drawing/2014/main" id="{9B169993-8F7C-4692-B493-E74BA874CFFD}"/>
                </a:ext>
              </a:extLst>
            </p:cNvPr>
            <p:cNvPicPr>
              <a:picLocks noChangeAspect="1"/>
            </p:cNvPicPr>
            <p:nvPr/>
          </p:nvPicPr>
          <p:blipFill>
            <a:blip r:embed="rId5"/>
            <a:stretch>
              <a:fillRect/>
            </a:stretch>
          </p:blipFill>
          <p:spPr>
            <a:xfrm>
              <a:off x="1905384" y="3769637"/>
              <a:ext cx="400050" cy="1304925"/>
            </a:xfrm>
            <a:prstGeom prst="rect">
              <a:avLst/>
            </a:prstGeom>
          </p:spPr>
        </p:pic>
        <p:sp>
          <p:nvSpPr>
            <p:cNvPr id="11" name="TextBox 10">
              <a:extLst>
                <a:ext uri="{FF2B5EF4-FFF2-40B4-BE49-F238E27FC236}">
                  <a16:creationId xmlns:a16="http://schemas.microsoft.com/office/drawing/2014/main" id="{715870BE-5AE8-4E5A-81BD-C0B6CA8A1E6C}"/>
                </a:ext>
              </a:extLst>
            </p:cNvPr>
            <p:cNvSpPr txBox="1"/>
            <p:nvPr/>
          </p:nvSpPr>
          <p:spPr>
            <a:xfrm>
              <a:off x="4205270" y="4062237"/>
              <a:ext cx="646332" cy="1200329"/>
            </a:xfrm>
            <a:prstGeom prst="rect">
              <a:avLst/>
            </a:prstGeom>
            <a:noFill/>
          </p:spPr>
          <p:txBody>
            <a:bodyPr wrap="none" rtlCol="0">
              <a:spAutoFit/>
            </a:bodyPr>
            <a:lstStyle/>
            <a:p>
              <a:r>
                <a:rPr lang="en-US" sz="7200" dirty="0">
                  <a:solidFill>
                    <a:schemeClr val="tx1"/>
                  </a:solidFill>
                </a:rPr>
                <a:t>?</a:t>
              </a:r>
            </a:p>
          </p:txBody>
        </p:sp>
      </p:grpSp>
      <p:sp>
        <p:nvSpPr>
          <p:cNvPr id="29" name="Arrow: Down 28">
            <a:extLst>
              <a:ext uri="{FF2B5EF4-FFF2-40B4-BE49-F238E27FC236}">
                <a16:creationId xmlns:a16="http://schemas.microsoft.com/office/drawing/2014/main" id="{3B317CBF-B76F-4300-A40C-1293511D4B32}"/>
              </a:ext>
            </a:extLst>
          </p:cNvPr>
          <p:cNvSpPr/>
          <p:nvPr/>
        </p:nvSpPr>
        <p:spPr bwMode="auto">
          <a:xfrm rot="2426802">
            <a:off x="2854625" y="2186278"/>
            <a:ext cx="310549" cy="178034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32" name="Group 31" descr="drawing showing that two people together are an instance of object aggregate">
            <a:extLst>
              <a:ext uri="{FF2B5EF4-FFF2-40B4-BE49-F238E27FC236}">
                <a16:creationId xmlns:a16="http://schemas.microsoft.com/office/drawing/2014/main" id="{D477AEC3-0010-43FB-83FE-7702EEBEFB38}"/>
              </a:ext>
            </a:extLst>
          </p:cNvPr>
          <p:cNvGrpSpPr/>
          <p:nvPr/>
        </p:nvGrpSpPr>
        <p:grpSpPr>
          <a:xfrm>
            <a:off x="4968728" y="3059229"/>
            <a:ext cx="4564736" cy="3341571"/>
            <a:chOff x="4968728" y="3059229"/>
            <a:chExt cx="4564736" cy="3341571"/>
          </a:xfrm>
        </p:grpSpPr>
        <p:grpSp>
          <p:nvGrpSpPr>
            <p:cNvPr id="33" name="Group 32">
              <a:extLst>
                <a:ext uri="{FF2B5EF4-FFF2-40B4-BE49-F238E27FC236}">
                  <a16:creationId xmlns:a16="http://schemas.microsoft.com/office/drawing/2014/main" id="{AC65AC05-D1F7-43E6-87FA-D3D52079F8E2}"/>
                </a:ext>
              </a:extLst>
            </p:cNvPr>
            <p:cNvGrpSpPr/>
            <p:nvPr/>
          </p:nvGrpSpPr>
          <p:grpSpPr>
            <a:xfrm>
              <a:off x="4968728" y="3059229"/>
              <a:ext cx="3105150" cy="3200400"/>
              <a:chOff x="1600200" y="2971800"/>
              <a:chExt cx="2952750" cy="3429000"/>
            </a:xfrm>
          </p:grpSpPr>
          <p:pic>
            <p:nvPicPr>
              <p:cNvPr id="44" name="Graphic 43" descr="Man">
                <a:extLst>
                  <a:ext uri="{FF2B5EF4-FFF2-40B4-BE49-F238E27FC236}">
                    <a16:creationId xmlns:a16="http://schemas.microsoft.com/office/drawing/2014/main" id="{F51CCE0D-A18D-494C-B2AF-38E0977F4F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0200" y="2971800"/>
                <a:ext cx="2952750" cy="3429000"/>
              </a:xfrm>
              <a:prstGeom prst="rect">
                <a:avLst/>
              </a:prstGeom>
            </p:spPr>
          </p:pic>
          <p:sp>
            <p:nvSpPr>
              <p:cNvPr id="45" name="Freeform: Shape 44">
                <a:extLst>
                  <a:ext uri="{FF2B5EF4-FFF2-40B4-BE49-F238E27FC236}">
                    <a16:creationId xmlns:a16="http://schemas.microsoft.com/office/drawing/2014/main" id="{DD09BEB0-4BF9-4645-B6A6-59D656C76E8E}"/>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grpSp>
          <p:nvGrpSpPr>
            <p:cNvPr id="34" name="Group 33">
              <a:extLst>
                <a:ext uri="{FF2B5EF4-FFF2-40B4-BE49-F238E27FC236}">
                  <a16:creationId xmlns:a16="http://schemas.microsoft.com/office/drawing/2014/main" id="{5283D9CE-0076-4EC8-AB1F-82735E24D583}"/>
                </a:ext>
              </a:extLst>
            </p:cNvPr>
            <p:cNvGrpSpPr/>
            <p:nvPr/>
          </p:nvGrpSpPr>
          <p:grpSpPr>
            <a:xfrm>
              <a:off x="6428314" y="3059229"/>
              <a:ext cx="3105150" cy="3200400"/>
              <a:chOff x="1600200" y="2971800"/>
              <a:chExt cx="2952750" cy="3429000"/>
            </a:xfrm>
          </p:grpSpPr>
          <p:pic>
            <p:nvPicPr>
              <p:cNvPr id="37" name="Graphic 36" descr="Man">
                <a:extLst>
                  <a:ext uri="{FF2B5EF4-FFF2-40B4-BE49-F238E27FC236}">
                    <a16:creationId xmlns:a16="http://schemas.microsoft.com/office/drawing/2014/main" id="{DF84684E-92AB-4118-A345-3377F696D0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00200" y="2971800"/>
                <a:ext cx="2952750" cy="3429000"/>
              </a:xfrm>
              <a:prstGeom prst="rect">
                <a:avLst/>
              </a:prstGeom>
            </p:spPr>
          </p:pic>
          <p:sp>
            <p:nvSpPr>
              <p:cNvPr id="38" name="Freeform: Shape 37">
                <a:extLst>
                  <a:ext uri="{FF2B5EF4-FFF2-40B4-BE49-F238E27FC236}">
                    <a16:creationId xmlns:a16="http://schemas.microsoft.com/office/drawing/2014/main" id="{02144F9F-F606-42AF-ACCC-4D861F4B5FB4}"/>
                  </a:ext>
                </a:extLst>
              </p:cNvPr>
              <p:cNvSpPr/>
              <p:nvPr/>
            </p:nvSpPr>
            <p:spPr bwMode="auto">
              <a:xfrm>
                <a:off x="2935224" y="3584448"/>
                <a:ext cx="274394" cy="194840"/>
              </a:xfrm>
              <a:custGeom>
                <a:avLst/>
                <a:gdLst>
                  <a:gd name="connsiteX0" fmla="*/ 0 w 274394"/>
                  <a:gd name="connsiteY0" fmla="*/ 9144 h 194840"/>
                  <a:gd name="connsiteX1" fmla="*/ 0 w 274394"/>
                  <a:gd name="connsiteY1" fmla="*/ 9144 h 194840"/>
                  <a:gd name="connsiteX2" fmla="*/ 27432 w 274394"/>
                  <a:gd name="connsiteY2" fmla="*/ 82296 h 194840"/>
                  <a:gd name="connsiteX3" fmla="*/ 27432 w 274394"/>
                  <a:gd name="connsiteY3" fmla="*/ 173736 h 194840"/>
                  <a:gd name="connsiteX4" fmla="*/ 0 w 274394"/>
                  <a:gd name="connsiteY4" fmla="*/ 192024 h 194840"/>
                  <a:gd name="connsiteX5" fmla="*/ 27432 w 274394"/>
                  <a:gd name="connsiteY5" fmla="*/ 182880 h 194840"/>
                  <a:gd name="connsiteX6" fmla="*/ 274320 w 274394"/>
                  <a:gd name="connsiteY6" fmla="*/ 173736 h 194840"/>
                  <a:gd name="connsiteX7" fmla="*/ 246888 w 274394"/>
                  <a:gd name="connsiteY7" fmla="*/ 155448 h 194840"/>
                  <a:gd name="connsiteX8" fmla="*/ 237744 w 274394"/>
                  <a:gd name="connsiteY8" fmla="*/ 128016 h 194840"/>
                  <a:gd name="connsiteX9" fmla="*/ 246888 w 274394"/>
                  <a:gd name="connsiteY9" fmla="*/ 0 h 194840"/>
                  <a:gd name="connsiteX10" fmla="*/ 274320 w 274394"/>
                  <a:gd name="connsiteY10" fmla="*/ 18288 h 194840"/>
                  <a:gd name="connsiteX11" fmla="*/ 0 w 274394"/>
                  <a:gd name="connsiteY11" fmla="*/ 9144 h 19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394" h="194840">
                    <a:moveTo>
                      <a:pt x="0" y="9144"/>
                    </a:moveTo>
                    <a:lnTo>
                      <a:pt x="0" y="9144"/>
                    </a:lnTo>
                    <a:cubicBezTo>
                      <a:pt x="9144" y="33528"/>
                      <a:pt x="18532" y="57822"/>
                      <a:pt x="27432" y="82296"/>
                    </a:cubicBezTo>
                    <a:cubicBezTo>
                      <a:pt x="39726" y="116103"/>
                      <a:pt x="46137" y="131651"/>
                      <a:pt x="27432" y="173736"/>
                    </a:cubicBezTo>
                    <a:cubicBezTo>
                      <a:pt x="22969" y="183779"/>
                      <a:pt x="0" y="181034"/>
                      <a:pt x="0" y="192024"/>
                    </a:cubicBezTo>
                    <a:cubicBezTo>
                      <a:pt x="0" y="201663"/>
                      <a:pt x="17815" y="183521"/>
                      <a:pt x="27432" y="182880"/>
                    </a:cubicBezTo>
                    <a:cubicBezTo>
                      <a:pt x="109602" y="177402"/>
                      <a:pt x="192024" y="176784"/>
                      <a:pt x="274320" y="173736"/>
                    </a:cubicBezTo>
                    <a:cubicBezTo>
                      <a:pt x="265176" y="167640"/>
                      <a:pt x="253753" y="164030"/>
                      <a:pt x="246888" y="155448"/>
                    </a:cubicBezTo>
                    <a:cubicBezTo>
                      <a:pt x="240867" y="147922"/>
                      <a:pt x="237744" y="137655"/>
                      <a:pt x="237744" y="128016"/>
                    </a:cubicBezTo>
                    <a:cubicBezTo>
                      <a:pt x="237744" y="85235"/>
                      <a:pt x="243840" y="42672"/>
                      <a:pt x="246888" y="0"/>
                    </a:cubicBezTo>
                    <a:cubicBezTo>
                      <a:pt x="277212" y="10108"/>
                      <a:pt x="274320" y="-495"/>
                      <a:pt x="274320" y="18288"/>
                    </a:cubicBezTo>
                    <a:lnTo>
                      <a:pt x="0" y="9144"/>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36" name="Rectangle: Rounded Corners 35">
              <a:extLst>
                <a:ext uri="{FF2B5EF4-FFF2-40B4-BE49-F238E27FC236}">
                  <a16:creationId xmlns:a16="http://schemas.microsoft.com/office/drawing/2014/main" id="{795EF9E5-E534-4BE1-84B6-216EADD1862A}"/>
                </a:ext>
              </a:extLst>
            </p:cNvPr>
            <p:cNvSpPr/>
            <p:nvPr/>
          </p:nvSpPr>
          <p:spPr bwMode="auto">
            <a:xfrm>
              <a:off x="5504152" y="3059229"/>
              <a:ext cx="3487447" cy="3341571"/>
            </a:xfrm>
            <a:prstGeom prst="roundRect">
              <a:avLst/>
            </a:prstGeom>
            <a:noFill/>
            <a:ln w="28575" cap="flat" cmpd="sng" algn="ctr">
              <a:solidFill>
                <a:srgbClr val="A2CCE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1245838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DFAB7-1D9D-4E82-875E-5D732C101AE6}"/>
              </a:ext>
            </a:extLst>
          </p:cNvPr>
          <p:cNvSpPr>
            <a:spLocks noGrp="1"/>
          </p:cNvSpPr>
          <p:nvPr>
            <p:ph type="title"/>
          </p:nvPr>
        </p:nvSpPr>
        <p:spPr/>
        <p:txBody>
          <a:bodyPr/>
          <a:lstStyle/>
          <a:p>
            <a:r>
              <a:rPr lang="en-US" dirty="0"/>
              <a:t>Object</a:t>
            </a:r>
          </a:p>
        </p:txBody>
      </p:sp>
      <p:sp>
        <p:nvSpPr>
          <p:cNvPr id="3" name="Content Placeholder 2">
            <a:extLst>
              <a:ext uri="{FF2B5EF4-FFF2-40B4-BE49-F238E27FC236}">
                <a16:creationId xmlns:a16="http://schemas.microsoft.com/office/drawing/2014/main" id="{3ECB3BEA-DE60-4BA7-8270-B16A77BC9657}"/>
              </a:ext>
            </a:extLst>
          </p:cNvPr>
          <p:cNvSpPr>
            <a:spLocks noGrp="1"/>
          </p:cNvSpPr>
          <p:nvPr>
            <p:ph idx="1"/>
          </p:nvPr>
        </p:nvSpPr>
        <p:spPr/>
        <p:txBody>
          <a:bodyPr/>
          <a:lstStyle/>
          <a:p>
            <a:pPr>
              <a:buFont typeface="Arial" panose="020B0604020202020204" pitchFamily="34" charset="0"/>
              <a:buChar char="•"/>
            </a:pPr>
            <a:r>
              <a:rPr lang="en-US" dirty="0"/>
              <a:t>An object is a Material Entity which is:</a:t>
            </a:r>
          </a:p>
          <a:p>
            <a:pPr lvl="1">
              <a:buFont typeface="Arial" panose="020B0604020202020204" pitchFamily="34" charset="0"/>
              <a:buChar char="•"/>
            </a:pPr>
            <a:r>
              <a:rPr lang="en-US" dirty="0"/>
              <a:t>spatially extended in three dimensions,</a:t>
            </a:r>
          </a:p>
          <a:p>
            <a:pPr marL="1087438" indent="0">
              <a:tabLst>
                <a:tab pos="2686050" algn="l"/>
              </a:tabLst>
            </a:pPr>
            <a:r>
              <a:rPr lang="en-US" sz="1600" dirty="0"/>
              <a:t>(</a:t>
            </a:r>
            <a:r>
              <a:rPr lang="en-US" sz="1600" dirty="0" err="1"/>
              <a:t>cl:comment</a:t>
            </a:r>
            <a:r>
              <a:rPr lang="en-US" sz="1600" dirty="0"/>
              <a:t> "If a occupies-spatial-region b then if a is an instance of material-entity then b is an instance of three-dimensional-spatial-region [ocw-1]“</a:t>
            </a:r>
          </a:p>
          <a:p>
            <a:pPr marL="1087438" indent="0">
              <a:tabLst>
                <a:tab pos="2686050" algn="l"/>
              </a:tabLst>
            </a:pPr>
            <a:r>
              <a:rPr lang="en-US" sz="1600" dirty="0"/>
              <a:t>    (</a:t>
            </a:r>
            <a:r>
              <a:rPr lang="en-US" sz="1600" dirty="0" err="1">
                <a:solidFill>
                  <a:srgbClr val="1FE115"/>
                </a:solidFill>
              </a:rPr>
              <a:t>forall</a:t>
            </a:r>
            <a:r>
              <a:rPr lang="en-US" sz="1600" dirty="0"/>
              <a:t> (</a:t>
            </a:r>
            <a:r>
              <a:rPr lang="en-US" sz="1600" dirty="0">
                <a:solidFill>
                  <a:srgbClr val="FFC000"/>
                </a:solidFill>
              </a:rPr>
              <a:t>p q t</a:t>
            </a:r>
            <a:r>
              <a:rPr lang="en-US" sz="1600" dirty="0"/>
              <a:t>)</a:t>
            </a:r>
          </a:p>
          <a:p>
            <a:pPr marL="1087438" indent="0">
              <a:tabLst>
                <a:tab pos="2686050" algn="l"/>
              </a:tabLst>
            </a:pPr>
            <a:r>
              <a:rPr lang="en-US" sz="1600" dirty="0"/>
              <a:t>        (if  (and (</a:t>
            </a:r>
            <a:r>
              <a:rPr lang="en-US" sz="1600" dirty="0">
                <a:solidFill>
                  <a:srgbClr val="FFFF00"/>
                </a:solidFill>
              </a:rPr>
              <a:t>occupies-spatial-region</a:t>
            </a:r>
            <a:r>
              <a:rPr lang="en-US" sz="1600" dirty="0"/>
              <a:t> </a:t>
            </a:r>
            <a:r>
              <a:rPr lang="en-US" sz="1600" i="1" dirty="0">
                <a:solidFill>
                  <a:srgbClr val="FFC000"/>
                </a:solidFill>
              </a:rPr>
              <a:t>p q t</a:t>
            </a:r>
            <a:r>
              <a:rPr lang="en-US" sz="1600" dirty="0"/>
              <a:t>)</a:t>
            </a:r>
          </a:p>
          <a:p>
            <a:pPr marL="1087438" indent="0">
              <a:tabLst>
                <a:tab pos="2686050" algn="l"/>
              </a:tabLst>
            </a:pPr>
            <a:r>
              <a:rPr lang="en-US" sz="1600" dirty="0"/>
              <a:t>                     (</a:t>
            </a:r>
            <a:r>
              <a:rPr lang="en-US" sz="1600" dirty="0">
                <a:solidFill>
                  <a:srgbClr val="FFFF00"/>
                </a:solidFill>
              </a:rPr>
              <a:t>instance-of</a:t>
            </a:r>
            <a:r>
              <a:rPr lang="en-US" sz="1600" dirty="0"/>
              <a:t> </a:t>
            </a:r>
            <a:r>
              <a:rPr lang="en-US" sz="1600" i="1" dirty="0">
                <a:solidFill>
                  <a:srgbClr val="FFC000"/>
                </a:solidFill>
              </a:rPr>
              <a:t>p</a:t>
            </a:r>
            <a:r>
              <a:rPr lang="en-US" sz="1600" dirty="0"/>
              <a:t> </a:t>
            </a:r>
            <a:r>
              <a:rPr lang="en-US" sz="1600" dirty="0">
                <a:solidFill>
                  <a:srgbClr val="00B0F0"/>
                </a:solidFill>
              </a:rPr>
              <a:t>material-entity</a:t>
            </a:r>
            <a:r>
              <a:rPr lang="en-US" sz="1600" dirty="0"/>
              <a:t> </a:t>
            </a:r>
            <a:r>
              <a:rPr lang="en-US" sz="1600" i="1" dirty="0">
                <a:solidFill>
                  <a:srgbClr val="FFC000"/>
                </a:solidFill>
              </a:rPr>
              <a:t>t</a:t>
            </a:r>
            <a:r>
              <a:rPr lang="en-US" sz="1600" dirty="0"/>
              <a:t>))</a:t>
            </a:r>
          </a:p>
          <a:p>
            <a:pPr marL="1087438" indent="0">
              <a:tabLst>
                <a:tab pos="2686050" algn="l"/>
              </a:tabLst>
            </a:pPr>
            <a:r>
              <a:rPr lang="en-US" sz="1600" dirty="0"/>
              <a:t>             (</a:t>
            </a:r>
            <a:r>
              <a:rPr lang="en-US" sz="1600" dirty="0">
                <a:solidFill>
                  <a:srgbClr val="FFFF00"/>
                </a:solidFill>
              </a:rPr>
              <a:t>instance-of</a:t>
            </a:r>
            <a:r>
              <a:rPr lang="en-US" sz="1600" dirty="0"/>
              <a:t> </a:t>
            </a:r>
            <a:r>
              <a:rPr lang="en-US" sz="1600" i="1" dirty="0">
                <a:solidFill>
                  <a:srgbClr val="FFC000"/>
                </a:solidFill>
              </a:rPr>
              <a:t>q</a:t>
            </a:r>
            <a:r>
              <a:rPr lang="en-US" sz="1600" dirty="0"/>
              <a:t> </a:t>
            </a:r>
            <a:r>
              <a:rPr lang="en-US" sz="1600" dirty="0">
                <a:solidFill>
                  <a:srgbClr val="00B0F0"/>
                </a:solidFill>
              </a:rPr>
              <a:t>three-dimensional-spatial-region</a:t>
            </a:r>
            <a:r>
              <a:rPr lang="en-US" sz="1600" dirty="0"/>
              <a:t> </a:t>
            </a:r>
            <a:r>
              <a:rPr lang="en-US" sz="1600" i="1" dirty="0">
                <a:solidFill>
                  <a:srgbClr val="FFC000"/>
                </a:solidFill>
              </a:rPr>
              <a:t>t</a:t>
            </a:r>
            <a:r>
              <a:rPr lang="en-US" sz="1600" dirty="0"/>
              <a:t>))))</a:t>
            </a:r>
          </a:p>
          <a:p>
            <a:pPr lvl="1">
              <a:buFont typeface="Arial" panose="020B0604020202020204" pitchFamily="34" charset="0"/>
              <a:buChar char="•"/>
            </a:pPr>
            <a:r>
              <a:rPr lang="en-US" dirty="0"/>
              <a:t>causally unified,</a:t>
            </a:r>
          </a:p>
          <a:p>
            <a:pPr lvl="1">
              <a:buFont typeface="Arial" panose="020B0604020202020204" pitchFamily="34" charset="0"/>
              <a:buChar char="•"/>
            </a:pPr>
            <a:r>
              <a:rPr lang="en-US" dirty="0"/>
              <a:t>maximally self-connected.</a:t>
            </a:r>
          </a:p>
          <a:p>
            <a:pPr lvl="1">
              <a:buFont typeface="Arial" panose="020B0604020202020204" pitchFamily="34" charset="0"/>
              <a:buChar char="•"/>
            </a:pPr>
            <a:endParaRPr lang="en-US" dirty="0"/>
          </a:p>
          <a:p>
            <a:pPr marL="0" indent="0"/>
            <a:r>
              <a:rPr lang="en-US" dirty="0"/>
              <a:t> </a:t>
            </a:r>
          </a:p>
        </p:txBody>
      </p:sp>
      <p:sp>
        <p:nvSpPr>
          <p:cNvPr id="4" name="Slide Number Placeholder 3">
            <a:extLst>
              <a:ext uri="{FF2B5EF4-FFF2-40B4-BE49-F238E27FC236}">
                <a16:creationId xmlns:a16="http://schemas.microsoft.com/office/drawing/2014/main" id="{C5B700C1-5B1E-4002-B0D7-72907D7628D3}"/>
              </a:ext>
            </a:extLst>
          </p:cNvPr>
          <p:cNvSpPr>
            <a:spLocks noGrp="1"/>
          </p:cNvSpPr>
          <p:nvPr>
            <p:ph type="sldNum" sz="quarter" idx="10"/>
          </p:nvPr>
        </p:nvSpPr>
        <p:spPr/>
        <p:txBody>
          <a:bodyPr/>
          <a:lstStyle/>
          <a:p>
            <a:fld id="{01EF93C7-D0AB-41D7-8C62-1F8A9E33AE23}" type="slidenum">
              <a:rPr lang="en-US" smtClean="0"/>
              <a:pPr/>
              <a:t>36</a:t>
            </a:fld>
            <a:endParaRPr lang="en-US"/>
          </a:p>
        </p:txBody>
      </p:sp>
      <p:sp>
        <p:nvSpPr>
          <p:cNvPr id="5" name="Rectangle 4">
            <a:extLst>
              <a:ext uri="{FF2B5EF4-FFF2-40B4-BE49-F238E27FC236}">
                <a16:creationId xmlns:a16="http://schemas.microsoft.com/office/drawing/2014/main" id="{95868188-1BC0-44B9-A723-7C1E4D5F5B14}"/>
              </a:ext>
            </a:extLst>
          </p:cNvPr>
          <p:cNvSpPr/>
          <p:nvPr/>
        </p:nvSpPr>
        <p:spPr>
          <a:xfrm>
            <a:off x="685800" y="6119336"/>
            <a:ext cx="8458200" cy="738664"/>
          </a:xfrm>
          <a:prstGeom prst="rect">
            <a:avLst/>
          </a:prstGeom>
        </p:spPr>
        <p:txBody>
          <a:bodyPr wrap="square">
            <a:spAutoFit/>
          </a:bodyPr>
          <a:lstStyle/>
          <a:p>
            <a:pPr algn="r"/>
            <a:r>
              <a:rPr lang="en-US" sz="1400" b="0" dirty="0">
                <a:solidFill>
                  <a:schemeClr val="bg1"/>
                </a:solidFill>
                <a:latin typeface="Arial" panose="020B0604020202020204" pitchFamily="34" charset="0"/>
              </a:rPr>
              <a:t>Arp, R., B. Smith, and A.D. Spear, </a:t>
            </a:r>
          </a:p>
          <a:p>
            <a:pPr algn="r"/>
            <a:r>
              <a:rPr lang="en-US" sz="1400" b="0" dirty="0">
                <a:solidFill>
                  <a:schemeClr val="bg1"/>
                </a:solidFill>
                <a:latin typeface="Arial" panose="020B0604020202020204" pitchFamily="34" charset="0"/>
              </a:rPr>
              <a:t>Building ontologies with basic formal ontology. 2015, </a:t>
            </a:r>
          </a:p>
          <a:p>
            <a:pPr algn="r"/>
            <a:r>
              <a:rPr lang="en-US" sz="1400" b="0" dirty="0">
                <a:solidFill>
                  <a:schemeClr val="bg1"/>
                </a:solidFill>
                <a:latin typeface="Arial" panose="020B0604020202020204" pitchFamily="34" charset="0"/>
              </a:rPr>
              <a:t>The MIT Press,: Cambridge, Massachusetts. p. 1 online resource (245 p).</a:t>
            </a:r>
            <a:endParaRPr lang="en-US" sz="1400" b="0" dirty="0">
              <a:solidFill>
                <a:schemeClr val="bg1"/>
              </a:solidFill>
            </a:endParaRPr>
          </a:p>
        </p:txBody>
      </p:sp>
    </p:spTree>
    <p:extLst>
      <p:ext uri="{BB962C8B-B14F-4D97-AF65-F5344CB8AC3E}">
        <p14:creationId xmlns:p14="http://schemas.microsoft.com/office/powerpoint/2010/main" val="1798752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93A7-3B16-48CF-B300-5F852F8016D0}"/>
              </a:ext>
            </a:extLst>
          </p:cNvPr>
          <p:cNvSpPr>
            <a:spLocks noGrp="1"/>
          </p:cNvSpPr>
          <p:nvPr>
            <p:ph type="title"/>
          </p:nvPr>
        </p:nvSpPr>
        <p:spPr/>
        <p:txBody>
          <a:bodyPr/>
          <a:lstStyle/>
          <a:p>
            <a:r>
              <a:rPr lang="en-US" dirty="0"/>
              <a:t>Object</a:t>
            </a:r>
          </a:p>
        </p:txBody>
      </p:sp>
      <p:sp>
        <p:nvSpPr>
          <p:cNvPr id="3" name="Content Placeholder 2">
            <a:extLst>
              <a:ext uri="{FF2B5EF4-FFF2-40B4-BE49-F238E27FC236}">
                <a16:creationId xmlns:a16="http://schemas.microsoft.com/office/drawing/2014/main" id="{3B181DAF-EEE4-4F6D-B7D5-28304E993D0A}"/>
              </a:ext>
            </a:extLst>
          </p:cNvPr>
          <p:cNvSpPr>
            <a:spLocks noGrp="1"/>
          </p:cNvSpPr>
          <p:nvPr>
            <p:ph idx="1"/>
          </p:nvPr>
        </p:nvSpPr>
        <p:spPr/>
        <p:txBody>
          <a:bodyPr/>
          <a:lstStyle/>
          <a:p>
            <a:pPr>
              <a:buFont typeface="Arial" panose="020B0604020202020204" pitchFamily="34" charset="0"/>
              <a:buChar char="•"/>
            </a:pPr>
            <a:r>
              <a:rPr lang="en-GB" u="sng" dirty="0">
                <a:latin typeface="+mn-lt"/>
              </a:rPr>
              <a:t>Elucidation</a:t>
            </a:r>
            <a:r>
              <a:rPr lang="en-GB" cap="small" dirty="0">
                <a:latin typeface="+mn-lt"/>
              </a:rPr>
              <a:t>:</a:t>
            </a:r>
            <a:r>
              <a:rPr lang="en-GB" dirty="0">
                <a:latin typeface="+mn-lt"/>
              </a:rPr>
              <a:t> an </a:t>
            </a:r>
            <a:r>
              <a:rPr lang="en-GB" i="1" dirty="0">
                <a:latin typeface="+mn-lt"/>
              </a:rPr>
              <a:t>object</a:t>
            </a:r>
            <a:r>
              <a:rPr lang="en-GB" dirty="0">
                <a:latin typeface="+mn-lt"/>
              </a:rPr>
              <a:t> is a </a:t>
            </a:r>
            <a:r>
              <a:rPr lang="en-GB" i="1" dirty="0">
                <a:latin typeface="+mn-lt"/>
              </a:rPr>
              <a:t>material entity</a:t>
            </a:r>
            <a:r>
              <a:rPr lang="en-GB" dirty="0">
                <a:latin typeface="+mn-lt"/>
              </a:rPr>
              <a:t> which manifests causal unity &amp; is of a </a:t>
            </a:r>
            <a:r>
              <a:rPr lang="en-GB" i="1" dirty="0">
                <a:latin typeface="+mn-lt"/>
              </a:rPr>
              <a:t>type</a:t>
            </a:r>
            <a:r>
              <a:rPr lang="en-GB" dirty="0">
                <a:latin typeface="+mn-lt"/>
              </a:rPr>
              <a:t> </a:t>
            </a:r>
            <a:r>
              <a:rPr lang="en-GB" b="1" dirty="0">
                <a:latin typeface="+mn-lt"/>
              </a:rPr>
              <a:t>instances of</a:t>
            </a:r>
            <a:r>
              <a:rPr lang="en-GB" dirty="0">
                <a:latin typeface="+mn-lt"/>
              </a:rPr>
              <a:t> which are maximal relative to the sort of causal unity manifested [024-BFO]</a:t>
            </a:r>
            <a:endParaRPr lang="en-US" dirty="0">
              <a:latin typeface="+mn-lt"/>
            </a:endParaRPr>
          </a:p>
          <a:p>
            <a:pPr>
              <a:buFont typeface="Arial" panose="020B0604020202020204" pitchFamily="34" charset="0"/>
              <a:buChar char="•"/>
            </a:pPr>
            <a:r>
              <a:rPr lang="en-GB" dirty="0">
                <a:latin typeface="+mn-lt"/>
              </a:rPr>
              <a:t>Examples:	an organism, a fish tank, a planet, a laptop, a valve, a block of marble, an ice cube.</a:t>
            </a:r>
            <a:endParaRPr lang="en-US" dirty="0">
              <a:latin typeface="+mn-lt"/>
            </a:endParaRPr>
          </a:p>
          <a:p>
            <a:pPr>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93FE1F4C-07C1-41AB-AEEC-D39234F666A5}"/>
              </a:ext>
            </a:extLst>
          </p:cNvPr>
          <p:cNvSpPr>
            <a:spLocks noGrp="1"/>
          </p:cNvSpPr>
          <p:nvPr>
            <p:ph type="sldNum" sz="quarter" idx="10"/>
          </p:nvPr>
        </p:nvSpPr>
        <p:spPr/>
        <p:txBody>
          <a:bodyPr/>
          <a:lstStyle/>
          <a:p>
            <a:fld id="{01EF93C7-D0AB-41D7-8C62-1F8A9E33AE23}" type="slidenum">
              <a:rPr lang="en-US" smtClean="0"/>
              <a:pPr/>
              <a:t>37</a:t>
            </a:fld>
            <a:endParaRPr lang="en-US"/>
          </a:p>
        </p:txBody>
      </p:sp>
      <p:sp>
        <p:nvSpPr>
          <p:cNvPr id="5" name="Rectangle 4">
            <a:extLst>
              <a:ext uri="{FF2B5EF4-FFF2-40B4-BE49-F238E27FC236}">
                <a16:creationId xmlns:a16="http://schemas.microsoft.com/office/drawing/2014/main" id="{A0616540-1896-4E7B-9B0E-76AABE2B5C4B}"/>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
        <p:nvSpPr>
          <p:cNvPr id="6" name="Rectangle: Rounded Corners 5">
            <a:extLst>
              <a:ext uri="{FF2B5EF4-FFF2-40B4-BE49-F238E27FC236}">
                <a16:creationId xmlns:a16="http://schemas.microsoft.com/office/drawing/2014/main" id="{632A6959-9FED-40B7-BD9E-FCC8B6C12C23}"/>
              </a:ext>
            </a:extLst>
          </p:cNvPr>
          <p:cNvSpPr/>
          <p:nvPr/>
        </p:nvSpPr>
        <p:spPr bwMode="auto">
          <a:xfrm>
            <a:off x="595952" y="2126776"/>
            <a:ext cx="1752600" cy="311624"/>
          </a:xfrm>
          <a:prstGeom prst="roundRect">
            <a:avLst>
              <a:gd name="adj" fmla="val 50000"/>
            </a:avLst>
          </a:prstGeom>
          <a:noFill/>
          <a:ln w="1905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Rounded Corners 6">
            <a:extLst>
              <a:ext uri="{FF2B5EF4-FFF2-40B4-BE49-F238E27FC236}">
                <a16:creationId xmlns:a16="http://schemas.microsoft.com/office/drawing/2014/main" id="{8136081D-363E-4330-AF4B-229650F1D8D1}"/>
              </a:ext>
            </a:extLst>
          </p:cNvPr>
          <p:cNvSpPr/>
          <p:nvPr/>
        </p:nvSpPr>
        <p:spPr bwMode="auto">
          <a:xfrm>
            <a:off x="7418696" y="2124501"/>
            <a:ext cx="1371600" cy="307075"/>
          </a:xfrm>
          <a:prstGeom prst="roundRect">
            <a:avLst>
              <a:gd name="adj" fmla="val 50000"/>
            </a:avLst>
          </a:prstGeom>
          <a:noFill/>
          <a:ln w="1905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948637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9EA0-70F2-429A-96F4-AA1CBB1CBFC4}"/>
              </a:ext>
            </a:extLst>
          </p:cNvPr>
          <p:cNvSpPr>
            <a:spLocks noGrp="1"/>
          </p:cNvSpPr>
          <p:nvPr>
            <p:ph type="title"/>
          </p:nvPr>
        </p:nvSpPr>
        <p:spPr/>
        <p:txBody>
          <a:bodyPr/>
          <a:lstStyle/>
          <a:p>
            <a:r>
              <a:rPr lang="en-US" i="1" dirty="0"/>
              <a:t>‘b</a:t>
            </a:r>
            <a:r>
              <a:rPr lang="en-US" dirty="0"/>
              <a:t> is causally unified’ means:</a:t>
            </a:r>
          </a:p>
        </p:txBody>
      </p:sp>
      <p:sp>
        <p:nvSpPr>
          <p:cNvPr id="3" name="Content Placeholder 2">
            <a:extLst>
              <a:ext uri="{FF2B5EF4-FFF2-40B4-BE49-F238E27FC236}">
                <a16:creationId xmlns:a16="http://schemas.microsoft.com/office/drawing/2014/main" id="{26E9BEE5-2070-42F5-AA4D-28AC3123EF3D}"/>
              </a:ext>
            </a:extLst>
          </p:cNvPr>
          <p:cNvSpPr>
            <a:spLocks noGrp="1"/>
          </p:cNvSpPr>
          <p:nvPr>
            <p:ph idx="1"/>
          </p:nvPr>
        </p:nvSpPr>
        <p:spPr/>
        <p:txBody>
          <a:bodyPr/>
          <a:lstStyle/>
          <a:p>
            <a:pPr>
              <a:buFont typeface="Arial" panose="020B0604020202020204" pitchFamily="34" charset="0"/>
              <a:buChar char="•"/>
            </a:pPr>
            <a:r>
              <a:rPr lang="en-US" sz="2200" i="1" dirty="0"/>
              <a:t>b</a:t>
            </a:r>
            <a:r>
              <a:rPr lang="en-US" sz="2200" dirty="0"/>
              <a:t> is a material entity with its material parts tied together in a such a way that in environments typical for such</a:t>
            </a:r>
            <a:r>
              <a:rPr lang="en-US" sz="2200" i="1" dirty="0"/>
              <a:t> entities:</a:t>
            </a:r>
            <a:endParaRPr lang="en-US" sz="2200" dirty="0"/>
          </a:p>
          <a:p>
            <a:pPr lvl="1">
              <a:buFont typeface="Arial" panose="020B0604020202020204" pitchFamily="34" charset="0"/>
              <a:buChar char="•"/>
            </a:pPr>
            <a:r>
              <a:rPr lang="en-US" sz="2200" dirty="0"/>
              <a:t>if part </a:t>
            </a:r>
            <a:r>
              <a:rPr lang="en-US" sz="2200" i="1" dirty="0"/>
              <a:t>c </a:t>
            </a:r>
            <a:r>
              <a:rPr lang="en-US" sz="2200" dirty="0"/>
              <a:t>of </a:t>
            </a:r>
            <a:r>
              <a:rPr lang="en-US" sz="2200" i="1" dirty="0"/>
              <a:t>b</a:t>
            </a:r>
            <a:r>
              <a:rPr lang="en-US" sz="2200" dirty="0"/>
              <a:t> </a:t>
            </a:r>
          </a:p>
          <a:p>
            <a:pPr lvl="2">
              <a:buFont typeface="Arial" panose="020B0604020202020204" pitchFamily="34" charset="0"/>
              <a:buChar char="•"/>
            </a:pPr>
            <a:r>
              <a:rPr lang="en-US" sz="1800" dirty="0"/>
              <a:t>is in the interior of </a:t>
            </a:r>
            <a:r>
              <a:rPr lang="en-US" sz="1800" i="1" dirty="0"/>
              <a:t>b </a:t>
            </a:r>
            <a:r>
              <a:rPr lang="en-US" sz="1800" dirty="0"/>
              <a:t>at </a:t>
            </a:r>
            <a:r>
              <a:rPr lang="en-US" sz="1800" i="1" dirty="0"/>
              <a:t>t</a:t>
            </a:r>
            <a:r>
              <a:rPr lang="en-US" sz="1800" dirty="0"/>
              <a:t>,</a:t>
            </a:r>
            <a:r>
              <a:rPr lang="en-US" sz="1800" i="1" dirty="0"/>
              <a:t> </a:t>
            </a:r>
          </a:p>
          <a:p>
            <a:pPr lvl="2">
              <a:buFont typeface="Arial" panose="020B0604020202020204" pitchFamily="34" charset="0"/>
              <a:buChar char="•"/>
            </a:pPr>
            <a:r>
              <a:rPr lang="en-US" sz="1800" dirty="0"/>
              <a:t>is</a:t>
            </a:r>
            <a:r>
              <a:rPr lang="en-US" sz="1800" i="1" dirty="0"/>
              <a:t> </a:t>
            </a:r>
            <a:r>
              <a:rPr lang="en-US" sz="1800" dirty="0"/>
              <a:t>larger than a certain threshold size (which will be determined differently from case to case, depending on factors such as porosity of external cover), and </a:t>
            </a:r>
          </a:p>
          <a:p>
            <a:pPr lvl="2">
              <a:buFont typeface="Arial" panose="020B0604020202020204" pitchFamily="34" charset="0"/>
              <a:buChar char="•"/>
            </a:pPr>
            <a:r>
              <a:rPr lang="en-US" sz="1800" dirty="0"/>
              <a:t>is moved in space to be at </a:t>
            </a:r>
            <a:r>
              <a:rPr lang="en-US" sz="1800" i="1" dirty="0"/>
              <a:t>t</a:t>
            </a:r>
            <a:r>
              <a:rPr lang="en-US" sz="1800" i="1" dirty="0">
                <a:sym typeface="Symbol" panose="05050102010706020507" pitchFamily="18" charset="2"/>
              </a:rPr>
              <a:t></a:t>
            </a:r>
            <a:r>
              <a:rPr lang="en-US" sz="1800" dirty="0"/>
              <a:t> at</a:t>
            </a:r>
            <a:r>
              <a:rPr lang="en-US" sz="1800" i="1" dirty="0"/>
              <a:t> </a:t>
            </a:r>
            <a:r>
              <a:rPr lang="en-US" sz="1800" dirty="0"/>
              <a:t>a location on the exterior of the spatial region that had been occupied by </a:t>
            </a:r>
            <a:r>
              <a:rPr lang="en-US" sz="1800" i="1" dirty="0"/>
              <a:t>b </a:t>
            </a:r>
            <a:r>
              <a:rPr lang="en-US" sz="1800" dirty="0"/>
              <a:t>at </a:t>
            </a:r>
            <a:r>
              <a:rPr lang="en-US" sz="1800" i="1" dirty="0"/>
              <a:t>t</a:t>
            </a:r>
            <a:r>
              <a:rPr lang="en-US" sz="1800" dirty="0"/>
              <a:t>,</a:t>
            </a:r>
            <a:r>
              <a:rPr lang="en-US" sz="1800" i="1" dirty="0"/>
              <a:t> </a:t>
            </a:r>
          </a:p>
          <a:p>
            <a:pPr lvl="1">
              <a:buFont typeface="Arial" panose="020B0604020202020204" pitchFamily="34" charset="0"/>
              <a:buChar char="•"/>
            </a:pPr>
            <a:r>
              <a:rPr lang="en-US" sz="2200" dirty="0"/>
              <a:t>then </a:t>
            </a:r>
            <a:r>
              <a:rPr lang="en-US" sz="2200" i="1" dirty="0"/>
              <a:t>either </a:t>
            </a:r>
          </a:p>
          <a:p>
            <a:pPr lvl="2">
              <a:buFont typeface="Arial" panose="020B0604020202020204" pitchFamily="34" charset="0"/>
              <a:buChar char="•"/>
            </a:pPr>
            <a:r>
              <a:rPr lang="en-US" sz="1800" i="1" dirty="0"/>
              <a:t>b</a:t>
            </a:r>
            <a:r>
              <a:rPr lang="en-US" sz="1800" dirty="0"/>
              <a:t>’s other parts will be moved in coordinated fashion </a:t>
            </a:r>
            <a:r>
              <a:rPr lang="en-US" sz="1800" i="1" dirty="0"/>
              <a:t>or </a:t>
            </a:r>
          </a:p>
          <a:p>
            <a:pPr lvl="2">
              <a:buFont typeface="Arial" panose="020B0604020202020204" pitchFamily="34" charset="0"/>
              <a:buChar char="•"/>
            </a:pPr>
            <a:r>
              <a:rPr lang="en-US" sz="1800" i="1" dirty="0"/>
              <a:t>b </a:t>
            </a:r>
            <a:r>
              <a:rPr lang="en-US" sz="1800" dirty="0"/>
              <a:t>will be damaged in the interval between </a:t>
            </a:r>
            <a:r>
              <a:rPr lang="en-US" sz="1800" i="1" dirty="0"/>
              <a:t>t </a:t>
            </a:r>
            <a:r>
              <a:rPr lang="en-US" sz="1800" dirty="0"/>
              <a:t>and</a:t>
            </a:r>
            <a:r>
              <a:rPr lang="en-US" sz="1800" i="1" dirty="0"/>
              <a:t> t</a:t>
            </a:r>
            <a:r>
              <a:rPr lang="en-US" sz="1800" i="1" dirty="0">
                <a:sym typeface="Symbol" panose="05050102010706020507" pitchFamily="18" charset="2"/>
              </a:rPr>
              <a:t></a:t>
            </a:r>
            <a:r>
              <a:rPr lang="en-US" sz="1800" dirty="0"/>
              <a:t>.</a:t>
            </a:r>
          </a:p>
          <a:p>
            <a:pPr>
              <a:buFont typeface="Arial" panose="020B0604020202020204" pitchFamily="34" charset="0"/>
              <a:buChar char="•"/>
            </a:pPr>
            <a:r>
              <a:rPr lang="en-US" sz="2200" dirty="0"/>
              <a:t>causal changes in one part of </a:t>
            </a:r>
            <a:r>
              <a:rPr lang="en-US" sz="2200" i="1" dirty="0"/>
              <a:t>b </a:t>
            </a:r>
            <a:r>
              <a:rPr lang="en-US" sz="2200" dirty="0"/>
              <a:t>can have consequences for other parts of </a:t>
            </a:r>
            <a:r>
              <a:rPr lang="en-US" sz="2200" i="1" dirty="0"/>
              <a:t>b </a:t>
            </a:r>
            <a:r>
              <a:rPr lang="en-US" sz="2200" dirty="0"/>
              <a:t>without the mediation of any entity that lies on the exterior of </a:t>
            </a:r>
            <a:r>
              <a:rPr lang="en-US" sz="2200" i="1" dirty="0"/>
              <a:t>b.</a:t>
            </a:r>
            <a:r>
              <a:rPr lang="en-US" sz="2200" dirty="0"/>
              <a:t> </a:t>
            </a:r>
          </a:p>
          <a:p>
            <a:pPr>
              <a:buFont typeface="Arial" panose="020B0604020202020204" pitchFamily="34" charset="0"/>
              <a:buChar char="•"/>
            </a:pPr>
            <a:endParaRPr lang="en-US" sz="2200" dirty="0"/>
          </a:p>
        </p:txBody>
      </p:sp>
      <p:sp>
        <p:nvSpPr>
          <p:cNvPr id="4" name="Slide Number Placeholder 3">
            <a:extLst>
              <a:ext uri="{FF2B5EF4-FFF2-40B4-BE49-F238E27FC236}">
                <a16:creationId xmlns:a16="http://schemas.microsoft.com/office/drawing/2014/main" id="{F7358A28-B565-4746-A2A6-844C256C5A82}"/>
              </a:ext>
            </a:extLst>
          </p:cNvPr>
          <p:cNvSpPr>
            <a:spLocks noGrp="1"/>
          </p:cNvSpPr>
          <p:nvPr>
            <p:ph type="sldNum" sz="quarter" idx="10"/>
          </p:nvPr>
        </p:nvSpPr>
        <p:spPr/>
        <p:txBody>
          <a:bodyPr/>
          <a:lstStyle/>
          <a:p>
            <a:fld id="{01EF93C7-D0AB-41D7-8C62-1F8A9E33AE23}" type="slidenum">
              <a:rPr lang="en-US" smtClean="0"/>
              <a:pPr/>
              <a:t>38</a:t>
            </a:fld>
            <a:endParaRPr lang="en-US"/>
          </a:p>
        </p:txBody>
      </p:sp>
      <p:sp>
        <p:nvSpPr>
          <p:cNvPr id="5" name="Rectangle 4">
            <a:extLst>
              <a:ext uri="{FF2B5EF4-FFF2-40B4-BE49-F238E27FC236}">
                <a16:creationId xmlns:a16="http://schemas.microsoft.com/office/drawing/2014/main" id="{16675483-5C66-4F13-8E8D-6C7DFE19E273}"/>
              </a:ext>
            </a:extLst>
          </p:cNvPr>
          <p:cNvSpPr/>
          <p:nvPr/>
        </p:nvSpPr>
        <p:spPr>
          <a:xfrm>
            <a:off x="7162800" y="64740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2396263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7AEAD-B369-45BC-8A9A-3FF7E9A90223}"/>
              </a:ext>
            </a:extLst>
          </p:cNvPr>
          <p:cNvSpPr>
            <a:spLocks noGrp="1"/>
          </p:cNvSpPr>
          <p:nvPr>
            <p:ph type="title"/>
          </p:nvPr>
        </p:nvSpPr>
        <p:spPr/>
        <p:txBody>
          <a:bodyPr/>
          <a:lstStyle/>
          <a:p>
            <a:r>
              <a:rPr lang="en-US" dirty="0"/>
              <a:t>Forms/Criteria of causal unity (CU)</a:t>
            </a:r>
          </a:p>
        </p:txBody>
      </p:sp>
      <p:sp>
        <p:nvSpPr>
          <p:cNvPr id="3" name="Content Placeholder 2">
            <a:extLst>
              <a:ext uri="{FF2B5EF4-FFF2-40B4-BE49-F238E27FC236}">
                <a16:creationId xmlns:a16="http://schemas.microsoft.com/office/drawing/2014/main" id="{0A390BC0-0327-4A32-8E28-EC50924C3D46}"/>
              </a:ext>
            </a:extLst>
          </p:cNvPr>
          <p:cNvSpPr>
            <a:spLocks noGrp="1"/>
          </p:cNvSpPr>
          <p:nvPr>
            <p:ph idx="1"/>
          </p:nvPr>
        </p:nvSpPr>
        <p:spPr>
          <a:xfrm>
            <a:off x="228599" y="1676400"/>
            <a:ext cx="8845301" cy="4953000"/>
          </a:xfrm>
        </p:spPr>
        <p:txBody>
          <a:bodyPr/>
          <a:lstStyle/>
          <a:p>
            <a:pPr>
              <a:buFont typeface="Arial" panose="020B0604020202020204" pitchFamily="34" charset="0"/>
              <a:buChar char="•"/>
            </a:pPr>
            <a:r>
              <a:rPr lang="en-US" dirty="0"/>
              <a:t>CU</a:t>
            </a:r>
            <a:r>
              <a:rPr lang="en-US" baseline="-25000" dirty="0"/>
              <a:t>1</a:t>
            </a:r>
            <a:r>
              <a:rPr lang="en-US" dirty="0"/>
              <a:t> - Causal unity via physical covering:</a:t>
            </a:r>
          </a:p>
          <a:p>
            <a:pPr lvl="1">
              <a:buFont typeface="Arial" panose="020B0604020202020204" pitchFamily="34" charset="0"/>
              <a:buChar char="•"/>
            </a:pPr>
            <a:r>
              <a:rPr lang="en-US" dirty="0"/>
              <a:t>Skin of animals,</a:t>
            </a:r>
          </a:p>
          <a:p>
            <a:pPr lvl="1">
              <a:buFont typeface="Arial" panose="020B0604020202020204" pitchFamily="34" charset="0"/>
              <a:buChar char="•"/>
            </a:pPr>
            <a:r>
              <a:rPr lang="en-US" dirty="0"/>
              <a:t>Cell membrane of a cell.</a:t>
            </a:r>
          </a:p>
          <a:p>
            <a:pPr>
              <a:buFont typeface="Arial" panose="020B0604020202020204" pitchFamily="34" charset="0"/>
              <a:buChar char="•"/>
            </a:pPr>
            <a:r>
              <a:rPr lang="en-US" dirty="0"/>
              <a:t>CU</a:t>
            </a:r>
            <a:r>
              <a:rPr lang="en-US" baseline="-25000" dirty="0"/>
              <a:t>2</a:t>
            </a:r>
            <a:r>
              <a:rPr lang="en-US" dirty="0"/>
              <a:t> - Causal unity via internal physical forces:</a:t>
            </a:r>
          </a:p>
          <a:p>
            <a:pPr lvl="1">
              <a:buFont typeface="Arial" panose="020B0604020202020204" pitchFamily="34" charset="0"/>
              <a:buChar char="•"/>
            </a:pPr>
            <a:r>
              <a:rPr lang="en-US" dirty="0"/>
              <a:t>Atoms in molecules,</a:t>
            </a:r>
          </a:p>
          <a:p>
            <a:pPr lvl="1">
              <a:buFont typeface="Arial" panose="020B0604020202020204" pitchFamily="34" charset="0"/>
              <a:buChar char="•"/>
            </a:pPr>
            <a:r>
              <a:rPr lang="en-US" dirty="0"/>
              <a:t>Molecules in a protein aggregate,</a:t>
            </a:r>
          </a:p>
          <a:p>
            <a:pPr lvl="1">
              <a:buFont typeface="Arial" panose="020B0604020202020204" pitchFamily="34" charset="0"/>
              <a:buChar char="•"/>
            </a:pPr>
            <a:r>
              <a:rPr lang="en-US" dirty="0"/>
              <a:t>Rock.</a:t>
            </a:r>
          </a:p>
          <a:p>
            <a:pPr>
              <a:buFont typeface="Arial" panose="020B0604020202020204" pitchFamily="34" charset="0"/>
              <a:buChar char="•"/>
            </a:pPr>
            <a:r>
              <a:rPr lang="en-US" dirty="0"/>
              <a:t>CU</a:t>
            </a:r>
            <a:r>
              <a:rPr lang="en-US" baseline="-25000" dirty="0"/>
              <a:t>3</a:t>
            </a:r>
            <a:r>
              <a:rPr lang="en-US" dirty="0"/>
              <a:t> - Causal unity via engineered assembly of components:</a:t>
            </a:r>
          </a:p>
          <a:p>
            <a:pPr lvl="1">
              <a:buFont typeface="Arial" panose="020B0604020202020204" pitchFamily="34" charset="0"/>
              <a:buChar char="•"/>
            </a:pPr>
            <a:r>
              <a:rPr lang="en-US" dirty="0"/>
              <a:t>Car.</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D5E9CF6-DD37-43E9-9E20-C00285F20695}"/>
              </a:ext>
            </a:extLst>
          </p:cNvPr>
          <p:cNvSpPr>
            <a:spLocks noGrp="1"/>
          </p:cNvSpPr>
          <p:nvPr>
            <p:ph type="sldNum" sz="quarter" idx="10"/>
          </p:nvPr>
        </p:nvSpPr>
        <p:spPr/>
        <p:txBody>
          <a:bodyPr/>
          <a:lstStyle/>
          <a:p>
            <a:fld id="{01EF93C7-D0AB-41D7-8C62-1F8A9E33AE23}" type="slidenum">
              <a:rPr lang="en-US" smtClean="0"/>
              <a:pPr/>
              <a:t>39</a:t>
            </a:fld>
            <a:endParaRPr lang="en-US"/>
          </a:p>
        </p:txBody>
      </p:sp>
      <p:sp>
        <p:nvSpPr>
          <p:cNvPr id="5" name="Rectangle 4">
            <a:extLst>
              <a:ext uri="{FF2B5EF4-FFF2-40B4-BE49-F238E27FC236}">
                <a16:creationId xmlns:a16="http://schemas.microsoft.com/office/drawing/2014/main" id="{24E88865-9D8C-4C76-86AC-BF9C0497C98B}"/>
              </a:ext>
            </a:extLst>
          </p:cNvPr>
          <p:cNvSpPr/>
          <p:nvPr/>
        </p:nvSpPr>
        <p:spPr>
          <a:xfrm>
            <a:off x="7162800" y="64740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208580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8C2BF-02FD-405E-8DFD-F111DCA4C861}"/>
              </a:ext>
            </a:extLst>
          </p:cNvPr>
          <p:cNvSpPr>
            <a:spLocks noGrp="1"/>
          </p:cNvSpPr>
          <p:nvPr>
            <p:ph type="title"/>
          </p:nvPr>
        </p:nvSpPr>
        <p:spPr/>
        <p:txBody>
          <a:bodyPr/>
          <a:lstStyle/>
          <a:p>
            <a:r>
              <a:rPr lang="en-US" i="1" dirty="0"/>
              <a:t>b </a:t>
            </a:r>
            <a:r>
              <a:rPr lang="en-US" dirty="0"/>
              <a:t>is </a:t>
            </a:r>
            <a:r>
              <a:rPr lang="en-US" i="1" dirty="0"/>
              <a:t>maximal </a:t>
            </a:r>
            <a:r>
              <a:rPr lang="en-US" dirty="0"/>
              <a:t>relative to </a:t>
            </a:r>
            <a:br>
              <a:rPr lang="en-US" dirty="0"/>
            </a:br>
            <a:r>
              <a:rPr lang="en-US" dirty="0"/>
              <a:t>some criterion of causal unity </a:t>
            </a:r>
            <a:r>
              <a:rPr lang="en-US" dirty="0" err="1"/>
              <a:t>CU</a:t>
            </a:r>
            <a:r>
              <a:rPr lang="en-US" i="1" baseline="-25000" dirty="0" err="1"/>
              <a:t>n</a:t>
            </a:r>
            <a:r>
              <a:rPr lang="en-US" i="1" dirty="0"/>
              <a:t> </a:t>
            </a:r>
            <a:endParaRPr lang="en-US" dirty="0"/>
          </a:p>
        </p:txBody>
      </p:sp>
      <p:sp>
        <p:nvSpPr>
          <p:cNvPr id="3" name="Content Placeholder 2">
            <a:extLst>
              <a:ext uri="{FF2B5EF4-FFF2-40B4-BE49-F238E27FC236}">
                <a16:creationId xmlns:a16="http://schemas.microsoft.com/office/drawing/2014/main" id="{C4C35B0E-0CF0-4F62-8A51-98D348F8BA0C}"/>
              </a:ext>
            </a:extLst>
          </p:cNvPr>
          <p:cNvSpPr>
            <a:spLocks noGrp="1"/>
          </p:cNvSpPr>
          <p:nvPr>
            <p:ph idx="1"/>
          </p:nvPr>
        </p:nvSpPr>
        <p:spPr>
          <a:xfrm>
            <a:off x="228600" y="2286000"/>
            <a:ext cx="8686800" cy="4343400"/>
          </a:xfrm>
        </p:spPr>
        <p:txBody>
          <a:bodyPr/>
          <a:lstStyle/>
          <a:p>
            <a:r>
              <a:rPr lang="en-US" dirty="0"/>
              <a:t>means:</a:t>
            </a:r>
          </a:p>
          <a:p>
            <a:pPr marL="0" indent="0"/>
            <a:endParaRPr lang="en-US" i="1" dirty="0">
              <a:latin typeface="+mn-lt"/>
            </a:endParaRPr>
          </a:p>
          <a:p>
            <a:pPr marL="0" indent="0"/>
            <a:r>
              <a:rPr lang="en-US" i="1" dirty="0">
                <a:latin typeface="+mn-lt"/>
              </a:rPr>
              <a:t>   b </a:t>
            </a:r>
            <a:r>
              <a:rPr lang="en-US" dirty="0">
                <a:latin typeface="+mn-lt"/>
              </a:rPr>
              <a:t>is causally unified relative to </a:t>
            </a:r>
            <a:r>
              <a:rPr lang="en-US" dirty="0" err="1">
                <a:latin typeface="+mn-lt"/>
              </a:rPr>
              <a:t>CU</a:t>
            </a:r>
            <a:r>
              <a:rPr lang="en-US" i="1" baseline="-25000" dirty="0" err="1">
                <a:latin typeface="+mn-lt"/>
              </a:rPr>
              <a:t>n</a:t>
            </a:r>
            <a:r>
              <a:rPr lang="en-US" i="1" dirty="0">
                <a:latin typeface="+mn-lt"/>
              </a:rPr>
              <a:t> </a:t>
            </a:r>
            <a:r>
              <a:rPr lang="en-US" dirty="0">
                <a:latin typeface="+mn-lt"/>
              </a:rPr>
              <a:t>at </a:t>
            </a:r>
            <a:r>
              <a:rPr lang="en-US" i="1" dirty="0">
                <a:latin typeface="+mn-lt"/>
              </a:rPr>
              <a:t>t</a:t>
            </a:r>
            <a:endParaRPr lang="en-US" dirty="0">
              <a:latin typeface="+mn-lt"/>
            </a:endParaRPr>
          </a:p>
          <a:p>
            <a:pPr marL="0" indent="0"/>
            <a:r>
              <a:rPr lang="en-US" dirty="0">
                <a:latin typeface="+mn-lt"/>
              </a:rPr>
              <a:t>   and,</a:t>
            </a:r>
            <a:r>
              <a:rPr lang="en-US" i="1" dirty="0">
                <a:latin typeface="+mn-lt"/>
              </a:rPr>
              <a:t> </a:t>
            </a:r>
            <a:r>
              <a:rPr lang="en-US" dirty="0">
                <a:latin typeface="+mn-lt"/>
              </a:rPr>
              <a:t>if :</a:t>
            </a:r>
          </a:p>
          <a:p>
            <a:pPr marL="0" indent="0"/>
            <a:r>
              <a:rPr lang="en-US" dirty="0">
                <a:latin typeface="+mn-lt"/>
              </a:rPr>
              <a:t>	  for some </a:t>
            </a:r>
            <a:r>
              <a:rPr lang="en-US" i="1" dirty="0">
                <a:latin typeface="+mn-lt"/>
              </a:rPr>
              <a:t>t </a:t>
            </a:r>
            <a:r>
              <a:rPr lang="en-US" dirty="0">
                <a:latin typeface="+mn-lt"/>
              </a:rPr>
              <a:t>and </a:t>
            </a:r>
            <a:r>
              <a:rPr lang="en-US" i="1" dirty="0">
                <a:latin typeface="+mn-lt"/>
              </a:rPr>
              <a:t>c </a:t>
            </a:r>
          </a:p>
          <a:p>
            <a:pPr marL="457200" lvl="1" indent="0">
              <a:buNone/>
            </a:pPr>
            <a:r>
              <a:rPr lang="en-US" dirty="0">
                <a:latin typeface="+mn-lt"/>
              </a:rPr>
              <a:t>	    </a:t>
            </a:r>
            <a:r>
              <a:rPr lang="en-US" i="1" dirty="0">
                <a:latin typeface="+mn-lt"/>
              </a:rPr>
              <a:t>b </a:t>
            </a:r>
            <a:r>
              <a:rPr lang="en-US" b="1" dirty="0" err="1">
                <a:latin typeface="+mn-lt"/>
              </a:rPr>
              <a:t>continuant_part_of</a:t>
            </a:r>
            <a:r>
              <a:rPr lang="en-US" dirty="0">
                <a:latin typeface="+mn-lt"/>
              </a:rPr>
              <a:t> </a:t>
            </a:r>
            <a:r>
              <a:rPr lang="en-US" i="1" dirty="0">
                <a:latin typeface="+mn-lt"/>
              </a:rPr>
              <a:t>c </a:t>
            </a:r>
            <a:r>
              <a:rPr lang="en-US" b="1" dirty="0">
                <a:latin typeface="+mn-lt"/>
              </a:rPr>
              <a:t>at </a:t>
            </a:r>
            <a:r>
              <a:rPr lang="en-US" i="1" dirty="0">
                <a:latin typeface="+mn-lt"/>
              </a:rPr>
              <a:t>t</a:t>
            </a:r>
            <a:r>
              <a:rPr lang="en-US" b="1" i="1" dirty="0">
                <a:latin typeface="+mn-lt"/>
              </a:rPr>
              <a:t> </a:t>
            </a:r>
          </a:p>
          <a:p>
            <a:pPr marL="457200" lvl="1" indent="0">
              <a:buNone/>
            </a:pPr>
            <a:r>
              <a:rPr lang="en-US" b="1" i="1" dirty="0">
                <a:latin typeface="+mn-lt"/>
              </a:rPr>
              <a:t>  	    </a:t>
            </a:r>
            <a:r>
              <a:rPr lang="en-US" dirty="0">
                <a:latin typeface="+mn-lt"/>
              </a:rPr>
              <a:t>&amp; </a:t>
            </a:r>
            <a:r>
              <a:rPr lang="en-US" i="1" dirty="0">
                <a:latin typeface="+mn-lt"/>
              </a:rPr>
              <a:t>c </a:t>
            </a:r>
            <a:r>
              <a:rPr lang="en-US" dirty="0">
                <a:latin typeface="+mn-lt"/>
              </a:rPr>
              <a:t>is causally unified relative to the same </a:t>
            </a:r>
            <a:r>
              <a:rPr lang="en-US" dirty="0" err="1">
                <a:latin typeface="+mn-lt"/>
              </a:rPr>
              <a:t>CU</a:t>
            </a:r>
            <a:r>
              <a:rPr lang="en-US" i="1" baseline="-25000" dirty="0" err="1">
                <a:latin typeface="+mn-lt"/>
              </a:rPr>
              <a:t>n</a:t>
            </a:r>
            <a:r>
              <a:rPr lang="en-US" dirty="0">
                <a:latin typeface="+mn-lt"/>
              </a:rPr>
              <a:t> </a:t>
            </a:r>
          </a:p>
          <a:p>
            <a:pPr marL="457200" lvl="1" indent="0">
              <a:buNone/>
            </a:pPr>
            <a:r>
              <a:rPr lang="en-US" dirty="0">
                <a:latin typeface="+mn-lt"/>
              </a:rPr>
              <a:t>	then: </a:t>
            </a:r>
            <a:r>
              <a:rPr lang="en-US" i="1" dirty="0">
                <a:latin typeface="+mn-lt"/>
              </a:rPr>
              <a:t>b </a:t>
            </a:r>
            <a:r>
              <a:rPr lang="en-US" dirty="0">
                <a:latin typeface="+mn-lt"/>
              </a:rPr>
              <a:t>and </a:t>
            </a:r>
            <a:r>
              <a:rPr lang="en-US" i="1" dirty="0">
                <a:latin typeface="+mn-lt"/>
              </a:rPr>
              <a:t>c </a:t>
            </a:r>
            <a:r>
              <a:rPr lang="en-US" dirty="0">
                <a:latin typeface="+mn-lt"/>
              </a:rPr>
              <a:t>are identical.</a:t>
            </a:r>
          </a:p>
          <a:p>
            <a:endParaRPr lang="en-US" dirty="0"/>
          </a:p>
        </p:txBody>
      </p:sp>
      <p:sp>
        <p:nvSpPr>
          <p:cNvPr id="4" name="Slide Number Placeholder 3">
            <a:extLst>
              <a:ext uri="{FF2B5EF4-FFF2-40B4-BE49-F238E27FC236}">
                <a16:creationId xmlns:a16="http://schemas.microsoft.com/office/drawing/2014/main" id="{944BF2D6-25EC-4A79-91EE-88568F64FBA6}"/>
              </a:ext>
            </a:extLst>
          </p:cNvPr>
          <p:cNvSpPr>
            <a:spLocks noGrp="1"/>
          </p:cNvSpPr>
          <p:nvPr>
            <p:ph type="sldNum" sz="quarter" idx="10"/>
          </p:nvPr>
        </p:nvSpPr>
        <p:spPr/>
        <p:txBody>
          <a:bodyPr/>
          <a:lstStyle/>
          <a:p>
            <a:fld id="{01EF93C7-D0AB-41D7-8C62-1F8A9E33AE23}" type="slidenum">
              <a:rPr lang="en-US" smtClean="0"/>
              <a:pPr/>
              <a:t>40</a:t>
            </a:fld>
            <a:endParaRPr lang="en-US"/>
          </a:p>
        </p:txBody>
      </p:sp>
      <p:sp>
        <p:nvSpPr>
          <p:cNvPr id="5" name="Rectangle 4">
            <a:extLst>
              <a:ext uri="{FF2B5EF4-FFF2-40B4-BE49-F238E27FC236}">
                <a16:creationId xmlns:a16="http://schemas.microsoft.com/office/drawing/2014/main" id="{6729B786-0CF3-439F-AB14-A46A1DC6029E}"/>
              </a:ext>
            </a:extLst>
          </p:cNvPr>
          <p:cNvSpPr/>
          <p:nvPr/>
        </p:nvSpPr>
        <p:spPr>
          <a:xfrm>
            <a:off x="7162800" y="64740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3625355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E2B83-F551-441E-9A15-AFD1C42B32A5}"/>
              </a:ext>
            </a:extLst>
          </p:cNvPr>
          <p:cNvSpPr>
            <a:spLocks noGrp="1"/>
          </p:cNvSpPr>
          <p:nvPr>
            <p:ph type="title"/>
          </p:nvPr>
        </p:nvSpPr>
        <p:spPr/>
        <p:txBody>
          <a:bodyPr/>
          <a:lstStyle/>
          <a:p>
            <a:r>
              <a:rPr lang="en-GB" dirty="0"/>
              <a:t>continuant part of at</a:t>
            </a:r>
            <a:br>
              <a:rPr lang="en-US" dirty="0"/>
            </a:br>
            <a:endParaRPr lang="en-US" dirty="0"/>
          </a:p>
        </p:txBody>
      </p:sp>
      <p:sp>
        <p:nvSpPr>
          <p:cNvPr id="3" name="Content Placeholder 2">
            <a:extLst>
              <a:ext uri="{FF2B5EF4-FFF2-40B4-BE49-F238E27FC236}">
                <a16:creationId xmlns:a16="http://schemas.microsoft.com/office/drawing/2014/main" id="{564B6E23-E4DC-4476-BFC4-5E9538963630}"/>
              </a:ext>
            </a:extLst>
          </p:cNvPr>
          <p:cNvSpPr>
            <a:spLocks noGrp="1"/>
          </p:cNvSpPr>
          <p:nvPr>
            <p:ph idx="1"/>
          </p:nvPr>
        </p:nvSpPr>
        <p:spPr/>
        <p:txBody>
          <a:bodyPr/>
          <a:lstStyle/>
          <a:p>
            <a:pPr>
              <a:buFont typeface="Arial" panose="020B0604020202020204" pitchFamily="34" charset="0"/>
              <a:buChar char="•"/>
            </a:pPr>
            <a:r>
              <a:rPr lang="en-GB" u="sng" dirty="0">
                <a:latin typeface="+mn-lt"/>
              </a:rPr>
              <a:t>Elucidation</a:t>
            </a:r>
            <a:r>
              <a:rPr lang="en-GB" cap="small" dirty="0">
                <a:latin typeface="+mn-lt"/>
              </a:rPr>
              <a:t>:</a:t>
            </a:r>
            <a:r>
              <a:rPr lang="en-GB" dirty="0">
                <a:latin typeface="+mn-lt"/>
              </a:rPr>
              <a:t> ‘</a:t>
            </a:r>
            <a:r>
              <a:rPr lang="en-GB" i="1" dirty="0">
                <a:latin typeface="+mn-lt"/>
              </a:rPr>
              <a:t>b</a:t>
            </a:r>
            <a:r>
              <a:rPr lang="en-GB" dirty="0">
                <a:latin typeface="+mn-lt"/>
              </a:rPr>
              <a:t> </a:t>
            </a:r>
            <a:r>
              <a:rPr lang="en-GB" b="1" dirty="0">
                <a:latin typeface="+mn-lt"/>
              </a:rPr>
              <a:t>continuant part of</a:t>
            </a:r>
            <a:r>
              <a:rPr lang="en-GB" dirty="0">
                <a:latin typeface="+mn-lt"/>
              </a:rPr>
              <a:t> </a:t>
            </a:r>
            <a:r>
              <a:rPr lang="en-GB" i="1" dirty="0">
                <a:latin typeface="+mn-lt"/>
              </a:rPr>
              <a:t>c</a:t>
            </a:r>
            <a:r>
              <a:rPr lang="en-GB" dirty="0">
                <a:latin typeface="+mn-lt"/>
              </a:rPr>
              <a:t> </a:t>
            </a:r>
            <a:r>
              <a:rPr lang="en-GB" b="1" dirty="0">
                <a:latin typeface="+mn-lt"/>
              </a:rPr>
              <a:t>at</a:t>
            </a:r>
            <a:r>
              <a:rPr lang="en-GB" dirty="0">
                <a:latin typeface="+mn-lt"/>
              </a:rPr>
              <a:t> </a:t>
            </a:r>
            <a:r>
              <a:rPr lang="en-GB" i="1" dirty="0">
                <a:latin typeface="+mn-lt"/>
              </a:rPr>
              <a:t>t’</a:t>
            </a:r>
            <a:r>
              <a:rPr lang="en-GB" dirty="0">
                <a:latin typeface="+mn-lt"/>
              </a:rPr>
              <a:t> means: </a:t>
            </a:r>
          </a:p>
          <a:p>
            <a:pPr lvl="1">
              <a:buFont typeface="Arial" panose="020B0604020202020204" pitchFamily="34" charset="0"/>
              <a:buChar char="•"/>
            </a:pPr>
            <a:r>
              <a:rPr lang="en-GB" i="1" dirty="0">
                <a:latin typeface="+mn-lt"/>
              </a:rPr>
              <a:t>b</a:t>
            </a:r>
            <a:r>
              <a:rPr lang="en-GB" dirty="0">
                <a:latin typeface="+mn-lt"/>
              </a:rPr>
              <a:t> and </a:t>
            </a:r>
            <a:r>
              <a:rPr lang="en-GB" i="1" dirty="0">
                <a:latin typeface="+mn-lt"/>
              </a:rPr>
              <a:t>c</a:t>
            </a:r>
            <a:r>
              <a:rPr lang="en-GB" dirty="0">
                <a:latin typeface="+mn-lt"/>
              </a:rPr>
              <a:t> are </a:t>
            </a:r>
            <a:r>
              <a:rPr lang="en-GB" i="1" dirty="0">
                <a:latin typeface="+mn-lt"/>
              </a:rPr>
              <a:t>continuants</a:t>
            </a:r>
            <a:r>
              <a:rPr lang="en-GB" dirty="0">
                <a:latin typeface="+mn-lt"/>
              </a:rPr>
              <a:t> &amp; </a:t>
            </a:r>
          </a:p>
          <a:p>
            <a:pPr lvl="1">
              <a:buFont typeface="Arial" panose="020B0604020202020204" pitchFamily="34" charset="0"/>
              <a:buChar char="•"/>
            </a:pPr>
            <a:r>
              <a:rPr lang="en-GB" i="1" dirty="0">
                <a:latin typeface="+mn-lt"/>
              </a:rPr>
              <a:t>b</a:t>
            </a:r>
            <a:r>
              <a:rPr lang="en-GB" dirty="0">
                <a:latin typeface="+mn-lt"/>
              </a:rPr>
              <a:t> is a </a:t>
            </a:r>
            <a:r>
              <a:rPr lang="en-GB" b="1" dirty="0">
                <a:latin typeface="+mn-lt"/>
              </a:rPr>
              <a:t>part of</a:t>
            </a:r>
            <a:r>
              <a:rPr lang="en-GB" dirty="0">
                <a:latin typeface="+mn-lt"/>
              </a:rPr>
              <a:t> </a:t>
            </a:r>
            <a:r>
              <a:rPr lang="en-GB" i="1" dirty="0">
                <a:latin typeface="+mn-lt"/>
              </a:rPr>
              <a:t>c</a:t>
            </a:r>
            <a:r>
              <a:rPr lang="en-GB" dirty="0">
                <a:latin typeface="+mn-lt"/>
              </a:rPr>
              <a:t> </a:t>
            </a:r>
            <a:r>
              <a:rPr lang="en-GB" b="1" dirty="0">
                <a:latin typeface="+mn-lt"/>
              </a:rPr>
              <a:t>at</a:t>
            </a:r>
            <a:r>
              <a:rPr lang="en-GB" dirty="0">
                <a:latin typeface="+mn-lt"/>
              </a:rPr>
              <a:t> </a:t>
            </a:r>
            <a:r>
              <a:rPr lang="en-GB" i="1" dirty="0">
                <a:latin typeface="+mn-lt"/>
              </a:rPr>
              <a:t>t.</a:t>
            </a:r>
          </a:p>
          <a:p>
            <a:pPr lvl="3">
              <a:buFont typeface="Arial" panose="020B0604020202020204" pitchFamily="34" charset="0"/>
              <a:buChar char="•"/>
            </a:pPr>
            <a:r>
              <a:rPr lang="en-GB" dirty="0">
                <a:latin typeface="+mn-lt"/>
              </a:rPr>
              <a:t>because the informal expression ‘part’ is used in both definiens and definiendum, this is not a definition.</a:t>
            </a:r>
          </a:p>
          <a:p>
            <a:pPr>
              <a:buFont typeface="Arial" panose="020B0604020202020204" pitchFamily="34" charset="0"/>
              <a:buChar char="•"/>
            </a:pPr>
            <a:r>
              <a:rPr lang="en-GB" u="sng" dirty="0">
                <a:latin typeface="+mn-lt"/>
              </a:rPr>
              <a:t>Domain</a:t>
            </a:r>
            <a:r>
              <a:rPr lang="en-GB" dirty="0">
                <a:latin typeface="+mn-lt"/>
              </a:rPr>
              <a:t>: </a:t>
            </a:r>
            <a:r>
              <a:rPr lang="en-GB" i="1" dirty="0">
                <a:latin typeface="+mn-lt"/>
              </a:rPr>
              <a:t>continuant</a:t>
            </a:r>
            <a:endParaRPr lang="en-US" dirty="0">
              <a:latin typeface="+mn-lt"/>
            </a:endParaRPr>
          </a:p>
          <a:p>
            <a:pPr>
              <a:buFont typeface="Arial" panose="020B0604020202020204" pitchFamily="34" charset="0"/>
              <a:buChar char="•"/>
            </a:pPr>
            <a:r>
              <a:rPr lang="en-GB" u="sng" dirty="0">
                <a:latin typeface="+mn-lt"/>
              </a:rPr>
              <a:t>Range</a:t>
            </a:r>
            <a:r>
              <a:rPr lang="en-GB" dirty="0">
                <a:latin typeface="+mn-lt"/>
              </a:rPr>
              <a:t>: </a:t>
            </a:r>
            <a:r>
              <a:rPr lang="en-GB" i="1" dirty="0">
                <a:latin typeface="+mn-lt"/>
              </a:rPr>
              <a:t>continuant</a:t>
            </a:r>
            <a:endParaRPr lang="en-US" dirty="0">
              <a:latin typeface="+mn-lt"/>
            </a:endParaRPr>
          </a:p>
          <a:p>
            <a:pPr>
              <a:buFont typeface="Arial" panose="020B0604020202020204" pitchFamily="34" charset="0"/>
              <a:buChar char="•"/>
            </a:pPr>
            <a:r>
              <a:rPr lang="en-GB" u="sng" dirty="0">
                <a:latin typeface="+mn-lt"/>
              </a:rPr>
              <a:t>Examples</a:t>
            </a:r>
            <a:r>
              <a:rPr lang="en-GB" dirty="0">
                <a:latin typeface="+mn-lt"/>
              </a:rPr>
              <a:t>:	</a:t>
            </a:r>
          </a:p>
          <a:p>
            <a:pPr lvl="1">
              <a:buFont typeface="Arial" panose="020B0604020202020204" pitchFamily="34" charset="0"/>
              <a:buChar char="•"/>
            </a:pPr>
            <a:r>
              <a:rPr lang="en-GB" sz="2000" dirty="0">
                <a:latin typeface="+mn-lt"/>
              </a:rPr>
              <a:t>Mary’s arm continuant part of Mary in the time of her life prior to her operation; </a:t>
            </a:r>
          </a:p>
          <a:p>
            <a:pPr lvl="1">
              <a:buFont typeface="Arial" panose="020B0604020202020204" pitchFamily="34" charset="0"/>
              <a:buChar char="•"/>
            </a:pPr>
            <a:r>
              <a:rPr lang="en-GB" sz="2000" dirty="0">
                <a:latin typeface="+mn-lt"/>
              </a:rPr>
              <a:t>the Northern hemisphere of the planet Earth is a continuant part of the planet Earth at all times at which the planet Earth exists.</a:t>
            </a:r>
            <a:endParaRPr lang="en-US" sz="2000" dirty="0">
              <a:latin typeface="+mn-lt"/>
            </a:endParaRPr>
          </a:p>
        </p:txBody>
      </p:sp>
      <p:sp>
        <p:nvSpPr>
          <p:cNvPr id="4" name="Slide Number Placeholder 3">
            <a:extLst>
              <a:ext uri="{FF2B5EF4-FFF2-40B4-BE49-F238E27FC236}">
                <a16:creationId xmlns:a16="http://schemas.microsoft.com/office/drawing/2014/main" id="{AF391907-6012-4791-B860-E8BFDE685396}"/>
              </a:ext>
            </a:extLst>
          </p:cNvPr>
          <p:cNvSpPr>
            <a:spLocks noGrp="1"/>
          </p:cNvSpPr>
          <p:nvPr>
            <p:ph type="sldNum" sz="quarter" idx="10"/>
          </p:nvPr>
        </p:nvSpPr>
        <p:spPr/>
        <p:txBody>
          <a:bodyPr/>
          <a:lstStyle/>
          <a:p>
            <a:fld id="{01EF93C7-D0AB-41D7-8C62-1F8A9E33AE23}" type="slidenum">
              <a:rPr lang="en-US" smtClean="0"/>
              <a:pPr/>
              <a:t>41</a:t>
            </a:fld>
            <a:endParaRPr lang="en-US"/>
          </a:p>
        </p:txBody>
      </p:sp>
      <p:sp>
        <p:nvSpPr>
          <p:cNvPr id="5" name="Rectangle 4">
            <a:extLst>
              <a:ext uri="{FF2B5EF4-FFF2-40B4-BE49-F238E27FC236}">
                <a16:creationId xmlns:a16="http://schemas.microsoft.com/office/drawing/2014/main" id="{D62367F3-E83C-40FE-8B11-1FBF47FA09B6}"/>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32307494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4CED-060C-4C6D-AE51-072B226AFEC5}"/>
              </a:ext>
            </a:extLst>
          </p:cNvPr>
          <p:cNvSpPr>
            <a:spLocks noGrp="1"/>
          </p:cNvSpPr>
          <p:nvPr>
            <p:ph type="title"/>
          </p:nvPr>
        </p:nvSpPr>
        <p:spPr/>
        <p:txBody>
          <a:bodyPr/>
          <a:lstStyle/>
          <a:p>
            <a:r>
              <a:rPr lang="en-US" dirty="0"/>
              <a:t>Some continuant-part-of axioms</a:t>
            </a:r>
          </a:p>
        </p:txBody>
      </p:sp>
      <p:sp>
        <p:nvSpPr>
          <p:cNvPr id="3" name="Content Placeholder 2">
            <a:extLst>
              <a:ext uri="{FF2B5EF4-FFF2-40B4-BE49-F238E27FC236}">
                <a16:creationId xmlns:a16="http://schemas.microsoft.com/office/drawing/2014/main" id="{0AD61A3C-92AB-4B7E-BE9A-8440CDBEA289}"/>
              </a:ext>
            </a:extLst>
          </p:cNvPr>
          <p:cNvSpPr>
            <a:spLocks noGrp="1"/>
          </p:cNvSpPr>
          <p:nvPr>
            <p:ph idx="1"/>
          </p:nvPr>
        </p:nvSpPr>
        <p:spPr>
          <a:xfrm>
            <a:off x="228600" y="1447800"/>
            <a:ext cx="8915400" cy="4953000"/>
          </a:xfrm>
        </p:spPr>
        <p:txBody>
          <a:bodyPr/>
          <a:lstStyle/>
          <a:p>
            <a:pPr marL="0" indent="0"/>
            <a:r>
              <a:rPr lang="en-US" sz="1600" dirty="0"/>
              <a:t>(</a:t>
            </a:r>
            <a:r>
              <a:rPr lang="en-US" sz="1600" dirty="0" err="1"/>
              <a:t>cl:comment</a:t>
            </a:r>
            <a:r>
              <a:rPr lang="en-US" sz="1600" dirty="0"/>
              <a:t> "continuant-part-of is time indexed and has domain: continuant and range: continuant [bdd-1]"    </a:t>
            </a:r>
          </a:p>
          <a:p>
            <a:pPr marL="0" indent="0"/>
            <a:r>
              <a:rPr lang="en-US" sz="1600" dirty="0"/>
              <a:t>     (</a:t>
            </a:r>
            <a:r>
              <a:rPr lang="en-US" sz="1600" dirty="0" err="1">
                <a:solidFill>
                  <a:srgbClr val="1FE115"/>
                </a:solidFill>
              </a:rPr>
              <a:t>forall</a:t>
            </a:r>
            <a:r>
              <a:rPr lang="en-US" sz="1600" dirty="0"/>
              <a:t> (</a:t>
            </a:r>
            <a:r>
              <a:rPr lang="en-US" sz="1600" dirty="0">
                <a:solidFill>
                  <a:srgbClr val="FFC000"/>
                </a:solidFill>
              </a:rPr>
              <a:t>a b t</a:t>
            </a:r>
            <a:r>
              <a:rPr lang="en-US" sz="1600" dirty="0"/>
              <a:t>)     </a:t>
            </a:r>
          </a:p>
          <a:p>
            <a:pPr>
              <a:spcBef>
                <a:spcPts val="0"/>
              </a:spcBef>
            </a:pPr>
            <a:r>
              <a:rPr lang="en-US" sz="1600" dirty="0"/>
              <a:t>		(if (</a:t>
            </a:r>
            <a:r>
              <a:rPr lang="en-US" sz="1600" dirty="0">
                <a:solidFill>
                  <a:srgbClr val="FFFF00"/>
                </a:solidFill>
              </a:rPr>
              <a:t>continuant-part-of</a:t>
            </a:r>
            <a:r>
              <a:rPr lang="en-US" sz="1600" dirty="0"/>
              <a:t> </a:t>
            </a:r>
            <a:r>
              <a:rPr lang="en-US" sz="1600" i="1" dirty="0">
                <a:solidFill>
                  <a:srgbClr val="FFC000"/>
                </a:solidFill>
              </a:rPr>
              <a:t>a b t</a:t>
            </a:r>
            <a:r>
              <a:rPr lang="en-US" sz="1600" dirty="0"/>
              <a:t>)      </a:t>
            </a:r>
          </a:p>
          <a:p>
            <a:pPr>
              <a:spcBef>
                <a:spcPts val="0"/>
              </a:spcBef>
            </a:pPr>
            <a:r>
              <a:rPr lang="en-US" sz="1600" dirty="0"/>
              <a:t>		    (and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continuant</a:t>
            </a:r>
            <a:r>
              <a:rPr lang="en-US" sz="1600" dirty="0"/>
              <a:t> </a:t>
            </a:r>
            <a:r>
              <a:rPr lang="en-US" sz="1600" i="1"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b</a:t>
            </a:r>
            <a:r>
              <a:rPr lang="en-US" sz="1600" dirty="0"/>
              <a:t> </a:t>
            </a:r>
            <a:r>
              <a:rPr lang="en-US" sz="1600" dirty="0">
                <a:solidFill>
                  <a:srgbClr val="00B0F0"/>
                </a:solidFill>
              </a:rPr>
              <a:t>continuant</a:t>
            </a:r>
            <a:r>
              <a:rPr lang="en-US" sz="1600" dirty="0"/>
              <a:t> </a:t>
            </a:r>
            <a:r>
              <a:rPr lang="en-US" sz="1600" i="1" dirty="0">
                <a:solidFill>
                  <a:srgbClr val="FFC000"/>
                </a:solidFill>
              </a:rPr>
              <a:t>t</a:t>
            </a:r>
            <a:r>
              <a:rPr lang="en-US" sz="1600" dirty="0"/>
              <a:t>)</a:t>
            </a:r>
          </a:p>
          <a:p>
            <a:pPr>
              <a:spcBef>
                <a:spcPts val="0"/>
              </a:spcBef>
            </a:pPr>
            <a:r>
              <a:rPr lang="en-US" sz="1600" dirty="0"/>
              <a:t>		           (</a:t>
            </a:r>
            <a:r>
              <a:rPr lang="en-US" sz="1600" dirty="0">
                <a:solidFill>
                  <a:srgbClr val="FFFF00"/>
                </a:solidFill>
              </a:rPr>
              <a:t>instance-of</a:t>
            </a:r>
            <a:r>
              <a:rPr lang="en-US" sz="1600" dirty="0"/>
              <a:t> </a:t>
            </a:r>
            <a:r>
              <a:rPr lang="en-US" sz="1600" i="1" dirty="0">
                <a:solidFill>
                  <a:srgbClr val="FFC000"/>
                </a:solidFill>
              </a:rPr>
              <a:t>t</a:t>
            </a:r>
            <a:r>
              <a:rPr lang="en-US" sz="1600" dirty="0"/>
              <a:t> </a:t>
            </a:r>
            <a:r>
              <a:rPr lang="en-US" sz="1600" dirty="0">
                <a:solidFill>
                  <a:srgbClr val="00B0F0"/>
                </a:solidFill>
              </a:rPr>
              <a:t>temporal-region</a:t>
            </a:r>
            <a:r>
              <a:rPr lang="en-US" sz="1600" dirty="0"/>
              <a:t> </a:t>
            </a:r>
            <a:r>
              <a:rPr lang="en-US" sz="1600" i="1" dirty="0">
                <a:solidFill>
                  <a:srgbClr val="FFC000"/>
                </a:solidFill>
              </a:rPr>
              <a:t>t</a:t>
            </a:r>
            <a:r>
              <a:rPr lang="en-US" sz="1600" dirty="0"/>
              <a:t>)))))</a:t>
            </a:r>
          </a:p>
          <a:p>
            <a:r>
              <a:rPr lang="en-US" sz="1600" dirty="0"/>
              <a:t>(</a:t>
            </a:r>
            <a:r>
              <a:rPr lang="en-US" sz="1600" dirty="0" err="1"/>
              <a:t>cl:comment</a:t>
            </a:r>
            <a:r>
              <a:rPr lang="en-US" sz="1600" dirty="0"/>
              <a:t> "continuant-part-of is reflexive at a time [mcd-1]“</a:t>
            </a:r>
          </a:p>
          <a:p>
            <a:r>
              <a:rPr lang="en-US" sz="1600" dirty="0"/>
              <a:t>	(</a:t>
            </a:r>
            <a:r>
              <a:rPr lang="en-US" sz="1600" dirty="0" err="1">
                <a:solidFill>
                  <a:srgbClr val="1FE115"/>
                </a:solidFill>
              </a:rPr>
              <a:t>forall</a:t>
            </a:r>
            <a:r>
              <a:rPr lang="en-US" sz="1600" dirty="0"/>
              <a:t> (</a:t>
            </a:r>
            <a:r>
              <a:rPr lang="en-US" sz="1600" dirty="0">
                <a:solidFill>
                  <a:srgbClr val="FFC000"/>
                </a:solidFill>
              </a:rPr>
              <a:t>a t</a:t>
            </a:r>
            <a:r>
              <a:rPr lang="en-US" sz="1600" dirty="0"/>
              <a:t>)</a:t>
            </a:r>
          </a:p>
          <a:p>
            <a:pPr>
              <a:spcBef>
                <a:spcPts val="0"/>
              </a:spcBef>
            </a:pPr>
            <a:r>
              <a:rPr lang="en-US" sz="1600" dirty="0"/>
              <a:t>	     	(if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independent-continuant</a:t>
            </a:r>
            <a:r>
              <a:rPr lang="en-US" sz="1600" dirty="0"/>
              <a:t> </a:t>
            </a:r>
            <a:r>
              <a:rPr lang="en-US" sz="1600" i="1" dirty="0">
                <a:solidFill>
                  <a:srgbClr val="FFC000"/>
                </a:solidFill>
              </a:rPr>
              <a:t>t</a:t>
            </a:r>
            <a:r>
              <a:rPr lang="en-US" sz="1600" dirty="0"/>
              <a:t>)</a:t>
            </a:r>
          </a:p>
          <a:p>
            <a:pPr>
              <a:spcBef>
                <a:spcPts val="0"/>
              </a:spcBef>
            </a:pPr>
            <a:r>
              <a:rPr lang="en-US" sz="1600" dirty="0"/>
              <a:t>	      	    (</a:t>
            </a:r>
            <a:r>
              <a:rPr lang="en-US" sz="1600" dirty="0">
                <a:solidFill>
                  <a:srgbClr val="FFFF00"/>
                </a:solidFill>
              </a:rPr>
              <a:t>continuant-part-of</a:t>
            </a:r>
            <a:r>
              <a:rPr lang="en-US" sz="1600" dirty="0"/>
              <a:t> </a:t>
            </a:r>
            <a:r>
              <a:rPr lang="en-US" sz="1600" i="1" dirty="0">
                <a:solidFill>
                  <a:srgbClr val="FFC000"/>
                </a:solidFill>
              </a:rPr>
              <a:t>a</a:t>
            </a:r>
            <a:r>
              <a:rPr lang="en-US" sz="1600" dirty="0"/>
              <a:t> </a:t>
            </a:r>
            <a:r>
              <a:rPr lang="en-US" sz="1600" i="1" dirty="0" err="1">
                <a:solidFill>
                  <a:srgbClr val="FFC000"/>
                </a:solidFill>
              </a:rPr>
              <a:t>a</a:t>
            </a:r>
            <a:r>
              <a:rPr lang="en-US" sz="1600" dirty="0"/>
              <a:t> </a:t>
            </a:r>
            <a:r>
              <a:rPr lang="en-US" sz="1600" i="1" dirty="0">
                <a:solidFill>
                  <a:srgbClr val="FFC000"/>
                </a:solidFill>
              </a:rPr>
              <a:t>t</a:t>
            </a:r>
            <a:r>
              <a:rPr lang="en-US" sz="1600" dirty="0"/>
              <a:t>))))</a:t>
            </a:r>
          </a:p>
          <a:p>
            <a:r>
              <a:rPr lang="en-US" sz="1600" dirty="0"/>
              <a:t>(</a:t>
            </a:r>
            <a:r>
              <a:rPr lang="en-US" sz="1600" dirty="0" err="1"/>
              <a:t>cl:comment</a:t>
            </a:r>
            <a:r>
              <a:rPr lang="en-US" sz="1600" dirty="0"/>
              <a:t> "continuant-part-of is </a:t>
            </a:r>
            <a:r>
              <a:rPr lang="en-US" sz="1600" dirty="0" err="1"/>
              <a:t>dissective</a:t>
            </a:r>
            <a:r>
              <a:rPr lang="en-US" sz="1600" dirty="0"/>
              <a:t> on temporal region [mqp-1]“</a:t>
            </a:r>
          </a:p>
          <a:p>
            <a:r>
              <a:rPr lang="en-US" sz="1600" dirty="0"/>
              <a:t>	(</a:t>
            </a:r>
            <a:r>
              <a:rPr lang="en-US" sz="1600" dirty="0" err="1">
                <a:solidFill>
                  <a:srgbClr val="1FE115"/>
                </a:solidFill>
              </a:rPr>
              <a:t>forall</a:t>
            </a:r>
            <a:r>
              <a:rPr lang="en-US" sz="1600" dirty="0"/>
              <a:t> (</a:t>
            </a:r>
            <a:r>
              <a:rPr lang="en-US" sz="1600" dirty="0">
                <a:solidFill>
                  <a:srgbClr val="FFC000"/>
                </a:solidFill>
              </a:rPr>
              <a:t>p q r s</a:t>
            </a:r>
            <a:r>
              <a:rPr lang="en-US" sz="1600" dirty="0"/>
              <a:t>)</a:t>
            </a:r>
          </a:p>
          <a:p>
            <a:pPr>
              <a:spcBef>
                <a:spcPts val="0"/>
              </a:spcBef>
            </a:pPr>
            <a:r>
              <a:rPr lang="en-US" sz="1600" dirty="0"/>
              <a:t>	     	(if (and (</a:t>
            </a:r>
            <a:r>
              <a:rPr lang="en-US" sz="1600" dirty="0">
                <a:solidFill>
                  <a:srgbClr val="FFFF00"/>
                </a:solidFill>
              </a:rPr>
              <a:t>continuant-part-of</a:t>
            </a:r>
            <a:r>
              <a:rPr lang="en-US" sz="1600" dirty="0"/>
              <a:t> </a:t>
            </a:r>
            <a:r>
              <a:rPr lang="en-US" sz="1600" i="1" dirty="0">
                <a:solidFill>
                  <a:srgbClr val="FFC000"/>
                </a:solidFill>
              </a:rPr>
              <a:t>p</a:t>
            </a:r>
            <a:r>
              <a:rPr lang="en-US" sz="1600" dirty="0"/>
              <a:t> </a:t>
            </a:r>
            <a:r>
              <a:rPr lang="en-US" sz="1600" i="1" dirty="0">
                <a:solidFill>
                  <a:srgbClr val="FFC000"/>
                </a:solidFill>
              </a:rPr>
              <a:t>q</a:t>
            </a:r>
            <a:r>
              <a:rPr lang="en-US" sz="1600" dirty="0"/>
              <a:t> </a:t>
            </a:r>
            <a:r>
              <a:rPr lang="en-US" sz="1600" i="1" dirty="0">
                <a:solidFill>
                  <a:srgbClr val="FFC000"/>
                </a:solidFill>
              </a:rPr>
              <a:t>r</a:t>
            </a:r>
            <a:r>
              <a:rPr lang="en-US" sz="1600" dirty="0"/>
              <a:t>) (</a:t>
            </a:r>
            <a:r>
              <a:rPr lang="en-US" sz="1600" dirty="0">
                <a:solidFill>
                  <a:srgbClr val="FFFF00"/>
                </a:solidFill>
              </a:rPr>
              <a:t>temporal-part-of</a:t>
            </a:r>
            <a:r>
              <a:rPr lang="en-US" sz="1600" dirty="0"/>
              <a:t> </a:t>
            </a:r>
            <a:r>
              <a:rPr lang="en-US" sz="1600" i="1" dirty="0">
                <a:solidFill>
                  <a:srgbClr val="FFC000"/>
                </a:solidFill>
              </a:rPr>
              <a:t>s</a:t>
            </a:r>
            <a:r>
              <a:rPr lang="en-US" sz="1600" dirty="0"/>
              <a:t> </a:t>
            </a:r>
            <a:r>
              <a:rPr lang="en-US" sz="1600" i="1" dirty="0">
                <a:solidFill>
                  <a:srgbClr val="FFC000"/>
                </a:solidFill>
              </a:rPr>
              <a:t>r</a:t>
            </a:r>
            <a:r>
              <a:rPr lang="en-US" sz="1600" dirty="0"/>
              <a:t>))</a:t>
            </a:r>
          </a:p>
          <a:p>
            <a:pPr>
              <a:spcBef>
                <a:spcPts val="0"/>
              </a:spcBef>
            </a:pPr>
            <a:r>
              <a:rPr lang="en-US" sz="1600" dirty="0"/>
              <a:t>		            (</a:t>
            </a:r>
            <a:r>
              <a:rPr lang="en-US" sz="1600" dirty="0">
                <a:solidFill>
                  <a:srgbClr val="FFFF00"/>
                </a:solidFill>
              </a:rPr>
              <a:t>continuant-part-of</a:t>
            </a:r>
            <a:r>
              <a:rPr lang="en-US" sz="1600" dirty="0"/>
              <a:t> </a:t>
            </a:r>
            <a:r>
              <a:rPr lang="en-US" sz="1600" i="1" dirty="0">
                <a:solidFill>
                  <a:srgbClr val="FFC000"/>
                </a:solidFill>
              </a:rPr>
              <a:t>p</a:t>
            </a:r>
            <a:r>
              <a:rPr lang="en-US" sz="1600" dirty="0"/>
              <a:t> </a:t>
            </a:r>
            <a:r>
              <a:rPr lang="en-US" sz="1600" i="1" dirty="0">
                <a:solidFill>
                  <a:srgbClr val="FFC000"/>
                </a:solidFill>
              </a:rPr>
              <a:t>q</a:t>
            </a:r>
            <a:r>
              <a:rPr lang="en-US" sz="1600" dirty="0"/>
              <a:t> </a:t>
            </a:r>
            <a:r>
              <a:rPr lang="en-US" sz="1600" i="1" dirty="0">
                <a:solidFill>
                  <a:srgbClr val="FFC000"/>
                </a:solidFill>
              </a:rPr>
              <a:t>s</a:t>
            </a:r>
            <a:r>
              <a:rPr lang="en-US" sz="1600" dirty="0"/>
              <a:t>))))</a:t>
            </a:r>
          </a:p>
          <a:p>
            <a:r>
              <a:rPr lang="en-US" sz="1600" dirty="0"/>
              <a:t>(</a:t>
            </a:r>
            <a:r>
              <a:rPr lang="en-US" sz="1600" dirty="0" err="1"/>
              <a:t>cl:comment</a:t>
            </a:r>
            <a:r>
              <a:rPr lang="en-US" sz="1600" dirty="0"/>
              <a:t> "continuant-part-of is transitive at a time [plp-1]"    </a:t>
            </a:r>
          </a:p>
          <a:p>
            <a:r>
              <a:rPr lang="en-US" sz="1600" dirty="0"/>
              <a:t>	(</a:t>
            </a:r>
            <a:r>
              <a:rPr lang="en-US" sz="1600" dirty="0" err="1">
                <a:solidFill>
                  <a:srgbClr val="1FE115"/>
                </a:solidFill>
              </a:rPr>
              <a:t>forall</a:t>
            </a:r>
            <a:r>
              <a:rPr lang="en-US" sz="1600" dirty="0"/>
              <a:t> (</a:t>
            </a:r>
            <a:r>
              <a:rPr lang="en-US" sz="1600" dirty="0">
                <a:solidFill>
                  <a:srgbClr val="FFC000"/>
                </a:solidFill>
              </a:rPr>
              <a:t>a b c t t2</a:t>
            </a:r>
            <a:r>
              <a:rPr lang="en-US" sz="1600" dirty="0"/>
              <a:t>)     </a:t>
            </a:r>
          </a:p>
          <a:p>
            <a:pPr>
              <a:spcBef>
                <a:spcPts val="0"/>
              </a:spcBef>
            </a:pPr>
            <a:r>
              <a:rPr lang="en-US" sz="1600" dirty="0"/>
              <a:t>		(if (and (</a:t>
            </a:r>
            <a:r>
              <a:rPr lang="en-US" sz="1600" dirty="0">
                <a:solidFill>
                  <a:srgbClr val="FFFF00"/>
                </a:solidFill>
              </a:rPr>
              <a:t>continuant-part-of</a:t>
            </a:r>
            <a:r>
              <a:rPr lang="en-US" sz="1600" dirty="0"/>
              <a:t> </a:t>
            </a:r>
            <a:r>
              <a:rPr lang="en-US" sz="1600" i="1" dirty="0">
                <a:solidFill>
                  <a:srgbClr val="FFC000"/>
                </a:solidFill>
              </a:rPr>
              <a:t>a</a:t>
            </a:r>
            <a:r>
              <a:rPr lang="en-US" sz="1600" dirty="0"/>
              <a:t> </a:t>
            </a:r>
            <a:r>
              <a:rPr lang="en-US" sz="1600" i="1" dirty="0">
                <a:solidFill>
                  <a:srgbClr val="FFC000"/>
                </a:solidFill>
              </a:rPr>
              <a:t>b</a:t>
            </a:r>
            <a:r>
              <a:rPr lang="en-US" sz="1600" dirty="0"/>
              <a:t> </a:t>
            </a:r>
            <a:r>
              <a:rPr lang="en-US" sz="1600" i="1" dirty="0">
                <a:solidFill>
                  <a:srgbClr val="FFC000"/>
                </a:solidFill>
              </a:rPr>
              <a:t>t</a:t>
            </a:r>
            <a:r>
              <a:rPr lang="en-US" sz="1600" dirty="0"/>
              <a:t>) </a:t>
            </a:r>
          </a:p>
          <a:p>
            <a:pPr>
              <a:spcBef>
                <a:spcPts val="0"/>
              </a:spcBef>
            </a:pPr>
            <a:r>
              <a:rPr lang="en-US" sz="1600" dirty="0"/>
              <a:t>		            (</a:t>
            </a:r>
            <a:r>
              <a:rPr lang="en-US" sz="1600" dirty="0">
                <a:solidFill>
                  <a:srgbClr val="FFFF00"/>
                </a:solidFill>
              </a:rPr>
              <a:t>continuant-part-of</a:t>
            </a:r>
            <a:r>
              <a:rPr lang="en-US" sz="1600" dirty="0"/>
              <a:t> </a:t>
            </a:r>
            <a:r>
              <a:rPr lang="en-US" sz="1600" i="1" dirty="0">
                <a:solidFill>
                  <a:srgbClr val="FFC000"/>
                </a:solidFill>
              </a:rPr>
              <a:t>b</a:t>
            </a:r>
            <a:r>
              <a:rPr lang="en-US" sz="1600" dirty="0"/>
              <a:t> </a:t>
            </a:r>
            <a:r>
              <a:rPr lang="en-US" sz="1600" i="1" dirty="0">
                <a:solidFill>
                  <a:srgbClr val="FFC000"/>
                </a:solidFill>
              </a:rPr>
              <a:t>c</a:t>
            </a:r>
            <a:r>
              <a:rPr lang="en-US" sz="1600" dirty="0"/>
              <a:t> </a:t>
            </a:r>
            <a:r>
              <a:rPr lang="en-US" sz="1600" i="1" dirty="0">
                <a:solidFill>
                  <a:srgbClr val="FFC000"/>
                </a:solidFill>
              </a:rPr>
              <a:t>t2</a:t>
            </a:r>
            <a:r>
              <a:rPr lang="en-US" sz="1600" dirty="0"/>
              <a:t>)</a:t>
            </a:r>
          </a:p>
          <a:p>
            <a:pPr>
              <a:spcBef>
                <a:spcPts val="0"/>
              </a:spcBef>
            </a:pPr>
            <a:r>
              <a:rPr lang="en-US" sz="1600" dirty="0"/>
              <a:t>		            (</a:t>
            </a:r>
            <a:r>
              <a:rPr lang="en-US" sz="1600" dirty="0">
                <a:solidFill>
                  <a:srgbClr val="FFFF00"/>
                </a:solidFill>
              </a:rPr>
              <a:t>temporal-part-of</a:t>
            </a:r>
            <a:r>
              <a:rPr lang="en-US" sz="1600" dirty="0"/>
              <a:t> </a:t>
            </a:r>
            <a:r>
              <a:rPr lang="en-US" sz="1600" i="1" dirty="0">
                <a:solidFill>
                  <a:srgbClr val="FFC000"/>
                </a:solidFill>
              </a:rPr>
              <a:t>t</a:t>
            </a:r>
            <a:r>
              <a:rPr lang="en-US" sz="1600" dirty="0"/>
              <a:t> </a:t>
            </a:r>
            <a:r>
              <a:rPr lang="en-US" sz="1600" i="1" dirty="0">
                <a:solidFill>
                  <a:srgbClr val="FFC000"/>
                </a:solidFill>
              </a:rPr>
              <a:t>t2</a:t>
            </a:r>
            <a:r>
              <a:rPr lang="en-US" sz="1600" dirty="0"/>
              <a:t>))</a:t>
            </a:r>
          </a:p>
          <a:p>
            <a:pPr>
              <a:spcBef>
                <a:spcPts val="0"/>
              </a:spcBef>
            </a:pPr>
            <a:r>
              <a:rPr lang="en-US" sz="1600" dirty="0"/>
              <a:t>		    (</a:t>
            </a:r>
            <a:r>
              <a:rPr lang="en-US" sz="1600" dirty="0">
                <a:solidFill>
                  <a:srgbClr val="FFFF00"/>
                </a:solidFill>
              </a:rPr>
              <a:t>continuant-part-of</a:t>
            </a:r>
            <a:r>
              <a:rPr lang="en-US" sz="1600" dirty="0"/>
              <a:t> </a:t>
            </a:r>
            <a:r>
              <a:rPr lang="en-US" sz="1600" i="1" dirty="0">
                <a:solidFill>
                  <a:srgbClr val="FFC000"/>
                </a:solidFill>
              </a:rPr>
              <a:t>a</a:t>
            </a:r>
            <a:r>
              <a:rPr lang="en-US" sz="1600" dirty="0"/>
              <a:t> </a:t>
            </a:r>
            <a:r>
              <a:rPr lang="en-US" sz="1600" i="1" dirty="0">
                <a:solidFill>
                  <a:srgbClr val="FFC000"/>
                </a:solidFill>
              </a:rPr>
              <a:t>c</a:t>
            </a:r>
            <a:r>
              <a:rPr lang="en-US" sz="1600" dirty="0"/>
              <a:t> </a:t>
            </a:r>
            <a:r>
              <a:rPr lang="en-US" sz="1600" i="1" dirty="0">
                <a:solidFill>
                  <a:srgbClr val="FFC000"/>
                </a:solidFill>
              </a:rPr>
              <a:t>t</a:t>
            </a:r>
            <a:r>
              <a:rPr lang="en-US" sz="1600" dirty="0"/>
              <a:t>))))</a:t>
            </a:r>
          </a:p>
        </p:txBody>
      </p:sp>
      <p:sp>
        <p:nvSpPr>
          <p:cNvPr id="4" name="Slide Number Placeholder 3">
            <a:extLst>
              <a:ext uri="{FF2B5EF4-FFF2-40B4-BE49-F238E27FC236}">
                <a16:creationId xmlns:a16="http://schemas.microsoft.com/office/drawing/2014/main" id="{C611029E-D47A-4C38-8E7B-0F0D3AA2B135}"/>
              </a:ext>
            </a:extLst>
          </p:cNvPr>
          <p:cNvSpPr>
            <a:spLocks noGrp="1"/>
          </p:cNvSpPr>
          <p:nvPr>
            <p:ph type="sldNum" sz="quarter" idx="10"/>
          </p:nvPr>
        </p:nvSpPr>
        <p:spPr/>
        <p:txBody>
          <a:bodyPr/>
          <a:lstStyle/>
          <a:p>
            <a:fld id="{01EF93C7-D0AB-41D7-8C62-1F8A9E33AE23}" type="slidenum">
              <a:rPr lang="en-US" smtClean="0"/>
              <a:pPr/>
              <a:t>42</a:t>
            </a:fld>
            <a:endParaRPr lang="en-US"/>
          </a:p>
        </p:txBody>
      </p:sp>
    </p:spTree>
    <p:extLst>
      <p:ext uri="{BB962C8B-B14F-4D97-AF65-F5344CB8AC3E}">
        <p14:creationId xmlns:p14="http://schemas.microsoft.com/office/powerpoint/2010/main" val="193911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127EE-BFD2-4882-925A-BC2A144A83FF}"/>
              </a:ext>
            </a:extLst>
          </p:cNvPr>
          <p:cNvSpPr>
            <a:spLocks noGrp="1"/>
          </p:cNvSpPr>
          <p:nvPr>
            <p:ph type="title"/>
          </p:nvPr>
        </p:nvSpPr>
        <p:spPr/>
        <p:txBody>
          <a:bodyPr/>
          <a:lstStyle/>
          <a:p>
            <a:r>
              <a:rPr lang="en-US" dirty="0"/>
              <a:t>Object aggregate</a:t>
            </a:r>
          </a:p>
        </p:txBody>
      </p:sp>
      <p:sp>
        <p:nvSpPr>
          <p:cNvPr id="3" name="Content Placeholder 2">
            <a:extLst>
              <a:ext uri="{FF2B5EF4-FFF2-40B4-BE49-F238E27FC236}">
                <a16:creationId xmlns:a16="http://schemas.microsoft.com/office/drawing/2014/main" id="{88702763-64BD-4C15-A121-40E76B527E32}"/>
              </a:ext>
            </a:extLst>
          </p:cNvPr>
          <p:cNvSpPr>
            <a:spLocks noGrp="1"/>
          </p:cNvSpPr>
          <p:nvPr>
            <p:ph idx="1"/>
          </p:nvPr>
        </p:nvSpPr>
        <p:spPr/>
        <p:txBody>
          <a:bodyPr/>
          <a:lstStyle/>
          <a:p>
            <a:pPr>
              <a:buFont typeface="Arial" panose="020B0604020202020204" pitchFamily="34" charset="0"/>
              <a:buChar char="•"/>
            </a:pPr>
            <a:r>
              <a:rPr lang="en-GB" u="sng" dirty="0"/>
              <a:t>Elucidation</a:t>
            </a:r>
            <a:r>
              <a:rPr lang="en-GB" cap="small" dirty="0"/>
              <a:t>:</a:t>
            </a:r>
            <a:r>
              <a:rPr lang="en-GB" dirty="0"/>
              <a:t> an </a:t>
            </a:r>
            <a:r>
              <a:rPr lang="en-GB" i="1" dirty="0"/>
              <a:t>object aggregate</a:t>
            </a:r>
            <a:r>
              <a:rPr lang="en-GB" dirty="0"/>
              <a:t> is a </a:t>
            </a:r>
            <a:r>
              <a:rPr lang="en-GB" i="1" dirty="0"/>
              <a:t>material entity</a:t>
            </a:r>
            <a:r>
              <a:rPr lang="en-GB" dirty="0"/>
              <a:t> consisting exactly of a plurality (≥1) of </a:t>
            </a:r>
            <a:r>
              <a:rPr lang="en-GB" i="1" dirty="0"/>
              <a:t>objects</a:t>
            </a:r>
            <a:r>
              <a:rPr lang="en-GB" dirty="0"/>
              <a:t> as </a:t>
            </a:r>
            <a:r>
              <a:rPr lang="en-GB" b="1" dirty="0"/>
              <a:t>member parts</a:t>
            </a:r>
            <a:r>
              <a:rPr lang="en-GB" dirty="0"/>
              <a:t> which together form a unit.</a:t>
            </a:r>
          </a:p>
          <a:p>
            <a:pPr lvl="2">
              <a:buFont typeface="Arial" panose="020B0604020202020204" pitchFamily="34" charset="0"/>
              <a:buChar char="•"/>
            </a:pPr>
            <a:r>
              <a:rPr lang="en-GB" dirty="0"/>
              <a:t>‘Exactly’ means that there are no parts of the object aggregate other than its member parts.</a:t>
            </a:r>
            <a:endParaRPr lang="en-US" dirty="0"/>
          </a:p>
          <a:p>
            <a:pPr>
              <a:buFont typeface="Arial" panose="020B0604020202020204" pitchFamily="34" charset="0"/>
              <a:buChar char="•"/>
            </a:pPr>
            <a:endParaRPr lang="en-US" dirty="0"/>
          </a:p>
          <a:p>
            <a:pPr>
              <a:buFont typeface="Arial" panose="020B0604020202020204" pitchFamily="34" charset="0"/>
              <a:buChar char="•"/>
            </a:pPr>
            <a:r>
              <a:rPr lang="en-GB" u="sng" dirty="0"/>
              <a:t>Examples</a:t>
            </a:r>
            <a:r>
              <a:rPr lang="en-GB" dirty="0"/>
              <a:t>:</a:t>
            </a:r>
          </a:p>
          <a:p>
            <a:pPr lvl="1">
              <a:buFont typeface="Arial" panose="020B0604020202020204" pitchFamily="34" charset="0"/>
              <a:buChar char="•"/>
            </a:pPr>
            <a:r>
              <a:rPr lang="en-GB" dirty="0"/>
              <a:t>a symphony orchestra, </a:t>
            </a:r>
          </a:p>
          <a:p>
            <a:pPr lvl="1">
              <a:buFont typeface="Arial" panose="020B0604020202020204" pitchFamily="34" charset="0"/>
              <a:buChar char="•"/>
            </a:pPr>
            <a:r>
              <a:rPr lang="en-GB" dirty="0"/>
              <a:t>the aggregate of bearings in a constant velocity axle joint, </a:t>
            </a:r>
          </a:p>
          <a:p>
            <a:pPr lvl="1">
              <a:buFont typeface="Arial" panose="020B0604020202020204" pitchFamily="34" charset="0"/>
              <a:buChar char="•"/>
            </a:pPr>
            <a:r>
              <a:rPr lang="en-GB" dirty="0"/>
              <a:t>the nitrogen atoms in the atmosphere, </a:t>
            </a:r>
          </a:p>
          <a:p>
            <a:pPr lvl="1">
              <a:buFont typeface="Arial" panose="020B0604020202020204" pitchFamily="34" charset="0"/>
              <a:buChar char="•"/>
            </a:pPr>
            <a:r>
              <a:rPr lang="en-GB" dirty="0"/>
              <a:t>a collection of cells in a blood biobank.</a:t>
            </a:r>
            <a:endParaRPr lang="en-US" dirty="0"/>
          </a:p>
        </p:txBody>
      </p:sp>
      <p:sp>
        <p:nvSpPr>
          <p:cNvPr id="4" name="Slide Number Placeholder 3">
            <a:extLst>
              <a:ext uri="{FF2B5EF4-FFF2-40B4-BE49-F238E27FC236}">
                <a16:creationId xmlns:a16="http://schemas.microsoft.com/office/drawing/2014/main" id="{CD1FFBF5-0C2D-4117-9ACF-C0E6AB9BFE3D}"/>
              </a:ext>
            </a:extLst>
          </p:cNvPr>
          <p:cNvSpPr>
            <a:spLocks noGrp="1"/>
          </p:cNvSpPr>
          <p:nvPr>
            <p:ph type="sldNum" sz="quarter" idx="3"/>
          </p:nvPr>
        </p:nvSpPr>
        <p:spPr/>
        <p:txBody>
          <a:bodyPr/>
          <a:lstStyle/>
          <a:p>
            <a:fld id="{7C5DB68A-9D44-4073-920F-D08D647C06A7}" type="slidenum">
              <a:rPr lang="en-US" smtClean="0"/>
              <a:t>43</a:t>
            </a:fld>
            <a:endParaRPr lang="en-US" dirty="0"/>
          </a:p>
        </p:txBody>
      </p:sp>
      <p:sp>
        <p:nvSpPr>
          <p:cNvPr id="5" name="Rectangle 4">
            <a:extLst>
              <a:ext uri="{FF2B5EF4-FFF2-40B4-BE49-F238E27FC236}">
                <a16:creationId xmlns:a16="http://schemas.microsoft.com/office/drawing/2014/main" id="{84FDA839-F8C8-43A0-9B4C-B34BFF3C7D58}"/>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372237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D2A04-7F25-4A8E-9815-79F194C9F28E}"/>
              </a:ext>
            </a:extLst>
          </p:cNvPr>
          <p:cNvSpPr>
            <a:spLocks noGrp="1"/>
          </p:cNvSpPr>
          <p:nvPr>
            <p:ph type="title"/>
          </p:nvPr>
        </p:nvSpPr>
        <p:spPr/>
        <p:txBody>
          <a:bodyPr/>
          <a:lstStyle/>
          <a:p>
            <a:r>
              <a:rPr lang="en-GB" dirty="0"/>
              <a:t>Member-part-of-at</a:t>
            </a:r>
            <a:br>
              <a:rPr lang="en-US" dirty="0"/>
            </a:br>
            <a:endParaRPr lang="en-US" dirty="0"/>
          </a:p>
        </p:txBody>
      </p:sp>
      <p:sp>
        <p:nvSpPr>
          <p:cNvPr id="3" name="Content Placeholder 2">
            <a:extLst>
              <a:ext uri="{FF2B5EF4-FFF2-40B4-BE49-F238E27FC236}">
                <a16:creationId xmlns:a16="http://schemas.microsoft.com/office/drawing/2014/main" id="{29235D66-AB0E-4F5C-BAB3-FE5535735531}"/>
              </a:ext>
            </a:extLst>
          </p:cNvPr>
          <p:cNvSpPr>
            <a:spLocks noGrp="1"/>
          </p:cNvSpPr>
          <p:nvPr>
            <p:ph idx="1"/>
          </p:nvPr>
        </p:nvSpPr>
        <p:spPr/>
        <p:txBody>
          <a:bodyPr/>
          <a:lstStyle/>
          <a:p>
            <a:pPr>
              <a:buFont typeface="Arial" panose="020B0604020202020204" pitchFamily="34" charset="0"/>
              <a:buChar char="•"/>
            </a:pPr>
            <a:r>
              <a:rPr lang="en-GB" u="sng" dirty="0">
                <a:latin typeface="+mn-lt"/>
              </a:rPr>
              <a:t>Definition</a:t>
            </a:r>
            <a:r>
              <a:rPr lang="en-GB" dirty="0">
                <a:latin typeface="+mn-lt"/>
              </a:rPr>
              <a:t>: </a:t>
            </a:r>
            <a:r>
              <a:rPr lang="en-GB" i="1" dirty="0">
                <a:latin typeface="+mn-lt"/>
              </a:rPr>
              <a:t>b</a:t>
            </a:r>
            <a:r>
              <a:rPr lang="en-GB" dirty="0">
                <a:latin typeface="+mn-lt"/>
              </a:rPr>
              <a:t> </a:t>
            </a:r>
            <a:r>
              <a:rPr lang="en-GB" b="1" dirty="0">
                <a:latin typeface="+mn-lt"/>
              </a:rPr>
              <a:t>member part of</a:t>
            </a:r>
            <a:r>
              <a:rPr lang="en-GB" dirty="0">
                <a:latin typeface="+mn-lt"/>
              </a:rPr>
              <a:t> </a:t>
            </a:r>
            <a:r>
              <a:rPr lang="en-GB" i="1" dirty="0">
                <a:latin typeface="+mn-lt"/>
              </a:rPr>
              <a:t>c</a:t>
            </a:r>
            <a:r>
              <a:rPr lang="en-GB" dirty="0">
                <a:latin typeface="+mn-lt"/>
              </a:rPr>
              <a:t> </a:t>
            </a:r>
            <a:r>
              <a:rPr lang="en-GB" b="1" dirty="0">
                <a:latin typeface="+mn-lt"/>
              </a:rPr>
              <a:t>at</a:t>
            </a:r>
            <a:r>
              <a:rPr lang="en-GB" dirty="0">
                <a:latin typeface="+mn-lt"/>
              </a:rPr>
              <a:t> </a:t>
            </a:r>
            <a:r>
              <a:rPr lang="en-GB" i="1" dirty="0">
                <a:latin typeface="+mn-lt"/>
              </a:rPr>
              <a:t>t</a:t>
            </a:r>
            <a:r>
              <a:rPr lang="en-GB" dirty="0">
                <a:latin typeface="+mn-lt"/>
              </a:rPr>
              <a:t> =Def. </a:t>
            </a:r>
          </a:p>
          <a:p>
            <a:pPr lvl="1">
              <a:buFont typeface="Arial" panose="020B0604020202020204" pitchFamily="34" charset="0"/>
              <a:buChar char="•"/>
            </a:pPr>
            <a:r>
              <a:rPr lang="en-GB" i="1" dirty="0">
                <a:latin typeface="+mn-lt"/>
              </a:rPr>
              <a:t>b</a:t>
            </a:r>
            <a:r>
              <a:rPr lang="en-GB" dirty="0">
                <a:latin typeface="+mn-lt"/>
              </a:rPr>
              <a:t> is an </a:t>
            </a:r>
            <a:r>
              <a:rPr lang="en-GB" i="1" dirty="0">
                <a:latin typeface="+mn-lt"/>
              </a:rPr>
              <a:t>object</a:t>
            </a:r>
            <a:endParaRPr lang="en-US" dirty="0">
              <a:latin typeface="+mn-lt"/>
            </a:endParaRPr>
          </a:p>
          <a:p>
            <a:pPr lvl="1">
              <a:buFont typeface="Arial" panose="020B0604020202020204" pitchFamily="34" charset="0"/>
              <a:buChar char="•"/>
            </a:pPr>
            <a:r>
              <a:rPr lang="en-GB" dirty="0">
                <a:latin typeface="+mn-lt"/>
              </a:rPr>
              <a:t>&amp; </a:t>
            </a:r>
            <a:r>
              <a:rPr lang="en-GB" i="1" dirty="0">
                <a:latin typeface="+mn-lt"/>
              </a:rPr>
              <a:t>c</a:t>
            </a:r>
            <a:r>
              <a:rPr lang="en-GB" dirty="0">
                <a:latin typeface="+mn-lt"/>
              </a:rPr>
              <a:t> is an </a:t>
            </a:r>
            <a:r>
              <a:rPr lang="en-GB" i="1" dirty="0">
                <a:latin typeface="+mn-lt"/>
              </a:rPr>
              <a:t>object aggregate</a:t>
            </a:r>
            <a:endParaRPr lang="en-US" dirty="0">
              <a:latin typeface="+mn-lt"/>
            </a:endParaRPr>
          </a:p>
          <a:p>
            <a:pPr lvl="1">
              <a:buFont typeface="Arial" panose="020B0604020202020204" pitchFamily="34" charset="0"/>
              <a:buChar char="•"/>
            </a:pPr>
            <a:r>
              <a:rPr lang="en-GB" dirty="0">
                <a:latin typeface="+mn-lt"/>
              </a:rPr>
              <a:t>&amp; there is </a:t>
            </a:r>
            <a:r>
              <a:rPr lang="en-GB" b="1" dirty="0">
                <a:latin typeface="+mn-lt"/>
              </a:rPr>
              <a:t>at</a:t>
            </a:r>
            <a:r>
              <a:rPr lang="en-GB" dirty="0">
                <a:latin typeface="+mn-lt"/>
              </a:rPr>
              <a:t> </a:t>
            </a:r>
            <a:r>
              <a:rPr lang="en-GB" i="1" dirty="0">
                <a:latin typeface="+mn-lt"/>
              </a:rPr>
              <a:t>t</a:t>
            </a:r>
            <a:r>
              <a:rPr lang="en-GB" dirty="0">
                <a:latin typeface="+mn-lt"/>
              </a:rPr>
              <a:t> a mutually exhaustive and pairwise disjoint partition of </a:t>
            </a:r>
            <a:r>
              <a:rPr lang="en-GB" i="1" dirty="0">
                <a:latin typeface="+mn-lt"/>
              </a:rPr>
              <a:t>c</a:t>
            </a:r>
            <a:r>
              <a:rPr lang="en-GB" dirty="0">
                <a:latin typeface="+mn-lt"/>
              </a:rPr>
              <a:t> into </a:t>
            </a:r>
            <a:r>
              <a:rPr lang="en-GB" i="1" dirty="0">
                <a:latin typeface="+mn-lt"/>
              </a:rPr>
              <a:t>objects</a:t>
            </a:r>
            <a:r>
              <a:rPr lang="en-GB" dirty="0">
                <a:latin typeface="+mn-lt"/>
              </a:rPr>
              <a:t> </a:t>
            </a:r>
            <a:r>
              <a:rPr lang="en-GB" i="1" dirty="0">
                <a:latin typeface="+mn-lt"/>
              </a:rPr>
              <a:t>x</a:t>
            </a:r>
            <a:r>
              <a:rPr lang="en-GB" baseline="-25000" dirty="0">
                <a:latin typeface="+mn-lt"/>
              </a:rPr>
              <a:t>1</a:t>
            </a:r>
            <a:r>
              <a:rPr lang="en-GB" dirty="0">
                <a:latin typeface="+mn-lt"/>
              </a:rPr>
              <a:t>, …, </a:t>
            </a:r>
            <a:r>
              <a:rPr lang="en-GB" i="1" dirty="0" err="1">
                <a:latin typeface="+mn-lt"/>
              </a:rPr>
              <a:t>x</a:t>
            </a:r>
            <a:r>
              <a:rPr lang="en-GB" baseline="-25000" dirty="0" err="1">
                <a:latin typeface="+mn-lt"/>
              </a:rPr>
              <a:t>n</a:t>
            </a:r>
            <a:r>
              <a:rPr lang="en-GB" dirty="0">
                <a:latin typeface="+mn-lt"/>
              </a:rPr>
              <a:t> (for some </a:t>
            </a:r>
            <a:r>
              <a:rPr lang="en-GB" i="1" dirty="0">
                <a:latin typeface="+mn-lt"/>
              </a:rPr>
              <a:t>n</a:t>
            </a:r>
            <a:r>
              <a:rPr lang="en-GB" dirty="0">
                <a:latin typeface="+mn-lt"/>
              </a:rPr>
              <a:t> ≥ 1) with </a:t>
            </a:r>
            <a:r>
              <a:rPr lang="en-GB" i="1" dirty="0">
                <a:latin typeface="+mn-lt"/>
              </a:rPr>
              <a:t>b</a:t>
            </a:r>
            <a:r>
              <a:rPr lang="en-GB" dirty="0">
                <a:latin typeface="+mn-lt"/>
              </a:rPr>
              <a:t> = </a:t>
            </a:r>
            <a:r>
              <a:rPr lang="en-GB" i="1" dirty="0">
                <a:latin typeface="+mn-lt"/>
              </a:rPr>
              <a:t>x</a:t>
            </a:r>
            <a:r>
              <a:rPr lang="en-GB" i="1" baseline="-25000" dirty="0">
                <a:latin typeface="+mn-lt"/>
              </a:rPr>
              <a:t>i</a:t>
            </a:r>
            <a:r>
              <a:rPr lang="en-GB" dirty="0">
                <a:latin typeface="+mn-lt"/>
              </a:rPr>
              <a:t> (for some 1 ≤ </a:t>
            </a:r>
            <a:r>
              <a:rPr lang="en-GB" i="1" dirty="0" err="1">
                <a:latin typeface="+mn-lt"/>
              </a:rPr>
              <a:t>i</a:t>
            </a:r>
            <a:r>
              <a:rPr lang="en-GB" dirty="0">
                <a:latin typeface="+mn-lt"/>
              </a:rPr>
              <a:t> ≤ </a:t>
            </a:r>
            <a:r>
              <a:rPr lang="en-GB" i="1" dirty="0">
                <a:latin typeface="+mn-lt"/>
              </a:rPr>
              <a:t>n</a:t>
            </a:r>
            <a:r>
              <a:rPr lang="en-GB" dirty="0">
                <a:latin typeface="+mn-lt"/>
              </a:rPr>
              <a:t>)</a:t>
            </a:r>
            <a:endParaRPr lang="en-US" dirty="0">
              <a:latin typeface="+mn-lt"/>
            </a:endParaRPr>
          </a:p>
          <a:p>
            <a:pPr>
              <a:buFont typeface="Arial" panose="020B0604020202020204" pitchFamily="34" charset="0"/>
              <a:buChar char="•"/>
            </a:pPr>
            <a:r>
              <a:rPr lang="en-GB" u="sng" dirty="0">
                <a:latin typeface="+mn-lt"/>
              </a:rPr>
              <a:t>Domain</a:t>
            </a:r>
            <a:r>
              <a:rPr lang="en-GB" dirty="0">
                <a:latin typeface="+mn-lt"/>
              </a:rPr>
              <a:t>: </a:t>
            </a:r>
            <a:r>
              <a:rPr lang="en-GB" i="1" dirty="0">
                <a:latin typeface="+mn-lt"/>
              </a:rPr>
              <a:t>object</a:t>
            </a:r>
            <a:endParaRPr lang="en-US" dirty="0">
              <a:latin typeface="+mn-lt"/>
            </a:endParaRPr>
          </a:p>
          <a:p>
            <a:pPr>
              <a:buFont typeface="Arial" panose="020B0604020202020204" pitchFamily="34" charset="0"/>
              <a:buChar char="•"/>
            </a:pPr>
            <a:r>
              <a:rPr lang="en-GB" u="sng" dirty="0">
                <a:latin typeface="+mn-lt"/>
              </a:rPr>
              <a:t>Range</a:t>
            </a:r>
            <a:r>
              <a:rPr lang="en-GB" dirty="0">
                <a:latin typeface="+mn-lt"/>
              </a:rPr>
              <a:t>: </a:t>
            </a:r>
            <a:r>
              <a:rPr lang="en-GB" i="1" dirty="0">
                <a:latin typeface="+mn-lt"/>
              </a:rPr>
              <a:t>object aggregate</a:t>
            </a:r>
            <a:endParaRPr lang="en-US" dirty="0">
              <a:latin typeface="+mn-lt"/>
            </a:endParaRPr>
          </a:p>
          <a:p>
            <a:pPr>
              <a:buFont typeface="Arial" panose="020B0604020202020204" pitchFamily="34" charset="0"/>
              <a:buChar char="•"/>
            </a:pPr>
            <a:r>
              <a:rPr lang="en-GB" u="sng" dirty="0">
                <a:latin typeface="+mn-lt"/>
              </a:rPr>
              <a:t>Examples</a:t>
            </a:r>
            <a:r>
              <a:rPr lang="en-GB" dirty="0">
                <a:latin typeface="+mn-lt"/>
              </a:rPr>
              <a:t>:</a:t>
            </a:r>
          </a:p>
          <a:p>
            <a:pPr lvl="1">
              <a:buFont typeface="Arial" panose="020B0604020202020204" pitchFamily="34" charset="0"/>
              <a:buChar char="•"/>
            </a:pPr>
            <a:r>
              <a:rPr lang="en-GB" sz="1600" dirty="0">
                <a:latin typeface="+mn-lt"/>
              </a:rPr>
              <a:t>Each tree in a forest is a member part of the forest; </a:t>
            </a:r>
          </a:p>
          <a:p>
            <a:pPr lvl="1">
              <a:buFont typeface="Arial" panose="020B0604020202020204" pitchFamily="34" charset="0"/>
              <a:buChar char="•"/>
            </a:pPr>
            <a:r>
              <a:rPr lang="en-GB" sz="1600" dirty="0">
                <a:latin typeface="+mn-lt"/>
              </a:rPr>
              <a:t>each Beatle in the collection called </a:t>
            </a:r>
            <a:r>
              <a:rPr lang="en-GB" sz="1600" i="1" dirty="0">
                <a:latin typeface="+mn-lt"/>
              </a:rPr>
              <a:t>The Beatles</a:t>
            </a:r>
            <a:r>
              <a:rPr lang="en-GB" sz="1600" dirty="0">
                <a:latin typeface="+mn-lt"/>
              </a:rPr>
              <a:t> is a member part of </a:t>
            </a:r>
            <a:r>
              <a:rPr lang="en-GB" sz="1600" i="1" dirty="0">
                <a:latin typeface="+mn-lt"/>
              </a:rPr>
              <a:t>The Beatles</a:t>
            </a:r>
            <a:r>
              <a:rPr lang="en-GB" sz="1600" dirty="0">
                <a:latin typeface="+mn-lt"/>
              </a:rPr>
              <a:t>; </a:t>
            </a:r>
          </a:p>
          <a:p>
            <a:pPr lvl="1">
              <a:buFont typeface="Arial" panose="020B0604020202020204" pitchFamily="34" charset="0"/>
              <a:buChar char="•"/>
            </a:pPr>
            <a:r>
              <a:rPr lang="en-GB" sz="1600" dirty="0">
                <a:latin typeface="+mn-lt"/>
              </a:rPr>
              <a:t>each human being is a member part of the population </a:t>
            </a:r>
            <a:r>
              <a:rPr lang="en-GB" sz="1600" i="1" dirty="0">
                <a:latin typeface="+mn-lt"/>
              </a:rPr>
              <a:t>homo sapiens</a:t>
            </a:r>
            <a:r>
              <a:rPr lang="en-GB" sz="1600" dirty="0">
                <a:latin typeface="+mn-lt"/>
              </a:rPr>
              <a:t>.</a:t>
            </a:r>
            <a:endParaRPr lang="en-US" sz="1600" dirty="0">
              <a:latin typeface="+mn-lt"/>
            </a:endParaRPr>
          </a:p>
          <a:p>
            <a:pPr>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BE34E405-B841-4D1B-A15B-3085CF5F8016}"/>
              </a:ext>
            </a:extLst>
          </p:cNvPr>
          <p:cNvSpPr>
            <a:spLocks noGrp="1"/>
          </p:cNvSpPr>
          <p:nvPr>
            <p:ph type="sldNum" sz="quarter" idx="10"/>
          </p:nvPr>
        </p:nvSpPr>
        <p:spPr/>
        <p:txBody>
          <a:bodyPr/>
          <a:lstStyle/>
          <a:p>
            <a:fld id="{01EF93C7-D0AB-41D7-8C62-1F8A9E33AE23}" type="slidenum">
              <a:rPr lang="en-US" smtClean="0"/>
              <a:pPr/>
              <a:t>44</a:t>
            </a:fld>
            <a:endParaRPr lang="en-US"/>
          </a:p>
        </p:txBody>
      </p:sp>
      <p:sp>
        <p:nvSpPr>
          <p:cNvPr id="5" name="Rectangle 4">
            <a:extLst>
              <a:ext uri="{FF2B5EF4-FFF2-40B4-BE49-F238E27FC236}">
                <a16:creationId xmlns:a16="http://schemas.microsoft.com/office/drawing/2014/main" id="{BFDC444C-A1A3-4514-BD6B-9C8AB1F79ED8}"/>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1350739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9122A-67C7-4B41-9357-BE499565A140}"/>
              </a:ext>
            </a:extLst>
          </p:cNvPr>
          <p:cNvSpPr>
            <a:spLocks noGrp="1"/>
          </p:cNvSpPr>
          <p:nvPr>
            <p:ph type="title"/>
          </p:nvPr>
        </p:nvSpPr>
        <p:spPr/>
        <p:txBody>
          <a:bodyPr/>
          <a:lstStyle/>
          <a:p>
            <a:r>
              <a:rPr lang="en-US" dirty="0"/>
              <a:t>Some object-aggregate axioms (1)</a:t>
            </a:r>
          </a:p>
        </p:txBody>
      </p:sp>
      <p:sp>
        <p:nvSpPr>
          <p:cNvPr id="3" name="Content Placeholder 2">
            <a:extLst>
              <a:ext uri="{FF2B5EF4-FFF2-40B4-BE49-F238E27FC236}">
                <a16:creationId xmlns:a16="http://schemas.microsoft.com/office/drawing/2014/main" id="{2A786DB7-CB44-4340-8F5B-C990EE23A65A}"/>
              </a:ext>
            </a:extLst>
          </p:cNvPr>
          <p:cNvSpPr>
            <a:spLocks noGrp="1"/>
          </p:cNvSpPr>
          <p:nvPr>
            <p:ph idx="1"/>
          </p:nvPr>
        </p:nvSpPr>
        <p:spPr>
          <a:xfrm>
            <a:off x="228600" y="1676400"/>
            <a:ext cx="8915400" cy="4953000"/>
          </a:xfrm>
        </p:spPr>
        <p:txBody>
          <a:bodyPr/>
          <a:lstStyle/>
          <a:p>
            <a:r>
              <a:rPr lang="en-US" sz="1400" dirty="0"/>
              <a:t>(</a:t>
            </a:r>
            <a:r>
              <a:rPr lang="en-US" sz="1400" dirty="0" err="1"/>
              <a:t>cl:comment</a:t>
            </a:r>
            <a:r>
              <a:rPr lang="en-US" sz="1400" dirty="0"/>
              <a:t> "member-part-of is time indexed and has domain: object and range: object-aggregate [dvq-1]"    (</a:t>
            </a:r>
            <a:r>
              <a:rPr lang="en-US" sz="1400" dirty="0" err="1">
                <a:solidFill>
                  <a:srgbClr val="1FE115"/>
                </a:solidFill>
              </a:rPr>
              <a:t>forall</a:t>
            </a:r>
            <a:r>
              <a:rPr lang="en-US" sz="1400" dirty="0"/>
              <a:t> (</a:t>
            </a:r>
            <a:r>
              <a:rPr lang="en-US" sz="1400" dirty="0">
                <a:solidFill>
                  <a:srgbClr val="FFC000"/>
                </a:solidFill>
              </a:rPr>
              <a:t>a b t</a:t>
            </a:r>
            <a:r>
              <a:rPr lang="en-US" sz="1400" dirty="0"/>
              <a:t>)</a:t>
            </a:r>
          </a:p>
          <a:p>
            <a:pPr>
              <a:spcBef>
                <a:spcPts val="0"/>
              </a:spcBef>
            </a:pPr>
            <a:r>
              <a:rPr lang="en-US" sz="1400" dirty="0"/>
              <a:t>	     (if 	(</a:t>
            </a:r>
            <a:r>
              <a:rPr lang="en-US" sz="1400" dirty="0">
                <a:solidFill>
                  <a:srgbClr val="FFFF00"/>
                </a:solidFill>
              </a:rPr>
              <a:t>member-part-of</a:t>
            </a:r>
            <a:r>
              <a:rPr lang="en-US" sz="1400" dirty="0"/>
              <a:t> </a:t>
            </a:r>
            <a:r>
              <a:rPr lang="en-US" sz="1400" i="1" dirty="0">
                <a:solidFill>
                  <a:srgbClr val="FFC000"/>
                </a:solidFill>
              </a:rPr>
              <a:t>a b t</a:t>
            </a:r>
            <a:r>
              <a:rPr lang="en-US" sz="1400" dirty="0"/>
              <a:t>)</a:t>
            </a:r>
          </a:p>
          <a:p>
            <a:pPr>
              <a:spcBef>
                <a:spcPts val="0"/>
              </a:spcBef>
            </a:pPr>
            <a:r>
              <a:rPr lang="en-US" sz="1400" dirty="0"/>
              <a:t>	         	(and (</a:t>
            </a:r>
            <a:r>
              <a:rPr lang="en-US" sz="1400" dirty="0">
                <a:solidFill>
                  <a:srgbClr val="FFFF00"/>
                </a:solidFill>
              </a:rPr>
              <a:t>instance-of</a:t>
            </a:r>
            <a:r>
              <a:rPr lang="en-US" sz="1400" dirty="0"/>
              <a:t> </a:t>
            </a:r>
            <a:r>
              <a:rPr lang="en-US" sz="1400" i="1" dirty="0">
                <a:solidFill>
                  <a:srgbClr val="FFC000"/>
                </a:solidFill>
              </a:rPr>
              <a:t>a</a:t>
            </a:r>
            <a:r>
              <a:rPr lang="en-US" sz="1400" dirty="0"/>
              <a:t> </a:t>
            </a:r>
            <a:r>
              <a:rPr lang="en-US" sz="1400" dirty="0">
                <a:solidFill>
                  <a:srgbClr val="00B0F0"/>
                </a:solidFill>
              </a:rPr>
              <a:t>object</a:t>
            </a:r>
            <a:r>
              <a:rPr lang="en-US" sz="1400" dirty="0"/>
              <a:t> </a:t>
            </a:r>
            <a:r>
              <a:rPr lang="en-US" sz="1400" i="1" dirty="0">
                <a:solidFill>
                  <a:srgbClr val="FFC000"/>
                </a:solidFill>
              </a:rPr>
              <a:t>t</a:t>
            </a:r>
            <a:r>
              <a:rPr lang="en-US" sz="1400" dirty="0"/>
              <a:t>) </a:t>
            </a:r>
          </a:p>
          <a:p>
            <a:pPr>
              <a:spcBef>
                <a:spcPts val="0"/>
              </a:spcBef>
            </a:pPr>
            <a:r>
              <a:rPr lang="en-US" sz="1400" dirty="0"/>
              <a:t>		       (</a:t>
            </a:r>
            <a:r>
              <a:rPr lang="en-US" sz="1400" dirty="0">
                <a:solidFill>
                  <a:srgbClr val="FFFF00"/>
                </a:solidFill>
              </a:rPr>
              <a:t>instance-of</a:t>
            </a:r>
            <a:r>
              <a:rPr lang="en-US" sz="1400" dirty="0"/>
              <a:t> </a:t>
            </a:r>
            <a:r>
              <a:rPr lang="en-US" sz="1400" i="1" dirty="0">
                <a:solidFill>
                  <a:srgbClr val="FFC000"/>
                </a:solidFill>
              </a:rPr>
              <a:t>b</a:t>
            </a:r>
            <a:r>
              <a:rPr lang="en-US" sz="1400" dirty="0"/>
              <a:t> </a:t>
            </a:r>
            <a:r>
              <a:rPr lang="en-US" sz="1400" dirty="0">
                <a:solidFill>
                  <a:srgbClr val="00B0F0"/>
                </a:solidFill>
              </a:rPr>
              <a:t>object-aggregate</a:t>
            </a:r>
            <a:r>
              <a:rPr lang="en-US" sz="1400" dirty="0"/>
              <a:t> </a:t>
            </a:r>
            <a:r>
              <a:rPr lang="en-US" sz="1400" i="1" dirty="0">
                <a:solidFill>
                  <a:srgbClr val="FFC000"/>
                </a:solidFill>
              </a:rPr>
              <a:t>t</a:t>
            </a:r>
            <a:r>
              <a:rPr lang="en-US" sz="1400" dirty="0"/>
              <a:t>)</a:t>
            </a:r>
          </a:p>
          <a:p>
            <a:pPr>
              <a:spcBef>
                <a:spcPts val="0"/>
              </a:spcBef>
            </a:pPr>
            <a:r>
              <a:rPr lang="en-US" sz="1400" dirty="0"/>
              <a:t>	 	       (</a:t>
            </a:r>
            <a:r>
              <a:rPr lang="en-US" sz="1400" dirty="0">
                <a:solidFill>
                  <a:srgbClr val="FFFF00"/>
                </a:solidFill>
              </a:rPr>
              <a:t>instance-of</a:t>
            </a:r>
            <a:r>
              <a:rPr lang="en-US" sz="1400" dirty="0"/>
              <a:t> </a:t>
            </a:r>
            <a:r>
              <a:rPr lang="en-US" sz="1400" i="1" dirty="0">
                <a:solidFill>
                  <a:srgbClr val="FFC000"/>
                </a:solidFill>
              </a:rPr>
              <a:t>t</a:t>
            </a:r>
            <a:r>
              <a:rPr lang="en-US" sz="1400" dirty="0"/>
              <a:t> </a:t>
            </a:r>
            <a:r>
              <a:rPr lang="en-US" sz="1400" dirty="0">
                <a:solidFill>
                  <a:srgbClr val="00B0F0"/>
                </a:solidFill>
              </a:rPr>
              <a:t>temporal-region</a:t>
            </a:r>
            <a:r>
              <a:rPr lang="en-US" sz="1400" dirty="0"/>
              <a:t> </a:t>
            </a:r>
            <a:r>
              <a:rPr lang="en-US" sz="1400" i="1" dirty="0">
                <a:solidFill>
                  <a:srgbClr val="FFC000"/>
                </a:solidFill>
              </a:rPr>
              <a:t>t</a:t>
            </a:r>
            <a:r>
              <a:rPr lang="en-US" sz="1400" dirty="0"/>
              <a:t>)))))</a:t>
            </a:r>
          </a:p>
          <a:p>
            <a:pPr>
              <a:spcBef>
                <a:spcPts val="1200"/>
              </a:spcBef>
            </a:pPr>
            <a:r>
              <a:rPr lang="en-US" sz="1400" dirty="0"/>
              <a:t>(</a:t>
            </a:r>
            <a:r>
              <a:rPr lang="en-US" sz="1400" dirty="0" err="1"/>
              <a:t>cl:comment</a:t>
            </a:r>
            <a:r>
              <a:rPr lang="en-US" sz="1400" dirty="0"/>
              <a:t> "An object aggregate always has at least one member [uhs-1]“</a:t>
            </a:r>
          </a:p>
          <a:p>
            <a:r>
              <a:rPr lang="en-US" sz="1400" dirty="0"/>
              <a:t>    	(</a:t>
            </a:r>
            <a:r>
              <a:rPr lang="en-US" sz="1400" dirty="0" err="1">
                <a:solidFill>
                  <a:srgbClr val="1FE115"/>
                </a:solidFill>
              </a:rPr>
              <a:t>forall</a:t>
            </a:r>
            <a:r>
              <a:rPr lang="en-US" sz="1400" dirty="0"/>
              <a:t> (</a:t>
            </a:r>
            <a:r>
              <a:rPr lang="en-US" sz="1400" dirty="0">
                <a:solidFill>
                  <a:srgbClr val="FFC000"/>
                </a:solidFill>
              </a:rPr>
              <a:t>ag t</a:t>
            </a:r>
            <a:r>
              <a:rPr lang="en-US" sz="1400" dirty="0"/>
              <a:t>)</a:t>
            </a:r>
          </a:p>
          <a:p>
            <a:pPr>
              <a:spcBef>
                <a:spcPts val="0"/>
              </a:spcBef>
            </a:pPr>
            <a:r>
              <a:rPr lang="en-US" sz="1400" dirty="0"/>
              <a:t>	     (if  (</a:t>
            </a:r>
            <a:r>
              <a:rPr lang="en-US" sz="1400" dirty="0">
                <a:solidFill>
                  <a:srgbClr val="FFFF00"/>
                </a:solidFill>
              </a:rPr>
              <a:t>instance-of</a:t>
            </a:r>
            <a:r>
              <a:rPr lang="en-US" sz="1400" dirty="0"/>
              <a:t> </a:t>
            </a:r>
            <a:r>
              <a:rPr lang="en-US" sz="1400" i="1" dirty="0">
                <a:solidFill>
                  <a:srgbClr val="FFC000"/>
                </a:solidFill>
              </a:rPr>
              <a:t>ag</a:t>
            </a:r>
            <a:r>
              <a:rPr lang="en-US" sz="1400" dirty="0"/>
              <a:t> </a:t>
            </a:r>
            <a:r>
              <a:rPr lang="en-US" sz="1400" dirty="0">
                <a:solidFill>
                  <a:srgbClr val="00B0F0"/>
                </a:solidFill>
              </a:rPr>
              <a:t>object-aggregate</a:t>
            </a:r>
            <a:r>
              <a:rPr lang="en-US" sz="1400" dirty="0"/>
              <a:t> </a:t>
            </a:r>
            <a:r>
              <a:rPr lang="en-US" sz="1400" i="1" dirty="0">
                <a:solidFill>
                  <a:srgbClr val="FFC000"/>
                </a:solidFill>
              </a:rPr>
              <a:t>t</a:t>
            </a:r>
            <a:r>
              <a:rPr lang="en-US" sz="1400" dirty="0"/>
              <a:t>)      </a:t>
            </a:r>
          </a:p>
          <a:p>
            <a:pPr>
              <a:spcBef>
                <a:spcPts val="0"/>
              </a:spcBef>
            </a:pPr>
            <a:r>
              <a:rPr lang="en-US" sz="1400" dirty="0"/>
              <a:t>		(</a:t>
            </a:r>
            <a:r>
              <a:rPr lang="en-US" sz="1400" dirty="0">
                <a:solidFill>
                  <a:srgbClr val="1FE115"/>
                </a:solidFill>
              </a:rPr>
              <a:t>exists</a:t>
            </a:r>
            <a:r>
              <a:rPr lang="en-US" sz="1400" dirty="0"/>
              <a:t> (</a:t>
            </a:r>
            <a:r>
              <a:rPr lang="en-US" sz="1400" dirty="0">
                <a:solidFill>
                  <a:srgbClr val="FFC000"/>
                </a:solidFill>
              </a:rPr>
              <a:t>o1</a:t>
            </a:r>
            <a:r>
              <a:rPr lang="en-US" sz="1400" dirty="0"/>
              <a:t>)       </a:t>
            </a:r>
          </a:p>
          <a:p>
            <a:pPr>
              <a:spcBef>
                <a:spcPts val="0"/>
              </a:spcBef>
            </a:pPr>
            <a:r>
              <a:rPr lang="en-US" sz="1400" dirty="0"/>
              <a:t>		   (and (</a:t>
            </a:r>
            <a:r>
              <a:rPr lang="en-US" sz="1400" dirty="0">
                <a:solidFill>
                  <a:srgbClr val="FFFF00"/>
                </a:solidFill>
              </a:rPr>
              <a:t>instance-of</a:t>
            </a:r>
            <a:r>
              <a:rPr lang="en-US" sz="1400" dirty="0"/>
              <a:t> </a:t>
            </a:r>
            <a:r>
              <a:rPr lang="en-US" sz="1400" i="1" dirty="0">
                <a:solidFill>
                  <a:srgbClr val="FFC000"/>
                </a:solidFill>
              </a:rPr>
              <a:t>o1</a:t>
            </a:r>
            <a:r>
              <a:rPr lang="en-US" sz="1400" dirty="0"/>
              <a:t> </a:t>
            </a:r>
            <a:r>
              <a:rPr lang="en-US" sz="1400" dirty="0">
                <a:solidFill>
                  <a:srgbClr val="00B0F0"/>
                </a:solidFill>
              </a:rPr>
              <a:t>object</a:t>
            </a:r>
            <a:r>
              <a:rPr lang="en-US" sz="1400" dirty="0"/>
              <a:t> </a:t>
            </a:r>
            <a:r>
              <a:rPr lang="en-US" sz="1400" i="1" dirty="0">
                <a:solidFill>
                  <a:srgbClr val="FFC000"/>
                </a:solidFill>
              </a:rPr>
              <a:t>t</a:t>
            </a:r>
            <a:r>
              <a:rPr lang="en-US" sz="1400" dirty="0"/>
              <a:t>)</a:t>
            </a:r>
          </a:p>
          <a:p>
            <a:pPr>
              <a:spcBef>
                <a:spcPts val="0"/>
              </a:spcBef>
            </a:pPr>
            <a:r>
              <a:rPr lang="en-US" sz="1400" dirty="0"/>
              <a:t>		          (</a:t>
            </a:r>
            <a:r>
              <a:rPr lang="en-US" sz="1400" dirty="0">
                <a:solidFill>
                  <a:srgbClr val="FFFF00"/>
                </a:solidFill>
              </a:rPr>
              <a:t>member-part-of</a:t>
            </a:r>
            <a:r>
              <a:rPr lang="en-US" sz="1400" dirty="0"/>
              <a:t> </a:t>
            </a:r>
            <a:r>
              <a:rPr lang="en-US" sz="1400" i="1" dirty="0">
                <a:solidFill>
                  <a:srgbClr val="FFC000"/>
                </a:solidFill>
              </a:rPr>
              <a:t>o1</a:t>
            </a:r>
            <a:r>
              <a:rPr lang="en-US" sz="1400" dirty="0"/>
              <a:t> </a:t>
            </a:r>
            <a:r>
              <a:rPr lang="en-US" sz="1400" i="1" dirty="0">
                <a:solidFill>
                  <a:srgbClr val="FFC000"/>
                </a:solidFill>
              </a:rPr>
              <a:t>ag</a:t>
            </a:r>
            <a:r>
              <a:rPr lang="en-US" sz="1400" dirty="0"/>
              <a:t> </a:t>
            </a:r>
            <a:r>
              <a:rPr lang="en-US" sz="1400" i="1" dirty="0">
                <a:solidFill>
                  <a:srgbClr val="FFC000"/>
                </a:solidFill>
              </a:rPr>
              <a:t>t</a:t>
            </a:r>
            <a:r>
              <a:rPr lang="en-US" sz="1400" dirty="0"/>
              <a:t>))))))</a:t>
            </a:r>
          </a:p>
          <a:p>
            <a:pPr>
              <a:spcBef>
                <a:spcPts val="1200"/>
              </a:spcBef>
            </a:pPr>
            <a:r>
              <a:rPr lang="en-US" sz="1400" dirty="0"/>
              <a:t>(</a:t>
            </a:r>
            <a:r>
              <a:rPr lang="en-US" sz="1400" dirty="0" err="1"/>
              <a:t>cl:comment</a:t>
            </a:r>
            <a:r>
              <a:rPr lang="en-US" sz="1400" dirty="0"/>
              <a:t> "An object aggregate has more than one member at </a:t>
            </a:r>
            <a:r>
              <a:rPr lang="en-US" sz="1400" dirty="0" err="1"/>
              <a:t>at</a:t>
            </a:r>
            <a:r>
              <a:rPr lang="en-US" sz="1400" dirty="0"/>
              <a:t> least one time [ibd-1]“</a:t>
            </a:r>
          </a:p>
          <a:p>
            <a:r>
              <a:rPr lang="en-US" sz="1400" dirty="0"/>
              <a:t>	(</a:t>
            </a:r>
            <a:r>
              <a:rPr lang="en-US" sz="1400" dirty="0" err="1">
                <a:solidFill>
                  <a:srgbClr val="1FE115"/>
                </a:solidFill>
              </a:rPr>
              <a:t>forall</a:t>
            </a:r>
            <a:r>
              <a:rPr lang="en-US" sz="1400" dirty="0"/>
              <a:t> (</a:t>
            </a:r>
            <a:r>
              <a:rPr lang="en-US" sz="1400" dirty="0">
                <a:solidFill>
                  <a:srgbClr val="FFC000"/>
                </a:solidFill>
              </a:rPr>
              <a:t>ag</a:t>
            </a:r>
            <a:r>
              <a:rPr lang="en-US" sz="1400" dirty="0"/>
              <a:t>)</a:t>
            </a:r>
          </a:p>
          <a:p>
            <a:pPr>
              <a:spcBef>
                <a:spcPts val="0"/>
              </a:spcBef>
            </a:pPr>
            <a:r>
              <a:rPr lang="en-US" sz="1400" dirty="0"/>
              <a:t>	     (if 	(</a:t>
            </a:r>
            <a:r>
              <a:rPr lang="en-US" sz="1400" dirty="0">
                <a:solidFill>
                  <a:srgbClr val="1FE115"/>
                </a:solidFill>
              </a:rPr>
              <a:t>exists</a:t>
            </a:r>
            <a:r>
              <a:rPr lang="en-US" sz="1400" dirty="0"/>
              <a:t> (</a:t>
            </a:r>
            <a:r>
              <a:rPr lang="en-US" sz="1400" dirty="0">
                <a:solidFill>
                  <a:srgbClr val="FFC000"/>
                </a:solidFill>
              </a:rPr>
              <a:t>t</a:t>
            </a:r>
            <a:r>
              <a:rPr lang="en-US" sz="1400" dirty="0"/>
              <a:t>) (</a:t>
            </a:r>
            <a:r>
              <a:rPr lang="en-US" sz="1400" dirty="0">
                <a:solidFill>
                  <a:srgbClr val="FFFF00"/>
                </a:solidFill>
              </a:rPr>
              <a:t>instance-of</a:t>
            </a:r>
            <a:r>
              <a:rPr lang="en-US" sz="1400" dirty="0"/>
              <a:t> </a:t>
            </a:r>
            <a:r>
              <a:rPr lang="en-US" sz="1400" i="1" dirty="0">
                <a:solidFill>
                  <a:srgbClr val="FFC000"/>
                </a:solidFill>
              </a:rPr>
              <a:t>ag</a:t>
            </a:r>
            <a:r>
              <a:rPr lang="en-US" sz="1400" dirty="0"/>
              <a:t> </a:t>
            </a:r>
            <a:r>
              <a:rPr lang="en-US" sz="1400" dirty="0">
                <a:solidFill>
                  <a:srgbClr val="00B0F0"/>
                </a:solidFill>
              </a:rPr>
              <a:t>object-aggregate</a:t>
            </a:r>
            <a:r>
              <a:rPr lang="en-US" sz="1400" dirty="0"/>
              <a:t> </a:t>
            </a:r>
            <a:r>
              <a:rPr lang="en-US" sz="1400" i="1" dirty="0">
                <a:solidFill>
                  <a:srgbClr val="FFC000"/>
                </a:solidFill>
              </a:rPr>
              <a:t>t</a:t>
            </a:r>
            <a:r>
              <a:rPr lang="en-US" sz="1400" dirty="0"/>
              <a:t>))</a:t>
            </a:r>
          </a:p>
          <a:p>
            <a:pPr>
              <a:spcBef>
                <a:spcPts val="0"/>
              </a:spcBef>
            </a:pPr>
            <a:r>
              <a:rPr lang="en-US" sz="1400" dirty="0"/>
              <a:t>	      	(</a:t>
            </a:r>
            <a:r>
              <a:rPr lang="en-US" sz="1400" dirty="0">
                <a:solidFill>
                  <a:srgbClr val="1FE115"/>
                </a:solidFill>
              </a:rPr>
              <a:t>exists</a:t>
            </a:r>
            <a:r>
              <a:rPr lang="en-US" sz="1400" dirty="0"/>
              <a:t> (</a:t>
            </a:r>
            <a:r>
              <a:rPr lang="en-US" sz="1400" dirty="0">
                <a:solidFill>
                  <a:srgbClr val="FFC000"/>
                </a:solidFill>
              </a:rPr>
              <a:t>o1 o2 t</a:t>
            </a:r>
            <a:r>
              <a:rPr lang="en-US" sz="1400" dirty="0"/>
              <a:t>)</a:t>
            </a:r>
          </a:p>
          <a:p>
            <a:pPr>
              <a:spcBef>
                <a:spcPts val="0"/>
              </a:spcBef>
            </a:pPr>
            <a:r>
              <a:rPr lang="en-US" sz="1400" dirty="0"/>
              <a:t>		       (and 	(not (= </a:t>
            </a:r>
            <a:r>
              <a:rPr lang="en-US" sz="1400" i="1" dirty="0">
                <a:solidFill>
                  <a:srgbClr val="FFC000"/>
                </a:solidFill>
              </a:rPr>
              <a:t>o1</a:t>
            </a:r>
            <a:r>
              <a:rPr lang="en-US" sz="1400" dirty="0"/>
              <a:t> </a:t>
            </a:r>
            <a:r>
              <a:rPr lang="en-US" sz="1400" dirty="0">
                <a:solidFill>
                  <a:srgbClr val="FFC000"/>
                </a:solidFill>
              </a:rPr>
              <a:t>o2</a:t>
            </a:r>
            <a:r>
              <a:rPr lang="en-US" sz="1400" dirty="0"/>
              <a:t>))</a:t>
            </a:r>
          </a:p>
          <a:p>
            <a:pPr>
              <a:spcBef>
                <a:spcPts val="0"/>
              </a:spcBef>
            </a:pPr>
            <a:r>
              <a:rPr lang="en-US" sz="1400" dirty="0"/>
              <a:t>			(</a:t>
            </a:r>
            <a:r>
              <a:rPr lang="en-US" sz="1400" dirty="0">
                <a:solidFill>
                  <a:srgbClr val="FFFF00"/>
                </a:solidFill>
              </a:rPr>
              <a:t>instance-of</a:t>
            </a:r>
            <a:r>
              <a:rPr lang="en-US" sz="1400" dirty="0"/>
              <a:t> </a:t>
            </a:r>
            <a:r>
              <a:rPr lang="en-US" sz="1400" i="1" dirty="0">
                <a:solidFill>
                  <a:srgbClr val="FFC000"/>
                </a:solidFill>
              </a:rPr>
              <a:t>o1</a:t>
            </a:r>
            <a:r>
              <a:rPr lang="en-US" sz="1400" dirty="0"/>
              <a:t> </a:t>
            </a:r>
            <a:r>
              <a:rPr lang="en-US" sz="1400" dirty="0">
                <a:solidFill>
                  <a:srgbClr val="00B0F0"/>
                </a:solidFill>
              </a:rPr>
              <a:t>object</a:t>
            </a:r>
            <a:r>
              <a:rPr lang="en-US" sz="1400" dirty="0"/>
              <a:t> </a:t>
            </a:r>
            <a:r>
              <a:rPr lang="en-US" sz="1400" i="1" dirty="0">
                <a:solidFill>
                  <a:srgbClr val="FFC000"/>
                </a:solidFill>
              </a:rPr>
              <a:t>t</a:t>
            </a:r>
            <a:r>
              <a:rPr lang="en-US" sz="1400" dirty="0"/>
              <a:t>)</a:t>
            </a:r>
          </a:p>
          <a:p>
            <a:pPr>
              <a:spcBef>
                <a:spcPts val="0"/>
              </a:spcBef>
            </a:pPr>
            <a:r>
              <a:rPr lang="en-US" sz="1400" dirty="0"/>
              <a:t>			(</a:t>
            </a:r>
            <a:r>
              <a:rPr lang="en-US" sz="1400" dirty="0">
                <a:solidFill>
                  <a:srgbClr val="FFFF00"/>
                </a:solidFill>
              </a:rPr>
              <a:t>member-part-of</a:t>
            </a:r>
            <a:r>
              <a:rPr lang="en-US" sz="1400" dirty="0"/>
              <a:t> </a:t>
            </a:r>
            <a:r>
              <a:rPr lang="en-US" sz="1400" i="1" dirty="0">
                <a:solidFill>
                  <a:srgbClr val="FFC000"/>
                </a:solidFill>
              </a:rPr>
              <a:t>o1</a:t>
            </a:r>
            <a:r>
              <a:rPr lang="en-US" sz="1400" dirty="0"/>
              <a:t> </a:t>
            </a:r>
            <a:r>
              <a:rPr lang="en-US" sz="1400" i="1" dirty="0">
                <a:solidFill>
                  <a:srgbClr val="FFC000"/>
                </a:solidFill>
              </a:rPr>
              <a:t>ag</a:t>
            </a:r>
            <a:r>
              <a:rPr lang="en-US" sz="1400" dirty="0"/>
              <a:t> </a:t>
            </a:r>
            <a:r>
              <a:rPr lang="en-US" sz="1400" i="1" dirty="0">
                <a:solidFill>
                  <a:srgbClr val="FFC000"/>
                </a:solidFill>
              </a:rPr>
              <a:t>t</a:t>
            </a:r>
            <a:r>
              <a:rPr lang="en-US" sz="1400" dirty="0"/>
              <a:t>) </a:t>
            </a:r>
          </a:p>
          <a:p>
            <a:pPr>
              <a:spcBef>
                <a:spcPts val="0"/>
              </a:spcBef>
            </a:pPr>
            <a:r>
              <a:rPr lang="en-US" sz="1400" dirty="0"/>
              <a:t>			(</a:t>
            </a:r>
            <a:r>
              <a:rPr lang="en-US" sz="1400" dirty="0">
                <a:solidFill>
                  <a:srgbClr val="FFFF00"/>
                </a:solidFill>
              </a:rPr>
              <a:t>instance-of</a:t>
            </a:r>
            <a:r>
              <a:rPr lang="en-US" sz="1400" dirty="0"/>
              <a:t> </a:t>
            </a:r>
            <a:r>
              <a:rPr lang="en-US" sz="1400" i="1" dirty="0">
                <a:solidFill>
                  <a:srgbClr val="FFC000"/>
                </a:solidFill>
              </a:rPr>
              <a:t>o2</a:t>
            </a:r>
            <a:r>
              <a:rPr lang="en-US" sz="1400" dirty="0"/>
              <a:t> </a:t>
            </a:r>
            <a:r>
              <a:rPr lang="en-US" sz="1400" dirty="0">
                <a:solidFill>
                  <a:srgbClr val="00B0F0"/>
                </a:solidFill>
              </a:rPr>
              <a:t>object</a:t>
            </a:r>
            <a:r>
              <a:rPr lang="en-US" sz="1400" dirty="0"/>
              <a:t> </a:t>
            </a:r>
            <a:r>
              <a:rPr lang="en-US" sz="1400" i="1" dirty="0">
                <a:solidFill>
                  <a:srgbClr val="FFC000"/>
                </a:solidFill>
              </a:rPr>
              <a:t>t</a:t>
            </a:r>
            <a:r>
              <a:rPr lang="en-US" sz="1400" dirty="0"/>
              <a:t>)</a:t>
            </a:r>
          </a:p>
          <a:p>
            <a:pPr>
              <a:spcBef>
                <a:spcPts val="0"/>
              </a:spcBef>
            </a:pPr>
            <a:r>
              <a:rPr lang="en-US" sz="1400" dirty="0"/>
              <a:t>			(</a:t>
            </a:r>
            <a:r>
              <a:rPr lang="en-US" sz="1400" dirty="0">
                <a:solidFill>
                  <a:srgbClr val="FFFF00"/>
                </a:solidFill>
              </a:rPr>
              <a:t>member-part-of</a:t>
            </a:r>
            <a:r>
              <a:rPr lang="en-US" sz="1400" dirty="0"/>
              <a:t> </a:t>
            </a:r>
            <a:r>
              <a:rPr lang="en-US" sz="1400" i="1" dirty="0">
                <a:solidFill>
                  <a:srgbClr val="FFC000"/>
                </a:solidFill>
              </a:rPr>
              <a:t>o2</a:t>
            </a:r>
            <a:r>
              <a:rPr lang="en-US" sz="1400" dirty="0"/>
              <a:t> </a:t>
            </a:r>
            <a:r>
              <a:rPr lang="en-US" sz="1400" i="1" dirty="0">
                <a:solidFill>
                  <a:srgbClr val="FFC000"/>
                </a:solidFill>
              </a:rPr>
              <a:t>ag</a:t>
            </a:r>
            <a:r>
              <a:rPr lang="en-US" sz="1400" dirty="0"/>
              <a:t> </a:t>
            </a:r>
            <a:r>
              <a:rPr lang="en-US" sz="1400" i="1" dirty="0">
                <a:solidFill>
                  <a:srgbClr val="FFC000"/>
                </a:solidFill>
              </a:rPr>
              <a:t>t</a:t>
            </a:r>
            <a:r>
              <a:rPr lang="en-US" sz="1400" dirty="0"/>
              <a:t>))))))</a:t>
            </a:r>
          </a:p>
        </p:txBody>
      </p:sp>
      <p:sp>
        <p:nvSpPr>
          <p:cNvPr id="4" name="Slide Number Placeholder 3">
            <a:extLst>
              <a:ext uri="{FF2B5EF4-FFF2-40B4-BE49-F238E27FC236}">
                <a16:creationId xmlns:a16="http://schemas.microsoft.com/office/drawing/2014/main" id="{F9932BD7-AD9C-4241-BF64-9D8599E28C1A}"/>
              </a:ext>
            </a:extLst>
          </p:cNvPr>
          <p:cNvSpPr>
            <a:spLocks noGrp="1"/>
          </p:cNvSpPr>
          <p:nvPr>
            <p:ph type="sldNum" sz="quarter" idx="10"/>
          </p:nvPr>
        </p:nvSpPr>
        <p:spPr/>
        <p:txBody>
          <a:bodyPr/>
          <a:lstStyle/>
          <a:p>
            <a:fld id="{01EF93C7-D0AB-41D7-8C62-1F8A9E33AE23}" type="slidenum">
              <a:rPr lang="en-US" smtClean="0"/>
              <a:pPr/>
              <a:t>45</a:t>
            </a:fld>
            <a:endParaRPr lang="en-US"/>
          </a:p>
        </p:txBody>
      </p:sp>
    </p:spTree>
    <p:extLst>
      <p:ext uri="{BB962C8B-B14F-4D97-AF65-F5344CB8AC3E}">
        <p14:creationId xmlns:p14="http://schemas.microsoft.com/office/powerpoint/2010/main" val="402251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7" end="1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8" end="1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2713-F85A-41C7-A077-5ED61DCA7784}"/>
              </a:ext>
            </a:extLst>
          </p:cNvPr>
          <p:cNvSpPr>
            <a:spLocks noGrp="1"/>
          </p:cNvSpPr>
          <p:nvPr>
            <p:ph type="title"/>
          </p:nvPr>
        </p:nvSpPr>
        <p:spPr/>
        <p:txBody>
          <a:bodyPr/>
          <a:lstStyle/>
          <a:p>
            <a:r>
              <a:rPr lang="en-US" dirty="0"/>
              <a:t>Some object-aggregate axioms (2)</a:t>
            </a:r>
          </a:p>
        </p:txBody>
      </p:sp>
      <p:sp>
        <p:nvSpPr>
          <p:cNvPr id="3" name="Content Placeholder 2">
            <a:extLst>
              <a:ext uri="{FF2B5EF4-FFF2-40B4-BE49-F238E27FC236}">
                <a16:creationId xmlns:a16="http://schemas.microsoft.com/office/drawing/2014/main" id="{CC341B22-30F9-4B9F-AFE7-A23DC8C306E7}"/>
              </a:ext>
            </a:extLst>
          </p:cNvPr>
          <p:cNvSpPr>
            <a:spLocks noGrp="1"/>
          </p:cNvSpPr>
          <p:nvPr>
            <p:ph idx="1"/>
          </p:nvPr>
        </p:nvSpPr>
        <p:spPr/>
        <p:txBody>
          <a:bodyPr/>
          <a:lstStyle/>
          <a:p>
            <a:pPr marL="0" indent="0"/>
            <a:r>
              <a:rPr lang="en-US" sz="2000" dirty="0"/>
              <a:t>(</a:t>
            </a:r>
            <a:r>
              <a:rPr lang="en-US" sz="2000" dirty="0" err="1"/>
              <a:t>cl:comment</a:t>
            </a:r>
            <a:r>
              <a:rPr lang="en-US" sz="2000" dirty="0"/>
              <a:t> "An object aggregate has as member parts only disjoint objects [evk-1]"    </a:t>
            </a:r>
          </a:p>
          <a:p>
            <a:pPr marL="0" indent="0"/>
            <a:r>
              <a:rPr lang="en-US" sz="2000" dirty="0"/>
              <a:t>	(</a:t>
            </a:r>
            <a:r>
              <a:rPr lang="en-US" sz="2000" dirty="0" err="1">
                <a:solidFill>
                  <a:srgbClr val="1FE115"/>
                </a:solidFill>
              </a:rPr>
              <a:t>forall</a:t>
            </a:r>
            <a:r>
              <a:rPr lang="en-US" sz="2000" dirty="0"/>
              <a:t> (</a:t>
            </a:r>
            <a:r>
              <a:rPr lang="en-US" sz="2000" dirty="0">
                <a:solidFill>
                  <a:srgbClr val="FFC000"/>
                </a:solidFill>
              </a:rPr>
              <a:t>b c t</a:t>
            </a:r>
            <a:r>
              <a:rPr lang="en-US" sz="2000" dirty="0"/>
              <a:t>)     </a:t>
            </a:r>
          </a:p>
          <a:p>
            <a:pPr marL="0" indent="0"/>
            <a:r>
              <a:rPr lang="en-US" sz="2000" dirty="0"/>
              <a:t>	   (</a:t>
            </a:r>
            <a:r>
              <a:rPr lang="en-US" sz="2000" dirty="0" err="1"/>
              <a:t>iff</a:t>
            </a:r>
            <a:r>
              <a:rPr lang="en-US" sz="2000" dirty="0"/>
              <a:t> (</a:t>
            </a:r>
            <a:r>
              <a:rPr lang="en-US" sz="2000" dirty="0">
                <a:solidFill>
                  <a:srgbClr val="FFFF00"/>
                </a:solidFill>
              </a:rPr>
              <a:t>member-part-of</a:t>
            </a:r>
            <a:r>
              <a:rPr lang="en-US" sz="2000" dirty="0"/>
              <a:t> </a:t>
            </a:r>
            <a:r>
              <a:rPr lang="en-US" sz="2000" i="1" dirty="0">
                <a:solidFill>
                  <a:srgbClr val="FFC000"/>
                </a:solidFill>
              </a:rPr>
              <a:t>b c t</a:t>
            </a:r>
            <a:r>
              <a:rPr lang="en-US" sz="2000" dirty="0"/>
              <a:t>)</a:t>
            </a:r>
          </a:p>
          <a:p>
            <a:pPr marL="0" indent="0"/>
            <a:r>
              <a:rPr lang="en-US" sz="2000" dirty="0"/>
              <a:t>	         (and   (</a:t>
            </a:r>
            <a:r>
              <a:rPr lang="en-US" sz="2000" dirty="0">
                <a:solidFill>
                  <a:srgbClr val="FFFF00"/>
                </a:solidFill>
              </a:rPr>
              <a:t>instance-of</a:t>
            </a:r>
            <a:r>
              <a:rPr lang="en-US" sz="2000" dirty="0"/>
              <a:t> </a:t>
            </a:r>
            <a:r>
              <a:rPr lang="en-US" sz="2000" i="1" dirty="0">
                <a:solidFill>
                  <a:srgbClr val="FFC000"/>
                </a:solidFill>
              </a:rPr>
              <a:t>b</a:t>
            </a:r>
            <a:r>
              <a:rPr lang="en-US" sz="2000" dirty="0"/>
              <a:t> </a:t>
            </a:r>
            <a:r>
              <a:rPr lang="en-US" sz="2000" dirty="0">
                <a:solidFill>
                  <a:srgbClr val="00B0F0"/>
                </a:solidFill>
              </a:rPr>
              <a:t>object</a:t>
            </a:r>
            <a:r>
              <a:rPr lang="en-US" sz="2000" dirty="0"/>
              <a:t> </a:t>
            </a:r>
            <a:r>
              <a:rPr lang="en-US" sz="2000" i="1" dirty="0">
                <a:solidFill>
                  <a:srgbClr val="FFC000"/>
                </a:solidFill>
              </a:rPr>
              <a:t>t</a:t>
            </a:r>
            <a:r>
              <a:rPr lang="en-US" sz="2000" dirty="0"/>
              <a:t>)</a:t>
            </a:r>
          </a:p>
          <a:p>
            <a:pPr marL="0" indent="0"/>
            <a:r>
              <a:rPr lang="en-US" sz="2000" dirty="0"/>
              <a:t>		       (</a:t>
            </a:r>
            <a:r>
              <a:rPr lang="en-US" sz="2000" dirty="0">
                <a:solidFill>
                  <a:srgbClr val="FFFF00"/>
                </a:solidFill>
              </a:rPr>
              <a:t>instance-of</a:t>
            </a:r>
            <a:r>
              <a:rPr lang="en-US" sz="2000" dirty="0"/>
              <a:t> </a:t>
            </a:r>
            <a:r>
              <a:rPr lang="en-US" sz="2000" i="1" dirty="0">
                <a:solidFill>
                  <a:srgbClr val="FFC000"/>
                </a:solidFill>
              </a:rPr>
              <a:t>c</a:t>
            </a:r>
            <a:r>
              <a:rPr lang="en-US" sz="2000" dirty="0"/>
              <a:t> </a:t>
            </a:r>
            <a:r>
              <a:rPr lang="en-US" sz="2000" dirty="0">
                <a:solidFill>
                  <a:srgbClr val="00B0F0"/>
                </a:solidFill>
              </a:rPr>
              <a:t>object-aggregate</a:t>
            </a:r>
            <a:r>
              <a:rPr lang="en-US" sz="2000" dirty="0"/>
              <a:t> </a:t>
            </a:r>
            <a:r>
              <a:rPr lang="en-US" sz="2000" i="1" dirty="0">
                <a:solidFill>
                  <a:srgbClr val="FFC000"/>
                </a:solidFill>
              </a:rPr>
              <a:t>t</a:t>
            </a:r>
            <a:r>
              <a:rPr lang="en-US" sz="2000" dirty="0"/>
              <a:t>)</a:t>
            </a:r>
          </a:p>
          <a:p>
            <a:pPr marL="0" indent="0"/>
            <a:r>
              <a:rPr lang="en-US" sz="2000" dirty="0"/>
              <a:t>		       (</a:t>
            </a:r>
            <a:r>
              <a:rPr lang="en-US" sz="2000" dirty="0">
                <a:solidFill>
                  <a:srgbClr val="FFFF00"/>
                </a:solidFill>
              </a:rPr>
              <a:t>proper-continuant-part-of</a:t>
            </a:r>
            <a:r>
              <a:rPr lang="en-US" sz="2000" dirty="0"/>
              <a:t> </a:t>
            </a:r>
            <a:r>
              <a:rPr lang="en-US" sz="2000" i="1" dirty="0">
                <a:solidFill>
                  <a:srgbClr val="FFC000"/>
                </a:solidFill>
              </a:rPr>
              <a:t>b</a:t>
            </a:r>
            <a:r>
              <a:rPr lang="en-US" sz="2000" dirty="0"/>
              <a:t> </a:t>
            </a:r>
            <a:r>
              <a:rPr lang="en-US" sz="2000" i="1" dirty="0">
                <a:solidFill>
                  <a:srgbClr val="FFC000"/>
                </a:solidFill>
              </a:rPr>
              <a:t>c</a:t>
            </a:r>
            <a:r>
              <a:rPr lang="en-US" sz="2000" dirty="0"/>
              <a:t> </a:t>
            </a:r>
            <a:r>
              <a:rPr lang="en-US" sz="2000" i="1" dirty="0">
                <a:solidFill>
                  <a:srgbClr val="FFC000"/>
                </a:solidFill>
              </a:rPr>
              <a:t>t</a:t>
            </a:r>
            <a:r>
              <a:rPr lang="en-US" sz="2000" dirty="0"/>
              <a:t>)</a:t>
            </a:r>
          </a:p>
          <a:p>
            <a:pPr marL="0" indent="0"/>
            <a:r>
              <a:rPr lang="en-US" sz="2000" dirty="0"/>
              <a:t>		       (</a:t>
            </a:r>
            <a:r>
              <a:rPr lang="en-US" sz="2000" dirty="0" err="1">
                <a:solidFill>
                  <a:srgbClr val="1FE115"/>
                </a:solidFill>
              </a:rPr>
              <a:t>forall</a:t>
            </a:r>
            <a:r>
              <a:rPr lang="en-US" sz="2000" dirty="0"/>
              <a:t> (</a:t>
            </a:r>
            <a:r>
              <a:rPr lang="en-US" sz="2000" dirty="0">
                <a:solidFill>
                  <a:srgbClr val="FFC000"/>
                </a:solidFill>
              </a:rPr>
              <a:t>d</a:t>
            </a:r>
            <a:r>
              <a:rPr lang="en-US" sz="2000" dirty="0"/>
              <a:t>)</a:t>
            </a:r>
          </a:p>
          <a:p>
            <a:pPr marL="0" indent="0"/>
            <a:r>
              <a:rPr lang="en-US" sz="2000" dirty="0"/>
              <a:t>		        	(if (</a:t>
            </a:r>
            <a:r>
              <a:rPr lang="en-US" sz="2000" dirty="0">
                <a:solidFill>
                  <a:srgbClr val="FFFF00"/>
                </a:solidFill>
              </a:rPr>
              <a:t>member-part-of</a:t>
            </a:r>
            <a:r>
              <a:rPr lang="en-US" sz="2000" dirty="0"/>
              <a:t> </a:t>
            </a:r>
            <a:r>
              <a:rPr lang="en-US" sz="2000" i="1" dirty="0">
                <a:solidFill>
                  <a:srgbClr val="FFC000"/>
                </a:solidFill>
              </a:rPr>
              <a:t>d</a:t>
            </a:r>
            <a:r>
              <a:rPr lang="en-US" sz="2000" dirty="0"/>
              <a:t> </a:t>
            </a:r>
            <a:r>
              <a:rPr lang="en-US" sz="2000" i="1" dirty="0">
                <a:solidFill>
                  <a:srgbClr val="FFC000"/>
                </a:solidFill>
              </a:rPr>
              <a:t>c</a:t>
            </a:r>
            <a:r>
              <a:rPr lang="en-US" sz="2000" dirty="0"/>
              <a:t> </a:t>
            </a:r>
            <a:r>
              <a:rPr lang="en-US" sz="2000" i="1" dirty="0">
                <a:solidFill>
                  <a:srgbClr val="FFC000"/>
                </a:solidFill>
              </a:rPr>
              <a:t>t</a:t>
            </a:r>
            <a:r>
              <a:rPr lang="en-US" sz="2000" dirty="0"/>
              <a:t>)</a:t>
            </a:r>
          </a:p>
          <a:p>
            <a:pPr marL="0" indent="0"/>
            <a:r>
              <a:rPr lang="en-US" sz="2000" dirty="0"/>
              <a:t>			    (or (= </a:t>
            </a:r>
            <a:r>
              <a:rPr lang="en-US" sz="2000" i="1" dirty="0">
                <a:solidFill>
                  <a:srgbClr val="FFC000"/>
                </a:solidFill>
              </a:rPr>
              <a:t>b</a:t>
            </a:r>
            <a:r>
              <a:rPr lang="en-US" sz="2000" dirty="0"/>
              <a:t> </a:t>
            </a:r>
            <a:r>
              <a:rPr lang="en-US" sz="2000" i="1" dirty="0">
                <a:solidFill>
                  <a:srgbClr val="FFC000"/>
                </a:solidFill>
              </a:rPr>
              <a:t>d</a:t>
            </a:r>
            <a:r>
              <a:rPr lang="en-US" sz="2000" dirty="0"/>
              <a:t>)</a:t>
            </a:r>
          </a:p>
          <a:p>
            <a:pPr marL="0" indent="0"/>
            <a:r>
              <a:rPr lang="en-US" sz="2000" dirty="0"/>
              <a:t>			         (not (</a:t>
            </a:r>
            <a:r>
              <a:rPr lang="en-US" sz="2000" dirty="0">
                <a:solidFill>
                  <a:srgbClr val="1FE115"/>
                </a:solidFill>
              </a:rPr>
              <a:t>exists</a:t>
            </a:r>
            <a:r>
              <a:rPr lang="en-US" sz="2000" dirty="0"/>
              <a:t> (</a:t>
            </a:r>
            <a:r>
              <a:rPr lang="en-US" sz="2000" dirty="0">
                <a:solidFill>
                  <a:srgbClr val="FFC000"/>
                </a:solidFill>
              </a:rPr>
              <a:t>z</a:t>
            </a:r>
            <a:r>
              <a:rPr lang="en-US" sz="2000" dirty="0"/>
              <a:t>)</a:t>
            </a:r>
          </a:p>
          <a:p>
            <a:pPr marL="0" indent="0"/>
            <a:r>
              <a:rPr lang="en-US" sz="2000" dirty="0"/>
              <a:t>			            (and (</a:t>
            </a:r>
            <a:r>
              <a:rPr lang="en-US" sz="2000" dirty="0">
                <a:solidFill>
                  <a:srgbClr val="FFFF00"/>
                </a:solidFill>
              </a:rPr>
              <a:t>continuant-part-of</a:t>
            </a:r>
            <a:r>
              <a:rPr lang="en-US" sz="2000" dirty="0"/>
              <a:t> </a:t>
            </a:r>
            <a:r>
              <a:rPr lang="en-US" sz="2000" i="1" dirty="0">
                <a:solidFill>
                  <a:srgbClr val="FFC000"/>
                </a:solidFill>
              </a:rPr>
              <a:t>z</a:t>
            </a:r>
            <a:r>
              <a:rPr lang="en-US" sz="2000" dirty="0"/>
              <a:t> </a:t>
            </a:r>
            <a:r>
              <a:rPr lang="en-US" sz="2000" i="1" dirty="0">
                <a:solidFill>
                  <a:srgbClr val="FFC000"/>
                </a:solidFill>
              </a:rPr>
              <a:t>b</a:t>
            </a:r>
            <a:r>
              <a:rPr lang="en-US" sz="2000" dirty="0"/>
              <a:t> </a:t>
            </a:r>
            <a:r>
              <a:rPr lang="en-US" sz="2000" i="1" dirty="0">
                <a:solidFill>
                  <a:srgbClr val="FFC000"/>
                </a:solidFill>
              </a:rPr>
              <a:t>t</a:t>
            </a:r>
            <a:r>
              <a:rPr lang="en-US" sz="2000" dirty="0"/>
              <a:t>)</a:t>
            </a:r>
          </a:p>
          <a:p>
            <a:pPr marL="0" indent="0"/>
            <a:r>
              <a:rPr lang="en-US" sz="2000" dirty="0"/>
              <a:t>				        (</a:t>
            </a:r>
            <a:r>
              <a:rPr lang="en-US" sz="2000" dirty="0">
                <a:solidFill>
                  <a:srgbClr val="FFFF00"/>
                </a:solidFill>
              </a:rPr>
              <a:t>continuant-part-of</a:t>
            </a:r>
            <a:r>
              <a:rPr lang="en-US" sz="2000" dirty="0"/>
              <a:t> </a:t>
            </a:r>
            <a:r>
              <a:rPr lang="en-US" sz="2000" i="1" dirty="0">
                <a:solidFill>
                  <a:srgbClr val="FFC000"/>
                </a:solidFill>
              </a:rPr>
              <a:t>z</a:t>
            </a:r>
            <a:r>
              <a:rPr lang="en-US" sz="2000" dirty="0"/>
              <a:t> </a:t>
            </a:r>
            <a:r>
              <a:rPr lang="en-US" sz="2000" i="1" dirty="0">
                <a:solidFill>
                  <a:srgbClr val="FFC000"/>
                </a:solidFill>
              </a:rPr>
              <a:t>d</a:t>
            </a:r>
            <a:r>
              <a:rPr lang="en-US" sz="2000" dirty="0"/>
              <a:t> </a:t>
            </a:r>
            <a:r>
              <a:rPr lang="en-US" sz="2000" i="1" dirty="0">
                <a:solidFill>
                  <a:srgbClr val="FFC000"/>
                </a:solidFill>
              </a:rPr>
              <a:t>t</a:t>
            </a:r>
            <a:r>
              <a:rPr lang="en-US" sz="2000" dirty="0"/>
              <a:t>)))))))))))</a:t>
            </a:r>
          </a:p>
        </p:txBody>
      </p:sp>
      <p:sp>
        <p:nvSpPr>
          <p:cNvPr id="4" name="Slide Number Placeholder 3">
            <a:extLst>
              <a:ext uri="{FF2B5EF4-FFF2-40B4-BE49-F238E27FC236}">
                <a16:creationId xmlns:a16="http://schemas.microsoft.com/office/drawing/2014/main" id="{15218CAA-9CFE-485A-B1FA-A722CD4FDC5D}"/>
              </a:ext>
            </a:extLst>
          </p:cNvPr>
          <p:cNvSpPr>
            <a:spLocks noGrp="1"/>
          </p:cNvSpPr>
          <p:nvPr>
            <p:ph type="sldNum" sz="quarter" idx="10"/>
          </p:nvPr>
        </p:nvSpPr>
        <p:spPr/>
        <p:txBody>
          <a:bodyPr/>
          <a:lstStyle/>
          <a:p>
            <a:fld id="{01EF93C7-D0AB-41D7-8C62-1F8A9E33AE23}" type="slidenum">
              <a:rPr lang="en-US" smtClean="0"/>
              <a:pPr/>
              <a:t>46</a:t>
            </a:fld>
            <a:endParaRPr lang="en-US"/>
          </a:p>
        </p:txBody>
      </p:sp>
    </p:spTree>
    <p:extLst>
      <p:ext uri="{BB962C8B-B14F-4D97-AF65-F5344CB8AC3E}">
        <p14:creationId xmlns:p14="http://schemas.microsoft.com/office/powerpoint/2010/main" val="2567720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F91A4-5AF8-4835-8280-7A00AC505FB5}"/>
              </a:ext>
            </a:extLst>
          </p:cNvPr>
          <p:cNvSpPr>
            <a:spLocks noGrp="1"/>
          </p:cNvSpPr>
          <p:nvPr>
            <p:ph type="title"/>
          </p:nvPr>
        </p:nvSpPr>
        <p:spPr/>
        <p:txBody>
          <a:bodyPr/>
          <a:lstStyle/>
          <a:p>
            <a:r>
              <a:rPr lang="en-GB" dirty="0"/>
              <a:t>Fiat Object Part</a:t>
            </a:r>
            <a:br>
              <a:rPr lang="en-US" dirty="0"/>
            </a:br>
            <a:endParaRPr lang="en-US" dirty="0"/>
          </a:p>
        </p:txBody>
      </p:sp>
      <p:sp>
        <p:nvSpPr>
          <p:cNvPr id="3" name="Content Placeholder 2">
            <a:extLst>
              <a:ext uri="{FF2B5EF4-FFF2-40B4-BE49-F238E27FC236}">
                <a16:creationId xmlns:a16="http://schemas.microsoft.com/office/drawing/2014/main" id="{CB22B0B4-1599-426D-B86D-C378C649D284}"/>
              </a:ext>
            </a:extLst>
          </p:cNvPr>
          <p:cNvSpPr>
            <a:spLocks noGrp="1"/>
          </p:cNvSpPr>
          <p:nvPr>
            <p:ph idx="1"/>
          </p:nvPr>
        </p:nvSpPr>
        <p:spPr/>
        <p:txBody>
          <a:bodyPr/>
          <a:lstStyle/>
          <a:p>
            <a:pPr>
              <a:buFont typeface="Arial" panose="020B0604020202020204" pitchFamily="34" charset="0"/>
              <a:buChar char="•"/>
            </a:pPr>
            <a:r>
              <a:rPr lang="en-GB" u="sng" dirty="0"/>
              <a:t>Elucidation</a:t>
            </a:r>
            <a:r>
              <a:rPr lang="en-GB" dirty="0"/>
              <a:t>: a </a:t>
            </a:r>
            <a:r>
              <a:rPr lang="en-GB" i="1" dirty="0"/>
              <a:t>fiat object part</a:t>
            </a:r>
            <a:r>
              <a:rPr lang="en-GB" dirty="0"/>
              <a:t> </a:t>
            </a:r>
            <a:r>
              <a:rPr lang="en-GB" i="1" dirty="0"/>
              <a:t>b</a:t>
            </a:r>
            <a:r>
              <a:rPr lang="en-GB" dirty="0"/>
              <a:t> is a </a:t>
            </a:r>
            <a:r>
              <a:rPr lang="en-GB" i="1" dirty="0"/>
              <a:t>material entity</a:t>
            </a:r>
            <a:r>
              <a:rPr lang="en-GB" dirty="0"/>
              <a:t> which is such that for all times </a:t>
            </a:r>
            <a:r>
              <a:rPr lang="en-GB" i="1" dirty="0"/>
              <a:t>t</a:t>
            </a:r>
            <a:r>
              <a:rPr lang="en-GB" dirty="0"/>
              <a:t>, if </a:t>
            </a:r>
            <a:r>
              <a:rPr lang="en-GB" i="1" dirty="0"/>
              <a:t>b</a:t>
            </a:r>
            <a:r>
              <a:rPr lang="en-GB" dirty="0"/>
              <a:t> </a:t>
            </a:r>
            <a:r>
              <a:rPr lang="en-GB" b="1" dirty="0"/>
              <a:t>exists</a:t>
            </a:r>
            <a:r>
              <a:rPr lang="en-GB" dirty="0"/>
              <a:t> </a:t>
            </a:r>
            <a:r>
              <a:rPr lang="en-GB" b="1" dirty="0"/>
              <a:t>at</a:t>
            </a:r>
            <a:r>
              <a:rPr lang="en-GB" dirty="0"/>
              <a:t> </a:t>
            </a:r>
            <a:r>
              <a:rPr lang="en-GB" i="1" dirty="0"/>
              <a:t>t</a:t>
            </a:r>
            <a:r>
              <a:rPr lang="en-GB" dirty="0"/>
              <a:t> then there is some object </a:t>
            </a:r>
            <a:r>
              <a:rPr lang="en-GB" i="1" dirty="0"/>
              <a:t>c</a:t>
            </a:r>
            <a:r>
              <a:rPr lang="en-GB" dirty="0"/>
              <a:t> such that </a:t>
            </a:r>
            <a:r>
              <a:rPr lang="en-GB" i="1" dirty="0"/>
              <a:t>b</a:t>
            </a:r>
            <a:r>
              <a:rPr lang="en-GB" dirty="0"/>
              <a:t> is a </a:t>
            </a:r>
            <a:r>
              <a:rPr lang="en-GB" b="1" dirty="0"/>
              <a:t>proper continuant part</a:t>
            </a:r>
            <a:r>
              <a:rPr lang="en-GB" dirty="0"/>
              <a:t> of </a:t>
            </a:r>
            <a:r>
              <a:rPr lang="en-GB" i="1" dirty="0"/>
              <a:t>c</a:t>
            </a:r>
            <a:r>
              <a:rPr lang="en-GB" dirty="0"/>
              <a:t> </a:t>
            </a:r>
            <a:r>
              <a:rPr lang="en-GB" b="1" dirty="0"/>
              <a:t>at</a:t>
            </a:r>
            <a:r>
              <a:rPr lang="en-GB" dirty="0"/>
              <a:t> </a:t>
            </a:r>
            <a:r>
              <a:rPr lang="en-GB" i="1" dirty="0"/>
              <a:t>t</a:t>
            </a:r>
            <a:r>
              <a:rPr lang="en-GB" dirty="0"/>
              <a:t> and </a:t>
            </a:r>
            <a:r>
              <a:rPr lang="en-GB" i="1" dirty="0"/>
              <a:t>b</a:t>
            </a:r>
            <a:r>
              <a:rPr lang="en-GB" dirty="0"/>
              <a:t> is demarcated from the remainder of </a:t>
            </a:r>
            <a:r>
              <a:rPr lang="en-GB" i="1" dirty="0"/>
              <a:t>c</a:t>
            </a:r>
            <a:r>
              <a:rPr lang="en-GB" dirty="0"/>
              <a:t> by one or more fiat surfaces.</a:t>
            </a:r>
            <a:endParaRPr lang="en-US" dirty="0"/>
          </a:p>
          <a:p>
            <a:pPr>
              <a:buFont typeface="Arial" panose="020B0604020202020204" pitchFamily="34" charset="0"/>
              <a:buChar char="•"/>
            </a:pPr>
            <a:r>
              <a:rPr lang="en-GB" u="sng" dirty="0"/>
              <a:t>Examples</a:t>
            </a:r>
            <a:r>
              <a:rPr lang="en-GB" dirty="0"/>
              <a:t>:</a:t>
            </a:r>
          </a:p>
          <a:p>
            <a:pPr lvl="1">
              <a:buFont typeface="Arial" panose="020B0604020202020204" pitchFamily="34" charset="0"/>
              <a:buChar char="•"/>
            </a:pPr>
            <a:r>
              <a:rPr lang="en-GB" dirty="0"/>
              <a:t>The upper and lower lobes of the left lung, </a:t>
            </a:r>
          </a:p>
          <a:p>
            <a:pPr lvl="1">
              <a:buFont typeface="Arial" panose="020B0604020202020204" pitchFamily="34" charset="0"/>
              <a:buChar char="•"/>
            </a:pPr>
            <a:r>
              <a:rPr lang="en-GB" dirty="0"/>
              <a:t>the dorsal and ventral surfaces of the body, </a:t>
            </a:r>
          </a:p>
          <a:p>
            <a:pPr lvl="1">
              <a:buFont typeface="Arial" panose="020B0604020202020204" pitchFamily="34" charset="0"/>
              <a:buChar char="•"/>
            </a:pPr>
            <a:r>
              <a:rPr lang="en-GB" dirty="0"/>
              <a:t>the Western hemisphere of the Earth, </a:t>
            </a:r>
          </a:p>
          <a:p>
            <a:pPr lvl="1">
              <a:buFont typeface="Arial" panose="020B0604020202020204" pitchFamily="34" charset="0"/>
              <a:buChar char="•"/>
            </a:pPr>
            <a:r>
              <a:rPr lang="en-GB" dirty="0"/>
              <a:t>the </a:t>
            </a:r>
            <a:r>
              <a:rPr lang="en-GB" dirty="0" err="1"/>
              <a:t>FMA:</a:t>
            </a:r>
            <a:r>
              <a:rPr lang="en-GB" i="1" dirty="0" err="1"/>
              <a:t>regional</a:t>
            </a:r>
            <a:r>
              <a:rPr lang="en-GB" i="1" dirty="0"/>
              <a:t> parts</a:t>
            </a:r>
            <a:r>
              <a:rPr lang="en-GB" dirty="0"/>
              <a:t> of an intact human body.</a:t>
            </a: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980612B-BA26-483A-8693-59C2C8501093}"/>
              </a:ext>
            </a:extLst>
          </p:cNvPr>
          <p:cNvSpPr>
            <a:spLocks noGrp="1"/>
          </p:cNvSpPr>
          <p:nvPr>
            <p:ph type="sldNum" sz="quarter" idx="10"/>
          </p:nvPr>
        </p:nvSpPr>
        <p:spPr/>
        <p:txBody>
          <a:bodyPr/>
          <a:lstStyle/>
          <a:p>
            <a:fld id="{01EF93C7-D0AB-41D7-8C62-1F8A9E33AE23}" type="slidenum">
              <a:rPr lang="en-US" smtClean="0"/>
              <a:pPr/>
              <a:t>47</a:t>
            </a:fld>
            <a:endParaRPr lang="en-US"/>
          </a:p>
        </p:txBody>
      </p:sp>
      <p:sp>
        <p:nvSpPr>
          <p:cNvPr id="5" name="Rectangle 4">
            <a:extLst>
              <a:ext uri="{FF2B5EF4-FFF2-40B4-BE49-F238E27FC236}">
                <a16:creationId xmlns:a16="http://schemas.microsoft.com/office/drawing/2014/main" id="{C79DFDDA-2FBB-4FCA-ABE2-9A294C117643}"/>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6885231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9017-1579-439E-AF0C-0BD68BCE1FD7}"/>
              </a:ext>
            </a:extLst>
          </p:cNvPr>
          <p:cNvSpPr>
            <a:spLocks noGrp="1"/>
          </p:cNvSpPr>
          <p:nvPr>
            <p:ph type="title"/>
          </p:nvPr>
        </p:nvSpPr>
        <p:spPr/>
        <p:txBody>
          <a:bodyPr/>
          <a:lstStyle/>
          <a:p>
            <a:r>
              <a:rPr lang="en-GB" dirty="0"/>
              <a:t>proper continuant part of at</a:t>
            </a:r>
            <a:br>
              <a:rPr lang="en-US" dirty="0"/>
            </a:br>
            <a:endParaRPr lang="en-US" dirty="0"/>
          </a:p>
        </p:txBody>
      </p:sp>
      <p:sp>
        <p:nvSpPr>
          <p:cNvPr id="3" name="Content Placeholder 2">
            <a:extLst>
              <a:ext uri="{FF2B5EF4-FFF2-40B4-BE49-F238E27FC236}">
                <a16:creationId xmlns:a16="http://schemas.microsoft.com/office/drawing/2014/main" id="{6F2F543E-5498-4FA2-B059-5E3216151A01}"/>
              </a:ext>
            </a:extLst>
          </p:cNvPr>
          <p:cNvSpPr>
            <a:spLocks noGrp="1"/>
          </p:cNvSpPr>
          <p:nvPr>
            <p:ph idx="1"/>
          </p:nvPr>
        </p:nvSpPr>
        <p:spPr/>
        <p:txBody>
          <a:bodyPr/>
          <a:lstStyle/>
          <a:p>
            <a:pPr>
              <a:buFont typeface="Arial" panose="020B0604020202020204" pitchFamily="34" charset="0"/>
              <a:buChar char="•"/>
            </a:pPr>
            <a:r>
              <a:rPr lang="en-GB" u="sng" dirty="0">
                <a:latin typeface="+mn-lt"/>
              </a:rPr>
              <a:t>Definition</a:t>
            </a:r>
            <a:r>
              <a:rPr lang="en-GB" cap="small" dirty="0">
                <a:latin typeface="+mn-lt"/>
              </a:rPr>
              <a:t>:</a:t>
            </a:r>
            <a:r>
              <a:rPr lang="en-GB" dirty="0">
                <a:latin typeface="+mn-lt"/>
              </a:rPr>
              <a:t> </a:t>
            </a:r>
          </a:p>
          <a:p>
            <a:pPr lvl="1">
              <a:buFont typeface="Arial" panose="020B0604020202020204" pitchFamily="34" charset="0"/>
              <a:buChar char="•"/>
            </a:pPr>
            <a:r>
              <a:rPr lang="en-GB" i="1" dirty="0">
                <a:latin typeface="+mn-lt"/>
              </a:rPr>
              <a:t>b</a:t>
            </a:r>
            <a:r>
              <a:rPr lang="en-GB" dirty="0">
                <a:latin typeface="+mn-lt"/>
              </a:rPr>
              <a:t> </a:t>
            </a:r>
            <a:r>
              <a:rPr lang="en-GB" b="1" dirty="0">
                <a:latin typeface="+mn-lt"/>
              </a:rPr>
              <a:t>proper continuant part of</a:t>
            </a:r>
            <a:r>
              <a:rPr lang="en-GB" dirty="0">
                <a:latin typeface="+mn-lt"/>
              </a:rPr>
              <a:t> </a:t>
            </a:r>
            <a:r>
              <a:rPr lang="en-GB" i="1" dirty="0">
                <a:latin typeface="+mn-lt"/>
              </a:rPr>
              <a:t>c</a:t>
            </a:r>
            <a:r>
              <a:rPr lang="en-GB" dirty="0">
                <a:latin typeface="+mn-lt"/>
              </a:rPr>
              <a:t> </a:t>
            </a:r>
            <a:r>
              <a:rPr lang="en-GB" b="1" dirty="0">
                <a:latin typeface="+mn-lt"/>
              </a:rPr>
              <a:t>at</a:t>
            </a:r>
            <a:r>
              <a:rPr lang="en-GB" dirty="0">
                <a:latin typeface="+mn-lt"/>
              </a:rPr>
              <a:t> </a:t>
            </a:r>
            <a:r>
              <a:rPr lang="en-GB" i="1" dirty="0">
                <a:latin typeface="+mn-lt"/>
              </a:rPr>
              <a:t>t</a:t>
            </a:r>
            <a:r>
              <a:rPr lang="en-GB" dirty="0">
                <a:latin typeface="+mn-lt"/>
              </a:rPr>
              <a:t> =Def. </a:t>
            </a:r>
            <a:r>
              <a:rPr lang="en-GB" i="1" dirty="0">
                <a:latin typeface="+mn-lt"/>
              </a:rPr>
              <a:t>b</a:t>
            </a:r>
            <a:r>
              <a:rPr lang="en-GB" dirty="0">
                <a:latin typeface="+mn-lt"/>
              </a:rPr>
              <a:t> </a:t>
            </a:r>
            <a:r>
              <a:rPr lang="en-GB" b="1" dirty="0">
                <a:latin typeface="+mn-lt"/>
              </a:rPr>
              <a:t>continuant part of</a:t>
            </a:r>
            <a:r>
              <a:rPr lang="en-GB" dirty="0">
                <a:latin typeface="+mn-lt"/>
              </a:rPr>
              <a:t> </a:t>
            </a:r>
            <a:r>
              <a:rPr lang="en-GB" i="1" dirty="0">
                <a:latin typeface="+mn-lt"/>
              </a:rPr>
              <a:t>c</a:t>
            </a:r>
            <a:r>
              <a:rPr lang="en-GB" dirty="0">
                <a:latin typeface="+mn-lt"/>
              </a:rPr>
              <a:t> </a:t>
            </a:r>
            <a:r>
              <a:rPr lang="en-GB" b="1" dirty="0">
                <a:latin typeface="+mn-lt"/>
              </a:rPr>
              <a:t>at</a:t>
            </a:r>
            <a:r>
              <a:rPr lang="en-GB" dirty="0">
                <a:latin typeface="+mn-lt"/>
              </a:rPr>
              <a:t> </a:t>
            </a:r>
            <a:r>
              <a:rPr lang="en-GB" i="1" dirty="0">
                <a:latin typeface="+mn-lt"/>
              </a:rPr>
              <a:t>t</a:t>
            </a:r>
            <a:r>
              <a:rPr lang="en-GB" dirty="0">
                <a:latin typeface="+mn-lt"/>
              </a:rPr>
              <a:t> &amp; not (</a:t>
            </a:r>
            <a:r>
              <a:rPr lang="en-GB" i="1" dirty="0">
                <a:latin typeface="+mn-lt"/>
              </a:rPr>
              <a:t>c</a:t>
            </a:r>
            <a:r>
              <a:rPr lang="en-GB" dirty="0">
                <a:latin typeface="+mn-lt"/>
              </a:rPr>
              <a:t> </a:t>
            </a:r>
            <a:r>
              <a:rPr lang="en-GB" b="1" dirty="0">
                <a:latin typeface="+mn-lt"/>
              </a:rPr>
              <a:t>continuant part of</a:t>
            </a:r>
            <a:r>
              <a:rPr lang="en-GB" dirty="0">
                <a:latin typeface="+mn-lt"/>
              </a:rPr>
              <a:t> </a:t>
            </a:r>
            <a:r>
              <a:rPr lang="en-GB" i="1" dirty="0">
                <a:latin typeface="+mn-lt"/>
              </a:rPr>
              <a:t>b</a:t>
            </a:r>
            <a:r>
              <a:rPr lang="en-GB" dirty="0">
                <a:latin typeface="+mn-lt"/>
              </a:rPr>
              <a:t> </a:t>
            </a:r>
            <a:r>
              <a:rPr lang="en-GB" b="1" dirty="0">
                <a:latin typeface="+mn-lt"/>
              </a:rPr>
              <a:t>at</a:t>
            </a:r>
            <a:r>
              <a:rPr lang="en-GB" dirty="0">
                <a:latin typeface="+mn-lt"/>
              </a:rPr>
              <a:t> </a:t>
            </a:r>
            <a:r>
              <a:rPr lang="en-GB" i="1" dirty="0">
                <a:latin typeface="+mn-lt"/>
              </a:rPr>
              <a:t>t</a:t>
            </a:r>
            <a:r>
              <a:rPr lang="en-GB" dirty="0">
                <a:latin typeface="+mn-lt"/>
              </a:rPr>
              <a:t>) </a:t>
            </a:r>
          </a:p>
          <a:p>
            <a:pPr>
              <a:buFont typeface="Arial" panose="020B0604020202020204" pitchFamily="34" charset="0"/>
              <a:buChar char="•"/>
            </a:pPr>
            <a:r>
              <a:rPr lang="en-GB" u="sng" dirty="0">
                <a:latin typeface="+mn-lt"/>
              </a:rPr>
              <a:t>Domain</a:t>
            </a:r>
            <a:r>
              <a:rPr lang="en-GB" dirty="0">
                <a:latin typeface="+mn-lt"/>
              </a:rPr>
              <a:t>: </a:t>
            </a:r>
            <a:r>
              <a:rPr lang="en-GB" i="1" dirty="0">
                <a:latin typeface="+mn-lt"/>
              </a:rPr>
              <a:t>continuant ; </a:t>
            </a:r>
            <a:r>
              <a:rPr lang="en-GB" u="sng" dirty="0">
                <a:latin typeface="+mn-lt"/>
              </a:rPr>
              <a:t>Range</a:t>
            </a:r>
            <a:r>
              <a:rPr lang="en-GB" dirty="0">
                <a:latin typeface="+mn-lt"/>
              </a:rPr>
              <a:t>: </a:t>
            </a:r>
            <a:r>
              <a:rPr lang="en-GB" i="1" dirty="0">
                <a:latin typeface="+mn-lt"/>
              </a:rPr>
              <a:t>continuant</a:t>
            </a:r>
            <a:endParaRPr lang="en-US" dirty="0">
              <a:latin typeface="+mn-lt"/>
            </a:endParaRPr>
          </a:p>
          <a:p>
            <a:pPr>
              <a:buFont typeface="Arial" panose="020B0604020202020204" pitchFamily="34" charset="0"/>
              <a:buChar char="•"/>
            </a:pPr>
            <a:endParaRPr lang="en-US" dirty="0">
              <a:latin typeface="+mn-lt"/>
            </a:endParaRPr>
          </a:p>
          <a:p>
            <a:pPr marL="0" indent="0"/>
            <a:r>
              <a:rPr lang="en-US" sz="1800" dirty="0">
                <a:latin typeface="+mn-lt"/>
              </a:rPr>
              <a:t>(</a:t>
            </a:r>
            <a:r>
              <a:rPr lang="en-US" sz="1800" dirty="0" err="1">
                <a:latin typeface="+mn-lt"/>
              </a:rPr>
              <a:t>cl:comment</a:t>
            </a:r>
            <a:r>
              <a:rPr lang="en-US" sz="1800" dirty="0">
                <a:latin typeface="+mn-lt"/>
              </a:rPr>
              <a:t> "x proper continuant part of y means x is a continuant part of y but y is not continuant part of x [sls-1]"    </a:t>
            </a:r>
          </a:p>
          <a:p>
            <a:pPr marL="0" indent="0"/>
            <a:r>
              <a:rPr lang="en-US" sz="1800" dirty="0">
                <a:latin typeface="+mn-lt"/>
              </a:rPr>
              <a:t>   (</a:t>
            </a:r>
            <a:r>
              <a:rPr lang="en-US" sz="1800" dirty="0" err="1">
                <a:solidFill>
                  <a:srgbClr val="1FE115"/>
                </a:solidFill>
                <a:latin typeface="+mn-lt"/>
              </a:rPr>
              <a:t>forall</a:t>
            </a:r>
            <a:r>
              <a:rPr lang="en-US" sz="1800" dirty="0">
                <a:latin typeface="+mn-lt"/>
              </a:rPr>
              <a:t> (</a:t>
            </a:r>
            <a:r>
              <a:rPr lang="en-US" sz="1800" dirty="0">
                <a:solidFill>
                  <a:srgbClr val="FFC000"/>
                </a:solidFill>
                <a:latin typeface="+mn-lt"/>
              </a:rPr>
              <a:t>x y t</a:t>
            </a:r>
            <a:r>
              <a:rPr lang="en-US" sz="1800" dirty="0">
                <a:latin typeface="+mn-lt"/>
              </a:rPr>
              <a:t>)</a:t>
            </a:r>
          </a:p>
          <a:p>
            <a:pPr marL="0" indent="0"/>
            <a:r>
              <a:rPr lang="en-US" sz="1800" dirty="0">
                <a:latin typeface="+mn-lt"/>
              </a:rPr>
              <a:t>       (</a:t>
            </a:r>
            <a:r>
              <a:rPr lang="en-US" sz="1800" dirty="0" err="1">
                <a:latin typeface="+mn-lt"/>
              </a:rPr>
              <a:t>iff</a:t>
            </a:r>
            <a:r>
              <a:rPr lang="en-US" sz="1800" dirty="0">
                <a:latin typeface="+mn-lt"/>
              </a:rPr>
              <a:t> (</a:t>
            </a:r>
            <a:r>
              <a:rPr lang="en-US" sz="1800" dirty="0">
                <a:solidFill>
                  <a:srgbClr val="FFFF00"/>
                </a:solidFill>
                <a:latin typeface="+mn-lt"/>
              </a:rPr>
              <a:t>proper-continuant-part-of</a:t>
            </a:r>
            <a:r>
              <a:rPr lang="en-US" sz="1800" dirty="0">
                <a:latin typeface="+mn-lt"/>
              </a:rPr>
              <a:t> </a:t>
            </a:r>
            <a:r>
              <a:rPr lang="en-US" sz="1800" i="1" dirty="0">
                <a:solidFill>
                  <a:srgbClr val="FFC000"/>
                </a:solidFill>
                <a:latin typeface="+mn-lt"/>
              </a:rPr>
              <a:t>x y t</a:t>
            </a:r>
            <a:r>
              <a:rPr lang="en-US" sz="1800" dirty="0">
                <a:latin typeface="+mn-lt"/>
              </a:rPr>
              <a:t>)</a:t>
            </a:r>
          </a:p>
          <a:p>
            <a:pPr marL="0" indent="0"/>
            <a:r>
              <a:rPr lang="en-US" sz="1800" dirty="0">
                <a:latin typeface="+mn-lt"/>
              </a:rPr>
              <a:t>             (and (</a:t>
            </a:r>
            <a:r>
              <a:rPr lang="en-US" sz="1800" dirty="0">
                <a:solidFill>
                  <a:srgbClr val="FFFF00"/>
                </a:solidFill>
                <a:latin typeface="+mn-lt"/>
              </a:rPr>
              <a:t>continuant-part-of</a:t>
            </a:r>
            <a:r>
              <a:rPr lang="en-US" sz="1800" dirty="0">
                <a:latin typeface="+mn-lt"/>
              </a:rPr>
              <a:t> </a:t>
            </a:r>
            <a:r>
              <a:rPr lang="en-US" sz="1800" i="1" dirty="0">
                <a:solidFill>
                  <a:srgbClr val="FFC000"/>
                </a:solidFill>
                <a:latin typeface="+mn-lt"/>
              </a:rPr>
              <a:t>x y t</a:t>
            </a:r>
            <a:r>
              <a:rPr lang="en-US" sz="1800" dirty="0">
                <a:latin typeface="+mn-lt"/>
              </a:rPr>
              <a:t>) </a:t>
            </a:r>
          </a:p>
          <a:p>
            <a:pPr marL="0" indent="0"/>
            <a:r>
              <a:rPr lang="en-US" sz="1800" dirty="0">
                <a:latin typeface="+mn-lt"/>
              </a:rPr>
              <a:t>	      (not (</a:t>
            </a:r>
            <a:r>
              <a:rPr lang="en-US" sz="1800" dirty="0">
                <a:solidFill>
                  <a:srgbClr val="FFFF00"/>
                </a:solidFill>
                <a:latin typeface="+mn-lt"/>
              </a:rPr>
              <a:t>continuant-part-of</a:t>
            </a:r>
            <a:r>
              <a:rPr lang="en-US" sz="1800" dirty="0">
                <a:latin typeface="+mn-lt"/>
              </a:rPr>
              <a:t> </a:t>
            </a:r>
            <a:r>
              <a:rPr lang="en-US" sz="1800" i="1" dirty="0">
                <a:solidFill>
                  <a:srgbClr val="FFC000"/>
                </a:solidFill>
                <a:latin typeface="+mn-lt"/>
              </a:rPr>
              <a:t>y x t</a:t>
            </a:r>
            <a:r>
              <a:rPr lang="en-US" sz="1800" dirty="0">
                <a:latin typeface="+mn-lt"/>
              </a:rPr>
              <a:t>))))))</a:t>
            </a:r>
          </a:p>
        </p:txBody>
      </p:sp>
      <p:sp>
        <p:nvSpPr>
          <p:cNvPr id="4" name="Slide Number Placeholder 3">
            <a:extLst>
              <a:ext uri="{FF2B5EF4-FFF2-40B4-BE49-F238E27FC236}">
                <a16:creationId xmlns:a16="http://schemas.microsoft.com/office/drawing/2014/main" id="{074AC201-47D3-4532-A03D-394F25C82C4B}"/>
              </a:ext>
            </a:extLst>
          </p:cNvPr>
          <p:cNvSpPr>
            <a:spLocks noGrp="1"/>
          </p:cNvSpPr>
          <p:nvPr>
            <p:ph type="sldNum" sz="quarter" idx="10"/>
          </p:nvPr>
        </p:nvSpPr>
        <p:spPr/>
        <p:txBody>
          <a:bodyPr/>
          <a:lstStyle/>
          <a:p>
            <a:fld id="{01EF93C7-D0AB-41D7-8C62-1F8A9E33AE23}" type="slidenum">
              <a:rPr lang="en-US" smtClean="0"/>
              <a:pPr/>
              <a:t>48</a:t>
            </a:fld>
            <a:endParaRPr lang="en-US"/>
          </a:p>
        </p:txBody>
      </p:sp>
      <p:sp>
        <p:nvSpPr>
          <p:cNvPr id="5" name="Rectangle 4">
            <a:extLst>
              <a:ext uri="{FF2B5EF4-FFF2-40B4-BE49-F238E27FC236}">
                <a16:creationId xmlns:a16="http://schemas.microsoft.com/office/drawing/2014/main" id="{6041AD33-AFBF-49F9-A5AC-739C4926E8B4}"/>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33957953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7276-541D-4C34-B3ED-68A809C50421}"/>
              </a:ext>
            </a:extLst>
          </p:cNvPr>
          <p:cNvSpPr>
            <a:spLocks noGrp="1"/>
          </p:cNvSpPr>
          <p:nvPr>
            <p:ph type="title"/>
          </p:nvPr>
        </p:nvSpPr>
        <p:spPr/>
        <p:txBody>
          <a:bodyPr/>
          <a:lstStyle/>
          <a:p>
            <a:r>
              <a:rPr lang="en-US" dirty="0"/>
              <a:t>Fiat object part</a:t>
            </a:r>
          </a:p>
        </p:txBody>
      </p:sp>
      <p:sp>
        <p:nvSpPr>
          <p:cNvPr id="3" name="Content Placeholder 2">
            <a:extLst>
              <a:ext uri="{FF2B5EF4-FFF2-40B4-BE49-F238E27FC236}">
                <a16:creationId xmlns:a16="http://schemas.microsoft.com/office/drawing/2014/main" id="{E664220D-59B1-414B-9D72-DD4F8BB42171}"/>
              </a:ext>
            </a:extLst>
          </p:cNvPr>
          <p:cNvSpPr>
            <a:spLocks noGrp="1"/>
          </p:cNvSpPr>
          <p:nvPr>
            <p:ph idx="1"/>
          </p:nvPr>
        </p:nvSpPr>
        <p:spPr/>
        <p:txBody>
          <a:bodyPr/>
          <a:lstStyle/>
          <a:p>
            <a:r>
              <a:rPr lang="en-US" dirty="0"/>
              <a:t>(</a:t>
            </a:r>
            <a:r>
              <a:rPr lang="en-US" dirty="0" err="1"/>
              <a:t>cl:comment</a:t>
            </a:r>
            <a:r>
              <a:rPr lang="en-US" dirty="0"/>
              <a:t> "A fiat object part =def a proper part of an object [yir-1]"    </a:t>
            </a:r>
          </a:p>
          <a:p>
            <a:endParaRPr lang="en-US" dirty="0"/>
          </a:p>
          <a:p>
            <a:r>
              <a:rPr lang="en-US" dirty="0"/>
              <a:t>   (</a:t>
            </a:r>
            <a:r>
              <a:rPr lang="en-US" dirty="0" err="1">
                <a:solidFill>
                  <a:srgbClr val="1FE115"/>
                </a:solidFill>
              </a:rPr>
              <a:t>forall</a:t>
            </a:r>
            <a:r>
              <a:rPr lang="en-US" dirty="0"/>
              <a:t> (</a:t>
            </a:r>
            <a:r>
              <a:rPr lang="en-US" dirty="0">
                <a:solidFill>
                  <a:srgbClr val="FFC000"/>
                </a:solidFill>
              </a:rPr>
              <a:t>f t</a:t>
            </a:r>
            <a:r>
              <a:rPr lang="en-US" dirty="0"/>
              <a:t>)</a:t>
            </a:r>
          </a:p>
          <a:p>
            <a:r>
              <a:rPr lang="en-US" dirty="0"/>
              <a:t>	     (</a:t>
            </a:r>
            <a:r>
              <a:rPr lang="en-US" dirty="0" err="1"/>
              <a:t>iff</a:t>
            </a:r>
            <a:r>
              <a:rPr lang="en-US" dirty="0"/>
              <a:t> (</a:t>
            </a:r>
            <a:r>
              <a:rPr lang="en-US" dirty="0">
                <a:solidFill>
                  <a:srgbClr val="FFFF00"/>
                </a:solidFill>
              </a:rPr>
              <a:t>instance-of</a:t>
            </a:r>
            <a:r>
              <a:rPr lang="en-US" dirty="0"/>
              <a:t> </a:t>
            </a:r>
            <a:r>
              <a:rPr lang="en-US" i="1" dirty="0">
                <a:solidFill>
                  <a:srgbClr val="FFC000"/>
                </a:solidFill>
              </a:rPr>
              <a:t>f</a:t>
            </a:r>
            <a:r>
              <a:rPr lang="en-US" dirty="0"/>
              <a:t> </a:t>
            </a:r>
            <a:r>
              <a:rPr lang="en-US" dirty="0">
                <a:solidFill>
                  <a:srgbClr val="00B0F0"/>
                </a:solidFill>
              </a:rPr>
              <a:t>fiat-object-part</a:t>
            </a:r>
            <a:r>
              <a:rPr lang="en-US" dirty="0"/>
              <a:t> </a:t>
            </a:r>
            <a:r>
              <a:rPr lang="en-US" i="1" dirty="0">
                <a:solidFill>
                  <a:srgbClr val="FFC000"/>
                </a:solidFill>
              </a:rPr>
              <a:t>t</a:t>
            </a:r>
            <a:r>
              <a:rPr lang="en-US" dirty="0"/>
              <a:t>)</a:t>
            </a:r>
          </a:p>
          <a:p>
            <a:r>
              <a:rPr lang="en-US" dirty="0"/>
              <a:t>	           (</a:t>
            </a:r>
            <a:r>
              <a:rPr lang="en-US" dirty="0">
                <a:solidFill>
                  <a:srgbClr val="1FE115"/>
                </a:solidFill>
              </a:rPr>
              <a:t>exists</a:t>
            </a:r>
            <a:r>
              <a:rPr lang="en-US" dirty="0"/>
              <a:t> (</a:t>
            </a:r>
            <a:r>
              <a:rPr lang="en-US" i="1" dirty="0">
                <a:solidFill>
                  <a:srgbClr val="FFC000"/>
                </a:solidFill>
              </a:rPr>
              <a:t>o</a:t>
            </a:r>
            <a:r>
              <a:rPr lang="en-US" dirty="0"/>
              <a:t>)</a:t>
            </a:r>
          </a:p>
          <a:p>
            <a:r>
              <a:rPr lang="en-US" dirty="0"/>
              <a:t>		       (and (</a:t>
            </a:r>
            <a:r>
              <a:rPr lang="en-US" dirty="0">
                <a:solidFill>
                  <a:srgbClr val="FFFF00"/>
                </a:solidFill>
              </a:rPr>
              <a:t>instance-of</a:t>
            </a:r>
            <a:r>
              <a:rPr lang="en-US" dirty="0"/>
              <a:t> </a:t>
            </a:r>
            <a:r>
              <a:rPr lang="en-US" i="1" dirty="0">
                <a:solidFill>
                  <a:srgbClr val="FFC000"/>
                </a:solidFill>
              </a:rPr>
              <a:t>o</a:t>
            </a:r>
            <a:r>
              <a:rPr lang="en-US" dirty="0"/>
              <a:t> </a:t>
            </a:r>
            <a:r>
              <a:rPr lang="en-US" dirty="0">
                <a:solidFill>
                  <a:srgbClr val="00B0F0"/>
                </a:solidFill>
              </a:rPr>
              <a:t>object</a:t>
            </a:r>
            <a:r>
              <a:rPr lang="en-US" dirty="0"/>
              <a:t> </a:t>
            </a:r>
            <a:r>
              <a:rPr lang="en-US" i="1" dirty="0">
                <a:solidFill>
                  <a:srgbClr val="FFC000"/>
                </a:solidFill>
              </a:rPr>
              <a:t>t</a:t>
            </a:r>
            <a:r>
              <a:rPr lang="en-US" dirty="0"/>
              <a:t>) </a:t>
            </a:r>
          </a:p>
          <a:p>
            <a:r>
              <a:rPr lang="en-US" dirty="0"/>
              <a:t>			     (</a:t>
            </a:r>
            <a:r>
              <a:rPr lang="en-US" dirty="0">
                <a:solidFill>
                  <a:srgbClr val="FFFF00"/>
                </a:solidFill>
              </a:rPr>
              <a:t>proper-continuant-part-of</a:t>
            </a:r>
            <a:r>
              <a:rPr lang="en-US" dirty="0"/>
              <a:t> </a:t>
            </a:r>
            <a:r>
              <a:rPr lang="en-US" i="1" dirty="0">
                <a:solidFill>
                  <a:srgbClr val="FFC000"/>
                </a:solidFill>
              </a:rPr>
              <a:t>f</a:t>
            </a:r>
            <a:r>
              <a:rPr lang="en-US" dirty="0"/>
              <a:t> </a:t>
            </a:r>
            <a:r>
              <a:rPr lang="en-US" i="1" dirty="0">
                <a:solidFill>
                  <a:srgbClr val="FFC000"/>
                </a:solidFill>
              </a:rPr>
              <a:t>o</a:t>
            </a:r>
            <a:r>
              <a:rPr lang="en-US" dirty="0"/>
              <a:t> </a:t>
            </a:r>
            <a:r>
              <a:rPr lang="en-US" i="1" dirty="0">
                <a:solidFill>
                  <a:srgbClr val="FFC000"/>
                </a:solidFill>
              </a:rPr>
              <a:t>t</a:t>
            </a:r>
            <a:r>
              <a:rPr lang="en-US" dirty="0"/>
              <a:t>)</a:t>
            </a:r>
          </a:p>
          <a:p>
            <a:r>
              <a:rPr lang="en-US" dirty="0"/>
              <a:t>		               (not (</a:t>
            </a:r>
            <a:r>
              <a:rPr lang="en-US" dirty="0">
                <a:solidFill>
                  <a:srgbClr val="FFFF00"/>
                </a:solidFill>
              </a:rPr>
              <a:t>instance-of</a:t>
            </a:r>
            <a:r>
              <a:rPr lang="en-US" dirty="0"/>
              <a:t> </a:t>
            </a:r>
            <a:r>
              <a:rPr lang="en-US" i="1" dirty="0">
                <a:solidFill>
                  <a:srgbClr val="FFC000"/>
                </a:solidFill>
              </a:rPr>
              <a:t>f</a:t>
            </a:r>
            <a:r>
              <a:rPr lang="en-US" dirty="0"/>
              <a:t> </a:t>
            </a:r>
            <a:r>
              <a:rPr lang="en-US" dirty="0">
                <a:solidFill>
                  <a:srgbClr val="00B0F0"/>
                </a:solidFill>
              </a:rPr>
              <a:t>immaterial-entity</a:t>
            </a:r>
            <a:r>
              <a:rPr lang="en-US" dirty="0"/>
              <a:t> </a:t>
            </a:r>
            <a:r>
              <a:rPr lang="en-US" i="1" dirty="0">
                <a:solidFill>
                  <a:srgbClr val="FFC000"/>
                </a:solidFill>
              </a:rPr>
              <a:t>t</a:t>
            </a:r>
            <a:r>
              <a:rPr lang="en-US" dirty="0"/>
              <a:t>)))))))</a:t>
            </a:r>
          </a:p>
        </p:txBody>
      </p:sp>
      <p:sp>
        <p:nvSpPr>
          <p:cNvPr id="4" name="Slide Number Placeholder 3">
            <a:extLst>
              <a:ext uri="{FF2B5EF4-FFF2-40B4-BE49-F238E27FC236}">
                <a16:creationId xmlns:a16="http://schemas.microsoft.com/office/drawing/2014/main" id="{0A4D9A95-0CED-49D8-BE7A-B6620405048B}"/>
              </a:ext>
            </a:extLst>
          </p:cNvPr>
          <p:cNvSpPr>
            <a:spLocks noGrp="1"/>
          </p:cNvSpPr>
          <p:nvPr>
            <p:ph type="sldNum" sz="quarter" idx="10"/>
          </p:nvPr>
        </p:nvSpPr>
        <p:spPr/>
        <p:txBody>
          <a:bodyPr/>
          <a:lstStyle/>
          <a:p>
            <a:fld id="{01EF93C7-D0AB-41D7-8C62-1F8A9E33AE23}" type="slidenum">
              <a:rPr lang="en-US" smtClean="0"/>
              <a:pPr/>
              <a:t>49</a:t>
            </a:fld>
            <a:endParaRPr lang="en-US"/>
          </a:p>
        </p:txBody>
      </p:sp>
    </p:spTree>
    <p:extLst>
      <p:ext uri="{BB962C8B-B14F-4D97-AF65-F5344CB8AC3E}">
        <p14:creationId xmlns:p14="http://schemas.microsoft.com/office/powerpoint/2010/main" val="4845222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E409-463B-465E-BF19-307085D65739}"/>
              </a:ext>
            </a:extLst>
          </p:cNvPr>
          <p:cNvSpPr>
            <a:spLocks noGrp="1"/>
          </p:cNvSpPr>
          <p:nvPr>
            <p:ph type="title"/>
          </p:nvPr>
        </p:nvSpPr>
        <p:spPr/>
        <p:txBody>
          <a:bodyPr/>
          <a:lstStyle/>
          <a:p>
            <a:r>
              <a:rPr lang="en-US" dirty="0"/>
              <a:t>Traumatic amputation and replantation</a:t>
            </a:r>
          </a:p>
        </p:txBody>
      </p:sp>
      <p:sp>
        <p:nvSpPr>
          <p:cNvPr id="3" name="Content Placeholder 2">
            <a:extLst>
              <a:ext uri="{FF2B5EF4-FFF2-40B4-BE49-F238E27FC236}">
                <a16:creationId xmlns:a16="http://schemas.microsoft.com/office/drawing/2014/main" id="{95412290-2740-4FC9-9B1B-CE9FCC45B8B3}"/>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8973BFD4-ADB7-4218-A21C-775F817C85A3}"/>
              </a:ext>
            </a:extLst>
          </p:cNvPr>
          <p:cNvSpPr>
            <a:spLocks noGrp="1"/>
          </p:cNvSpPr>
          <p:nvPr>
            <p:ph type="sldNum" sz="quarter" idx="10"/>
          </p:nvPr>
        </p:nvSpPr>
        <p:spPr/>
        <p:txBody>
          <a:bodyPr/>
          <a:lstStyle/>
          <a:p>
            <a:fld id="{01EF93C7-D0AB-41D7-8C62-1F8A9E33AE23}" type="slidenum">
              <a:rPr lang="en-US" smtClean="0"/>
              <a:pPr/>
              <a:t>50</a:t>
            </a:fld>
            <a:endParaRPr lang="en-US"/>
          </a:p>
        </p:txBody>
      </p:sp>
      <p:sp>
        <p:nvSpPr>
          <p:cNvPr id="7" name="Rectangle 6">
            <a:extLst>
              <a:ext uri="{FF2B5EF4-FFF2-40B4-BE49-F238E27FC236}">
                <a16:creationId xmlns:a16="http://schemas.microsoft.com/office/drawing/2014/main" id="{FF319115-D595-4DDE-BACF-C6226BC05F45}"/>
              </a:ext>
            </a:extLst>
          </p:cNvPr>
          <p:cNvSpPr/>
          <p:nvPr/>
        </p:nvSpPr>
        <p:spPr>
          <a:xfrm>
            <a:off x="533400" y="1292423"/>
            <a:ext cx="7924800" cy="307777"/>
          </a:xfrm>
          <a:prstGeom prst="rect">
            <a:avLst/>
          </a:prstGeom>
        </p:spPr>
        <p:txBody>
          <a:bodyPr wrap="square">
            <a:spAutoFit/>
          </a:bodyPr>
          <a:lstStyle/>
          <a:p>
            <a:r>
              <a:rPr lang="en-US" sz="1400" b="0" dirty="0">
                <a:solidFill>
                  <a:schemeClr val="bg1"/>
                </a:solidFill>
                <a:hlinkClick r:id="rId2"/>
              </a:rPr>
              <a:t>http://www.gangahospital.com/plasticsurgery/microsurgeryandreplantation/MajorLimbReplantation.php</a:t>
            </a:r>
            <a:r>
              <a:rPr lang="en-US" sz="1400" b="0" dirty="0">
                <a:solidFill>
                  <a:schemeClr val="bg1"/>
                </a:solidFill>
              </a:rPr>
              <a:t> </a:t>
            </a:r>
          </a:p>
        </p:txBody>
      </p:sp>
      <p:pic>
        <p:nvPicPr>
          <p:cNvPr id="8" name="Picture 7" descr="Pictures showing a severed arm and the result of a reimplantation of it.">
            <a:extLst>
              <a:ext uri="{FF2B5EF4-FFF2-40B4-BE49-F238E27FC236}">
                <a16:creationId xmlns:a16="http://schemas.microsoft.com/office/drawing/2014/main" id="{59256874-E88E-4F85-B3BE-BF00B07E1222}"/>
              </a:ext>
            </a:extLst>
          </p:cNvPr>
          <p:cNvPicPr>
            <a:picLocks noChangeAspect="1"/>
          </p:cNvPicPr>
          <p:nvPr/>
        </p:nvPicPr>
        <p:blipFill>
          <a:blip r:embed="rId3"/>
          <a:stretch>
            <a:fillRect/>
          </a:stretch>
        </p:blipFill>
        <p:spPr>
          <a:xfrm>
            <a:off x="0" y="1712976"/>
            <a:ext cx="9144000" cy="5145024"/>
          </a:xfrm>
          <a:prstGeom prst="rect">
            <a:avLst/>
          </a:prstGeom>
        </p:spPr>
      </p:pic>
    </p:spTree>
    <p:extLst>
      <p:ext uri="{BB962C8B-B14F-4D97-AF65-F5344CB8AC3E}">
        <p14:creationId xmlns:p14="http://schemas.microsoft.com/office/powerpoint/2010/main" val="1327154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Borderline cases</a:t>
            </a:r>
          </a:p>
        </p:txBody>
      </p:sp>
      <p:sp>
        <p:nvSpPr>
          <p:cNvPr id="3" name="Content Placeholder 2">
            <a:extLst>
              <a:ext uri="{FF2B5EF4-FFF2-40B4-BE49-F238E27FC236}">
                <a16:creationId xmlns:a16="http://schemas.microsoft.com/office/drawing/2014/main" id="{5BBA04D2-39BA-4335-803A-A78279CCF30B}"/>
              </a:ext>
            </a:extLst>
          </p:cNvPr>
          <p:cNvSpPr>
            <a:spLocks noGrp="1"/>
          </p:cNvSpPr>
          <p:nvPr>
            <p:ph idx="1"/>
          </p:nvPr>
        </p:nvSpPr>
        <p:spPr>
          <a:xfrm>
            <a:off x="228600" y="3849506"/>
            <a:ext cx="8686800" cy="2779894"/>
          </a:xfrm>
        </p:spPr>
        <p:txBody>
          <a:bodyPr/>
          <a:lstStyle/>
          <a:p>
            <a:pPr>
              <a:buFont typeface="Arial" panose="020B0604020202020204" pitchFamily="34" charset="0"/>
              <a:buChar char="•"/>
            </a:pPr>
            <a:r>
              <a:rPr lang="en-US" dirty="0"/>
              <a:t>Hurricane</a:t>
            </a:r>
          </a:p>
          <a:p>
            <a:pPr>
              <a:buFont typeface="Arial" panose="020B0604020202020204" pitchFamily="34" charset="0"/>
              <a:buChar char="•"/>
            </a:pPr>
            <a:r>
              <a:rPr lang="en-US" dirty="0"/>
              <a:t>Sand storm</a:t>
            </a:r>
          </a:p>
          <a:p>
            <a:pPr>
              <a:buFont typeface="Arial" panose="020B0604020202020204" pitchFamily="34" charset="0"/>
              <a:buChar char="•"/>
            </a:pPr>
            <a:r>
              <a:rPr lang="en-US" dirty="0"/>
              <a:t>Flame</a:t>
            </a:r>
          </a:p>
          <a:p>
            <a:pPr>
              <a:buFont typeface="Arial" panose="020B0604020202020204" pitchFamily="34" charset="0"/>
              <a:buChar char="•"/>
            </a:pPr>
            <a:r>
              <a:rPr lang="en-US" dirty="0"/>
              <a:t>Ocean wave</a:t>
            </a:r>
          </a:p>
          <a:p>
            <a:pPr>
              <a:buFont typeface="Arial" panose="020B0604020202020204" pitchFamily="34" charset="0"/>
              <a:buChar char="•"/>
            </a:pPr>
            <a:r>
              <a:rPr lang="en-US" dirty="0"/>
              <a: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51</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4248150" y="1662244"/>
            <a:ext cx="31623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Material 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5029200" y="3006970"/>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2743200" y="3010018"/>
            <a:ext cx="20574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Fiat Object Part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a:off x="5829300" y="2265485"/>
            <a:ext cx="0" cy="74148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V="1">
            <a:off x="3771900" y="2265485"/>
            <a:ext cx="2057400" cy="744533"/>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2" name="Rectangle 11">
            <a:extLst>
              <a:ext uri="{FF2B5EF4-FFF2-40B4-BE49-F238E27FC236}">
                <a16:creationId xmlns:a16="http://schemas.microsoft.com/office/drawing/2014/main" id="{F9E3F118-8ACB-44A1-BDD3-A0813C65F4B0}"/>
              </a:ext>
            </a:extLst>
          </p:cNvPr>
          <p:cNvSpPr>
            <a:spLocks noChangeArrowheads="1"/>
          </p:cNvSpPr>
          <p:nvPr/>
        </p:nvSpPr>
        <p:spPr bwMode="auto">
          <a:xfrm>
            <a:off x="6886575" y="3006971"/>
            <a:ext cx="18288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 Aggregate</a:t>
            </a:r>
          </a:p>
        </p:txBody>
      </p:sp>
      <p:cxnSp>
        <p:nvCxnSpPr>
          <p:cNvPr id="13" name="AutoShape 9">
            <a:extLst>
              <a:ext uri="{FF2B5EF4-FFF2-40B4-BE49-F238E27FC236}">
                <a16:creationId xmlns:a16="http://schemas.microsoft.com/office/drawing/2014/main" id="{E4E164B4-B803-4DC2-8CB2-148DA9F36158}"/>
              </a:ext>
            </a:extLst>
          </p:cNvPr>
          <p:cNvCxnSpPr>
            <a:cxnSpLocks noChangeShapeType="1"/>
            <a:stCxn id="5" idx="2"/>
            <a:endCxn id="12" idx="0"/>
          </p:cNvCxnSpPr>
          <p:nvPr/>
        </p:nvCxnSpPr>
        <p:spPr bwMode="auto">
          <a:xfrm>
            <a:off x="5829300" y="2265485"/>
            <a:ext cx="1971675" cy="741486"/>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3" name="TextBox 22">
            <a:extLst>
              <a:ext uri="{FF2B5EF4-FFF2-40B4-BE49-F238E27FC236}">
                <a16:creationId xmlns:a16="http://schemas.microsoft.com/office/drawing/2014/main" id="{5647DAF6-5435-4A79-9575-0FE1F0F2BE3C}"/>
              </a:ext>
            </a:extLst>
          </p:cNvPr>
          <p:cNvSpPr txBox="1"/>
          <p:nvPr/>
        </p:nvSpPr>
        <p:spPr>
          <a:xfrm>
            <a:off x="3505200" y="3849505"/>
            <a:ext cx="800220" cy="1569660"/>
          </a:xfrm>
          <a:prstGeom prst="rect">
            <a:avLst/>
          </a:prstGeom>
          <a:noFill/>
        </p:spPr>
        <p:txBody>
          <a:bodyPr wrap="none" rtlCol="0">
            <a:spAutoFit/>
          </a:bodyPr>
          <a:lstStyle/>
          <a:p>
            <a:r>
              <a:rPr lang="en-US" sz="9600" dirty="0">
                <a:solidFill>
                  <a:schemeClr val="bg1"/>
                </a:solidFill>
              </a:rPr>
              <a:t>?</a:t>
            </a:r>
          </a:p>
        </p:txBody>
      </p:sp>
      <p:sp>
        <p:nvSpPr>
          <p:cNvPr id="24" name="TextBox 23">
            <a:extLst>
              <a:ext uri="{FF2B5EF4-FFF2-40B4-BE49-F238E27FC236}">
                <a16:creationId xmlns:a16="http://schemas.microsoft.com/office/drawing/2014/main" id="{344E31E6-B795-4E89-9527-2C1E1161083D}"/>
              </a:ext>
            </a:extLst>
          </p:cNvPr>
          <p:cNvSpPr txBox="1"/>
          <p:nvPr/>
        </p:nvSpPr>
        <p:spPr>
          <a:xfrm>
            <a:off x="7448490" y="3849505"/>
            <a:ext cx="800220" cy="1569660"/>
          </a:xfrm>
          <a:prstGeom prst="rect">
            <a:avLst/>
          </a:prstGeom>
          <a:noFill/>
        </p:spPr>
        <p:txBody>
          <a:bodyPr wrap="none" rtlCol="0">
            <a:spAutoFit/>
          </a:bodyPr>
          <a:lstStyle/>
          <a:p>
            <a:r>
              <a:rPr lang="en-US" sz="9600" dirty="0">
                <a:solidFill>
                  <a:schemeClr val="bg1"/>
                </a:solidFill>
              </a:rPr>
              <a:t>?</a:t>
            </a:r>
          </a:p>
        </p:txBody>
      </p:sp>
      <p:sp>
        <p:nvSpPr>
          <p:cNvPr id="25" name="TextBox 24">
            <a:extLst>
              <a:ext uri="{FF2B5EF4-FFF2-40B4-BE49-F238E27FC236}">
                <a16:creationId xmlns:a16="http://schemas.microsoft.com/office/drawing/2014/main" id="{FF9AF619-59AD-46D6-82D1-87F94E1C59FF}"/>
              </a:ext>
            </a:extLst>
          </p:cNvPr>
          <p:cNvSpPr txBox="1"/>
          <p:nvPr/>
        </p:nvSpPr>
        <p:spPr>
          <a:xfrm>
            <a:off x="5486280" y="3849505"/>
            <a:ext cx="800220" cy="1569660"/>
          </a:xfrm>
          <a:prstGeom prst="rect">
            <a:avLst/>
          </a:prstGeom>
          <a:noFill/>
        </p:spPr>
        <p:txBody>
          <a:bodyPr wrap="none" rtlCol="0">
            <a:spAutoFit/>
          </a:bodyPr>
          <a:lstStyle/>
          <a:p>
            <a:r>
              <a:rPr lang="en-US" sz="9600" dirty="0">
                <a:solidFill>
                  <a:schemeClr val="bg1"/>
                </a:solidFill>
              </a:rPr>
              <a:t>?</a:t>
            </a:r>
          </a:p>
        </p:txBody>
      </p:sp>
    </p:spTree>
    <p:extLst>
      <p:ext uri="{BB962C8B-B14F-4D97-AF65-F5344CB8AC3E}">
        <p14:creationId xmlns:p14="http://schemas.microsoft.com/office/powerpoint/2010/main" val="1467718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Immaterial Entity</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52</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2438400" y="838200"/>
            <a:ext cx="40386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Immaterial 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534102"/>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 Fiat</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Boundary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590918"/>
            <a:ext cx="19812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Spatial Region</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209799" y="1441441"/>
            <a:ext cx="2247901" cy="109266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1441441"/>
            <a:ext cx="2324100" cy="114947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4" name="Rectangle 13">
            <a:extLst>
              <a:ext uri="{FF2B5EF4-FFF2-40B4-BE49-F238E27FC236}">
                <a16:creationId xmlns:a16="http://schemas.microsoft.com/office/drawing/2014/main" id="{CE17750A-3861-4637-BAE2-D058A4B2D8BA}"/>
              </a:ext>
            </a:extLst>
          </p:cNvPr>
          <p:cNvSpPr>
            <a:spLocks noChangeArrowheads="1"/>
          </p:cNvSpPr>
          <p:nvPr/>
        </p:nvSpPr>
        <p:spPr bwMode="auto">
          <a:xfrm>
            <a:off x="384048" y="4637413"/>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0-d CFB</a:t>
            </a:r>
          </a:p>
        </p:txBody>
      </p:sp>
      <p:cxnSp>
        <p:nvCxnSpPr>
          <p:cNvPr id="17" name="AutoShape 9">
            <a:extLst>
              <a:ext uri="{FF2B5EF4-FFF2-40B4-BE49-F238E27FC236}">
                <a16:creationId xmlns:a16="http://schemas.microsoft.com/office/drawing/2014/main" id="{861E6626-639B-4586-9180-7C7B86929E16}"/>
              </a:ext>
            </a:extLst>
          </p:cNvPr>
          <p:cNvCxnSpPr>
            <a:cxnSpLocks noChangeShapeType="1"/>
            <a:stCxn id="6" idx="2"/>
            <a:endCxn id="14" idx="0"/>
          </p:cNvCxnSpPr>
          <p:nvPr/>
        </p:nvCxnSpPr>
        <p:spPr bwMode="auto">
          <a:xfrm flipH="1">
            <a:off x="860299" y="3296102"/>
            <a:ext cx="1349500" cy="134131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0" name="Rectangle 19">
            <a:extLst>
              <a:ext uri="{FF2B5EF4-FFF2-40B4-BE49-F238E27FC236}">
                <a16:creationId xmlns:a16="http://schemas.microsoft.com/office/drawing/2014/main" id="{A0B5C258-3D7B-4969-A239-C593AF062DED}"/>
              </a:ext>
            </a:extLst>
          </p:cNvPr>
          <p:cNvSpPr>
            <a:spLocks noChangeArrowheads="1"/>
          </p:cNvSpPr>
          <p:nvPr/>
        </p:nvSpPr>
        <p:spPr bwMode="auto">
          <a:xfrm>
            <a:off x="3848100" y="2590918"/>
            <a:ext cx="12192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Site</a:t>
            </a:r>
          </a:p>
        </p:txBody>
      </p:sp>
      <p:cxnSp>
        <p:nvCxnSpPr>
          <p:cNvPr id="21" name="AutoShape 9">
            <a:extLst>
              <a:ext uri="{FF2B5EF4-FFF2-40B4-BE49-F238E27FC236}">
                <a16:creationId xmlns:a16="http://schemas.microsoft.com/office/drawing/2014/main" id="{904EA587-4908-4E2E-9802-E1B1882266D8}"/>
              </a:ext>
            </a:extLst>
          </p:cNvPr>
          <p:cNvCxnSpPr>
            <a:cxnSpLocks noChangeShapeType="1"/>
            <a:stCxn id="5" idx="2"/>
            <a:endCxn id="20" idx="0"/>
          </p:cNvCxnSpPr>
          <p:nvPr/>
        </p:nvCxnSpPr>
        <p:spPr bwMode="auto">
          <a:xfrm>
            <a:off x="4457700" y="1441441"/>
            <a:ext cx="0" cy="114947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6" name="Rectangle 25">
            <a:extLst>
              <a:ext uri="{FF2B5EF4-FFF2-40B4-BE49-F238E27FC236}">
                <a16:creationId xmlns:a16="http://schemas.microsoft.com/office/drawing/2014/main" id="{4FE74747-393A-452A-B14E-F271F3CCD148}"/>
              </a:ext>
            </a:extLst>
          </p:cNvPr>
          <p:cNvSpPr>
            <a:spLocks noChangeArrowheads="1"/>
          </p:cNvSpPr>
          <p:nvPr/>
        </p:nvSpPr>
        <p:spPr bwMode="auto">
          <a:xfrm>
            <a:off x="1733548" y="5585579"/>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1-d CFB</a:t>
            </a:r>
          </a:p>
        </p:txBody>
      </p:sp>
      <p:sp>
        <p:nvSpPr>
          <p:cNvPr id="27" name="Rectangle 26">
            <a:extLst>
              <a:ext uri="{FF2B5EF4-FFF2-40B4-BE49-F238E27FC236}">
                <a16:creationId xmlns:a16="http://schemas.microsoft.com/office/drawing/2014/main" id="{B3BD2AED-91FC-42A6-9E44-AAD97D8B61B9}"/>
              </a:ext>
            </a:extLst>
          </p:cNvPr>
          <p:cNvSpPr>
            <a:spLocks noChangeArrowheads="1"/>
          </p:cNvSpPr>
          <p:nvPr/>
        </p:nvSpPr>
        <p:spPr bwMode="auto">
          <a:xfrm>
            <a:off x="3086098" y="4648200"/>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a:latin typeface="Tahoma" panose="020B0604030504040204" pitchFamily="34" charset="0"/>
                <a:ea typeface="MS PGothic" panose="020B0600070205080204" pitchFamily="34" charset="-128"/>
                <a:cs typeface="Times New Roman" panose="02020603050405020304" pitchFamily="18" charset="0"/>
              </a:rPr>
              <a:t>2-d CFB</a:t>
            </a:r>
            <a:endParaRPr lang="en-US" altLang="en-US" sz="1800" b="0" dirty="0">
              <a:latin typeface="Tahoma" panose="020B0604030504040204" pitchFamily="34" charset="0"/>
              <a:ea typeface="MS PGothic" panose="020B0600070205080204" pitchFamily="34" charset="-128"/>
              <a:cs typeface="Times New Roman" panose="02020603050405020304" pitchFamily="18" charset="0"/>
            </a:endParaRPr>
          </a:p>
        </p:txBody>
      </p:sp>
      <p:cxnSp>
        <p:nvCxnSpPr>
          <p:cNvPr id="28" name="AutoShape 9">
            <a:extLst>
              <a:ext uri="{FF2B5EF4-FFF2-40B4-BE49-F238E27FC236}">
                <a16:creationId xmlns:a16="http://schemas.microsoft.com/office/drawing/2014/main" id="{958EA320-664F-4FB3-8901-F6BFAAC978E7}"/>
              </a:ext>
            </a:extLst>
          </p:cNvPr>
          <p:cNvCxnSpPr>
            <a:cxnSpLocks noChangeShapeType="1"/>
            <a:stCxn id="6" idx="2"/>
            <a:endCxn id="26" idx="0"/>
          </p:cNvCxnSpPr>
          <p:nvPr/>
        </p:nvCxnSpPr>
        <p:spPr bwMode="auto">
          <a:xfrm>
            <a:off x="2209799" y="3296102"/>
            <a:ext cx="0" cy="228947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1" name="Rectangle 30">
            <a:extLst>
              <a:ext uri="{FF2B5EF4-FFF2-40B4-BE49-F238E27FC236}">
                <a16:creationId xmlns:a16="http://schemas.microsoft.com/office/drawing/2014/main" id="{D3E5FB90-1A46-478A-BF4E-B73CB0E160CE}"/>
              </a:ext>
            </a:extLst>
          </p:cNvPr>
          <p:cNvSpPr/>
          <p:nvPr/>
        </p:nvSpPr>
        <p:spPr>
          <a:xfrm>
            <a:off x="2286000" y="6168802"/>
            <a:ext cx="6858000" cy="646331"/>
          </a:xfrm>
          <a:prstGeom prst="rect">
            <a:avLst/>
          </a:prstGeom>
        </p:spPr>
        <p:txBody>
          <a:bodyPr wrap="square">
            <a:spAutoFit/>
          </a:bodyPr>
          <a:lstStyle/>
          <a:p>
            <a:pPr algn="r"/>
            <a:r>
              <a:rPr lang="en-US" sz="1200" b="0" dirty="0">
                <a:solidFill>
                  <a:schemeClr val="bg1"/>
                </a:solidFill>
                <a:cs typeface="Times New Roman" panose="02020603050405020304" pitchFamily="18" charset="0"/>
              </a:rPr>
              <a:t>Arp, R., B. Smith, and A.D. Spear, </a:t>
            </a:r>
          </a:p>
          <a:p>
            <a:pPr algn="r"/>
            <a:r>
              <a:rPr lang="en-US" sz="1200" b="0" dirty="0">
                <a:solidFill>
                  <a:schemeClr val="bg1"/>
                </a:solidFill>
                <a:cs typeface="Times New Roman" panose="02020603050405020304" pitchFamily="18" charset="0"/>
              </a:rPr>
              <a:t>Building ontologies with basic formal ontology. 2015, </a:t>
            </a:r>
          </a:p>
          <a:p>
            <a:pPr algn="r"/>
            <a:r>
              <a:rPr lang="en-US" sz="1200" b="0" dirty="0">
                <a:solidFill>
                  <a:schemeClr val="bg1"/>
                </a:solidFill>
                <a:cs typeface="Times New Roman" panose="02020603050405020304" pitchFamily="18" charset="0"/>
              </a:rPr>
              <a:t>The MIT Press,: Cambridge, Massachusetts. p. 1 online resource (245 p).</a:t>
            </a:r>
          </a:p>
        </p:txBody>
      </p:sp>
      <p:cxnSp>
        <p:nvCxnSpPr>
          <p:cNvPr id="32" name="AutoShape 9">
            <a:extLst>
              <a:ext uri="{FF2B5EF4-FFF2-40B4-BE49-F238E27FC236}">
                <a16:creationId xmlns:a16="http://schemas.microsoft.com/office/drawing/2014/main" id="{411888EA-7BC9-4A84-8F1A-1D22B392BAFC}"/>
              </a:ext>
            </a:extLst>
          </p:cNvPr>
          <p:cNvCxnSpPr>
            <a:cxnSpLocks noChangeShapeType="1"/>
            <a:stCxn id="6" idx="2"/>
            <a:endCxn id="27" idx="0"/>
          </p:cNvCxnSpPr>
          <p:nvPr/>
        </p:nvCxnSpPr>
        <p:spPr bwMode="auto">
          <a:xfrm>
            <a:off x="2209799" y="3296102"/>
            <a:ext cx="1352550" cy="1352098"/>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5" name="Rectangle 34">
            <a:extLst>
              <a:ext uri="{FF2B5EF4-FFF2-40B4-BE49-F238E27FC236}">
                <a16:creationId xmlns:a16="http://schemas.microsoft.com/office/drawing/2014/main" id="{10DB96D5-18E5-4114-B2A4-12E053A4B456}"/>
              </a:ext>
            </a:extLst>
          </p:cNvPr>
          <p:cNvSpPr>
            <a:spLocks noChangeArrowheads="1"/>
          </p:cNvSpPr>
          <p:nvPr/>
        </p:nvSpPr>
        <p:spPr bwMode="auto">
          <a:xfrm>
            <a:off x="4956048" y="3962400"/>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0-d SR</a:t>
            </a:r>
          </a:p>
        </p:txBody>
      </p:sp>
      <p:sp>
        <p:nvSpPr>
          <p:cNvPr id="36" name="Rectangle 35">
            <a:extLst>
              <a:ext uri="{FF2B5EF4-FFF2-40B4-BE49-F238E27FC236}">
                <a16:creationId xmlns:a16="http://schemas.microsoft.com/office/drawing/2014/main" id="{ED1AEF9F-66A0-4224-9485-C928B4A19C9E}"/>
              </a:ext>
            </a:extLst>
          </p:cNvPr>
          <p:cNvSpPr>
            <a:spLocks noChangeArrowheads="1"/>
          </p:cNvSpPr>
          <p:nvPr/>
        </p:nvSpPr>
        <p:spPr bwMode="auto">
          <a:xfrm>
            <a:off x="5562600" y="5052004"/>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1-d SR</a:t>
            </a:r>
          </a:p>
        </p:txBody>
      </p:sp>
      <p:sp>
        <p:nvSpPr>
          <p:cNvPr id="37" name="Rectangle 36">
            <a:extLst>
              <a:ext uri="{FF2B5EF4-FFF2-40B4-BE49-F238E27FC236}">
                <a16:creationId xmlns:a16="http://schemas.microsoft.com/office/drawing/2014/main" id="{6DFB089C-4D9E-4DC9-8DAA-A33A45B18CA0}"/>
              </a:ext>
            </a:extLst>
          </p:cNvPr>
          <p:cNvSpPr>
            <a:spLocks noChangeArrowheads="1"/>
          </p:cNvSpPr>
          <p:nvPr/>
        </p:nvSpPr>
        <p:spPr bwMode="auto">
          <a:xfrm>
            <a:off x="7658098" y="3973187"/>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3-d SR</a:t>
            </a:r>
          </a:p>
        </p:txBody>
      </p:sp>
      <p:sp>
        <p:nvSpPr>
          <p:cNvPr id="39" name="Rectangle 38">
            <a:extLst>
              <a:ext uri="{FF2B5EF4-FFF2-40B4-BE49-F238E27FC236}">
                <a16:creationId xmlns:a16="http://schemas.microsoft.com/office/drawing/2014/main" id="{77605BA8-954D-4211-8800-1B667788F8D9}"/>
              </a:ext>
            </a:extLst>
          </p:cNvPr>
          <p:cNvSpPr>
            <a:spLocks noChangeArrowheads="1"/>
          </p:cNvSpPr>
          <p:nvPr/>
        </p:nvSpPr>
        <p:spPr bwMode="auto">
          <a:xfrm>
            <a:off x="7124698" y="5047488"/>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2-d SR</a:t>
            </a:r>
          </a:p>
        </p:txBody>
      </p:sp>
      <p:cxnSp>
        <p:nvCxnSpPr>
          <p:cNvPr id="40" name="AutoShape 9">
            <a:extLst>
              <a:ext uri="{FF2B5EF4-FFF2-40B4-BE49-F238E27FC236}">
                <a16:creationId xmlns:a16="http://schemas.microsoft.com/office/drawing/2014/main" id="{53727D12-0C85-4A86-AD97-464CBAC64F5B}"/>
              </a:ext>
            </a:extLst>
          </p:cNvPr>
          <p:cNvCxnSpPr>
            <a:cxnSpLocks noChangeShapeType="1"/>
            <a:stCxn id="7" idx="2"/>
            <a:endCxn id="35" idx="0"/>
          </p:cNvCxnSpPr>
          <p:nvPr/>
        </p:nvCxnSpPr>
        <p:spPr bwMode="auto">
          <a:xfrm flipH="1">
            <a:off x="5432299" y="3086099"/>
            <a:ext cx="1349501" cy="87630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2" name="AutoShape 9">
            <a:extLst>
              <a:ext uri="{FF2B5EF4-FFF2-40B4-BE49-F238E27FC236}">
                <a16:creationId xmlns:a16="http://schemas.microsoft.com/office/drawing/2014/main" id="{60BA2535-B302-4424-B4FF-0E9A559344B8}"/>
              </a:ext>
            </a:extLst>
          </p:cNvPr>
          <p:cNvCxnSpPr>
            <a:cxnSpLocks noChangeShapeType="1"/>
            <a:stCxn id="7" idx="2"/>
            <a:endCxn id="36" idx="0"/>
          </p:cNvCxnSpPr>
          <p:nvPr/>
        </p:nvCxnSpPr>
        <p:spPr bwMode="auto">
          <a:xfrm flipH="1">
            <a:off x="6038851" y="3086099"/>
            <a:ext cx="742949" cy="196590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5" name="AutoShape 9">
            <a:extLst>
              <a:ext uri="{FF2B5EF4-FFF2-40B4-BE49-F238E27FC236}">
                <a16:creationId xmlns:a16="http://schemas.microsoft.com/office/drawing/2014/main" id="{C2DAEF12-C09C-4CE2-8DC7-AC437A0E06AC}"/>
              </a:ext>
            </a:extLst>
          </p:cNvPr>
          <p:cNvCxnSpPr>
            <a:cxnSpLocks noChangeShapeType="1"/>
            <a:stCxn id="7" idx="2"/>
            <a:endCxn id="39" idx="0"/>
          </p:cNvCxnSpPr>
          <p:nvPr/>
        </p:nvCxnSpPr>
        <p:spPr bwMode="auto">
          <a:xfrm>
            <a:off x="6781800" y="3086099"/>
            <a:ext cx="819149" cy="1961389"/>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AutoShape 9">
            <a:extLst>
              <a:ext uri="{FF2B5EF4-FFF2-40B4-BE49-F238E27FC236}">
                <a16:creationId xmlns:a16="http://schemas.microsoft.com/office/drawing/2014/main" id="{7CB211DF-2D23-401B-A294-53D11553D0DD}"/>
              </a:ext>
            </a:extLst>
          </p:cNvPr>
          <p:cNvCxnSpPr>
            <a:cxnSpLocks noChangeShapeType="1"/>
            <a:stCxn id="7" idx="2"/>
            <a:endCxn id="37" idx="0"/>
          </p:cNvCxnSpPr>
          <p:nvPr/>
        </p:nvCxnSpPr>
        <p:spPr bwMode="auto">
          <a:xfrm>
            <a:off x="6781800" y="3086099"/>
            <a:ext cx="1352549" cy="887088"/>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51" name="TextBox 50">
            <a:extLst>
              <a:ext uri="{FF2B5EF4-FFF2-40B4-BE49-F238E27FC236}">
                <a16:creationId xmlns:a16="http://schemas.microsoft.com/office/drawing/2014/main" id="{BD5A75D4-B423-4EE5-A62D-2397FC7E0C66}"/>
              </a:ext>
            </a:extLst>
          </p:cNvPr>
          <p:cNvSpPr txBox="1"/>
          <p:nvPr/>
        </p:nvSpPr>
        <p:spPr>
          <a:xfrm>
            <a:off x="2861030" y="5164643"/>
            <a:ext cx="1396536" cy="369332"/>
          </a:xfrm>
          <a:prstGeom prst="rect">
            <a:avLst/>
          </a:prstGeom>
          <a:noFill/>
        </p:spPr>
        <p:txBody>
          <a:bodyPr wrap="none" rtlCol="0">
            <a:spAutoFit/>
          </a:bodyPr>
          <a:lstStyle/>
          <a:p>
            <a:r>
              <a:rPr lang="en-US" sz="1800" dirty="0">
                <a:solidFill>
                  <a:srgbClr val="FFFF00"/>
                </a:solidFill>
              </a:rPr>
              <a:t>Fiat Surface</a:t>
            </a:r>
          </a:p>
        </p:txBody>
      </p:sp>
      <p:sp>
        <p:nvSpPr>
          <p:cNvPr id="52" name="TextBox 51">
            <a:extLst>
              <a:ext uri="{FF2B5EF4-FFF2-40B4-BE49-F238E27FC236}">
                <a16:creationId xmlns:a16="http://schemas.microsoft.com/office/drawing/2014/main" id="{CD6A0DBA-F8AB-4934-8E30-B353A9E660F5}"/>
              </a:ext>
            </a:extLst>
          </p:cNvPr>
          <p:cNvSpPr txBox="1"/>
          <p:nvPr/>
        </p:nvSpPr>
        <p:spPr>
          <a:xfrm>
            <a:off x="1688937" y="6156356"/>
            <a:ext cx="1088761" cy="369332"/>
          </a:xfrm>
          <a:prstGeom prst="rect">
            <a:avLst/>
          </a:prstGeom>
          <a:noFill/>
        </p:spPr>
        <p:txBody>
          <a:bodyPr wrap="none" rtlCol="0">
            <a:spAutoFit/>
          </a:bodyPr>
          <a:lstStyle/>
          <a:p>
            <a:r>
              <a:rPr lang="en-US" sz="1800" dirty="0">
                <a:solidFill>
                  <a:srgbClr val="FFFF00"/>
                </a:solidFill>
              </a:rPr>
              <a:t>Fiat Line</a:t>
            </a:r>
          </a:p>
        </p:txBody>
      </p:sp>
      <p:sp>
        <p:nvSpPr>
          <p:cNvPr id="53" name="TextBox 52">
            <a:extLst>
              <a:ext uri="{FF2B5EF4-FFF2-40B4-BE49-F238E27FC236}">
                <a16:creationId xmlns:a16="http://schemas.microsoft.com/office/drawing/2014/main" id="{C92A8740-9EC5-4B56-B45A-2781AED5EB76}"/>
              </a:ext>
            </a:extLst>
          </p:cNvPr>
          <p:cNvSpPr txBox="1"/>
          <p:nvPr/>
        </p:nvSpPr>
        <p:spPr>
          <a:xfrm>
            <a:off x="274397" y="5164643"/>
            <a:ext cx="1165705" cy="369332"/>
          </a:xfrm>
          <a:prstGeom prst="rect">
            <a:avLst/>
          </a:prstGeom>
          <a:noFill/>
        </p:spPr>
        <p:txBody>
          <a:bodyPr wrap="none" rtlCol="0">
            <a:spAutoFit/>
          </a:bodyPr>
          <a:lstStyle/>
          <a:p>
            <a:r>
              <a:rPr lang="en-US" sz="1800" dirty="0">
                <a:solidFill>
                  <a:srgbClr val="FFFF00"/>
                </a:solidFill>
              </a:rPr>
              <a:t>Fiat Point</a:t>
            </a:r>
          </a:p>
        </p:txBody>
      </p:sp>
      <p:sp>
        <p:nvSpPr>
          <p:cNvPr id="54" name="Rectangle 53">
            <a:extLst>
              <a:ext uri="{FF2B5EF4-FFF2-40B4-BE49-F238E27FC236}">
                <a16:creationId xmlns:a16="http://schemas.microsoft.com/office/drawing/2014/main" id="{81ADE218-B8B3-448A-A836-9AF540887A6E}"/>
              </a:ext>
            </a:extLst>
          </p:cNvPr>
          <p:cNvSpPr/>
          <p:nvPr/>
        </p:nvSpPr>
        <p:spPr>
          <a:xfrm>
            <a:off x="4105656" y="6172200"/>
            <a:ext cx="2505456" cy="276999"/>
          </a:xfrm>
          <a:prstGeom prst="rect">
            <a:avLst/>
          </a:prstGeom>
        </p:spPr>
        <p:txBody>
          <a:bodyPr wrap="square">
            <a:spAutoFit/>
          </a:bodyPr>
          <a:lstStyle/>
          <a:p>
            <a:pPr marL="0" lvl="1" algn="r">
              <a:defRPr/>
            </a:pPr>
            <a:r>
              <a:rPr lang="en-GB" sz="1200" b="0" dirty="0">
                <a:solidFill>
                  <a:srgbClr val="FFFF00"/>
                </a:solidFill>
              </a:rPr>
              <a:t>ISO/IEC PRF 21838-2:2020(E)</a:t>
            </a:r>
            <a:r>
              <a:rPr lang="en-US" sz="1200" b="0" dirty="0">
                <a:solidFill>
                  <a:srgbClr val="FFFF00"/>
                </a:solidFill>
              </a:rPr>
              <a:t> </a:t>
            </a:r>
          </a:p>
        </p:txBody>
      </p:sp>
    </p:spTree>
    <p:extLst>
      <p:ext uri="{BB962C8B-B14F-4D97-AF65-F5344CB8AC3E}">
        <p14:creationId xmlns:p14="http://schemas.microsoft.com/office/powerpoint/2010/main" val="132653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74275-469D-4D8D-9F7F-A68EF0463A94}"/>
              </a:ext>
            </a:extLst>
          </p:cNvPr>
          <p:cNvSpPr>
            <a:spLocks noGrp="1"/>
          </p:cNvSpPr>
          <p:nvPr>
            <p:ph type="title"/>
          </p:nvPr>
        </p:nvSpPr>
        <p:spPr/>
        <p:txBody>
          <a:bodyPr/>
          <a:lstStyle/>
          <a:p>
            <a:r>
              <a:rPr lang="en-GB" dirty="0"/>
              <a:t>Continuant Fiat Boundary</a:t>
            </a:r>
            <a:br>
              <a:rPr lang="en-US" dirty="0"/>
            </a:br>
            <a:endParaRPr lang="en-US" dirty="0"/>
          </a:p>
        </p:txBody>
      </p:sp>
      <p:sp>
        <p:nvSpPr>
          <p:cNvPr id="3" name="Content Placeholder 2">
            <a:extLst>
              <a:ext uri="{FF2B5EF4-FFF2-40B4-BE49-F238E27FC236}">
                <a16:creationId xmlns:a16="http://schemas.microsoft.com/office/drawing/2014/main" id="{AC4DFAFA-116E-47BF-A854-83C683F58B1E}"/>
              </a:ext>
            </a:extLst>
          </p:cNvPr>
          <p:cNvSpPr>
            <a:spLocks noGrp="1"/>
          </p:cNvSpPr>
          <p:nvPr>
            <p:ph idx="1"/>
          </p:nvPr>
        </p:nvSpPr>
        <p:spPr/>
        <p:txBody>
          <a:bodyPr/>
          <a:lstStyle/>
          <a:p>
            <a:r>
              <a:rPr lang="en-GB" u="sng" dirty="0"/>
              <a:t>Elucidation</a:t>
            </a:r>
            <a:r>
              <a:rPr lang="en-GB" dirty="0"/>
              <a:t>: </a:t>
            </a:r>
          </a:p>
          <a:p>
            <a:endParaRPr lang="en-GB" i="1" dirty="0"/>
          </a:p>
          <a:p>
            <a:r>
              <a:rPr lang="en-GB" i="1" dirty="0"/>
              <a:t>b</a:t>
            </a:r>
            <a:r>
              <a:rPr lang="en-GB" dirty="0"/>
              <a:t> is a </a:t>
            </a:r>
            <a:r>
              <a:rPr lang="en-GB" i="1" dirty="0"/>
              <a:t>continuant fiat boundary</a:t>
            </a:r>
            <a:r>
              <a:rPr lang="en-GB" dirty="0"/>
              <a:t> means: </a:t>
            </a:r>
          </a:p>
          <a:p>
            <a:endParaRPr lang="en-GB" i="1" dirty="0"/>
          </a:p>
          <a:p>
            <a:pPr lvl="1">
              <a:buFont typeface="Arial" panose="020B0604020202020204" pitchFamily="34" charset="0"/>
              <a:buChar char="•"/>
            </a:pPr>
            <a:r>
              <a:rPr lang="en-GB" i="1" dirty="0"/>
              <a:t>b</a:t>
            </a:r>
            <a:r>
              <a:rPr lang="en-GB" dirty="0"/>
              <a:t> is an </a:t>
            </a:r>
            <a:r>
              <a:rPr lang="en-GB" i="1" dirty="0"/>
              <a:t>immaterial entity</a:t>
            </a:r>
            <a:r>
              <a:rPr lang="en-GB" dirty="0"/>
              <a:t> that is of zero, one or two dimensions, </a:t>
            </a:r>
          </a:p>
          <a:p>
            <a:pPr lvl="1">
              <a:buFont typeface="Arial" panose="020B0604020202020204" pitchFamily="34" charset="0"/>
              <a:buChar char="•"/>
            </a:pPr>
            <a:r>
              <a:rPr lang="en-GB" dirty="0"/>
              <a:t>is such that there is no time </a:t>
            </a:r>
            <a:r>
              <a:rPr lang="en-GB" i="1" dirty="0"/>
              <a:t>t</a:t>
            </a:r>
            <a:r>
              <a:rPr lang="en-GB" dirty="0"/>
              <a:t> when </a:t>
            </a:r>
            <a:r>
              <a:rPr lang="en-GB" i="1" dirty="0"/>
              <a:t>b</a:t>
            </a:r>
            <a:r>
              <a:rPr lang="en-GB" dirty="0"/>
              <a:t> has a </a:t>
            </a:r>
            <a:r>
              <a:rPr lang="en-GB" i="1" dirty="0"/>
              <a:t>spatial region</a:t>
            </a:r>
            <a:r>
              <a:rPr lang="en-GB" dirty="0"/>
              <a:t> as </a:t>
            </a:r>
            <a:r>
              <a:rPr lang="en-GB" b="1" dirty="0"/>
              <a:t>continuant part at</a:t>
            </a:r>
            <a:r>
              <a:rPr lang="en-GB" dirty="0"/>
              <a:t> </a:t>
            </a:r>
            <a:r>
              <a:rPr lang="en-GB" i="1" dirty="0"/>
              <a:t>t</a:t>
            </a:r>
            <a:r>
              <a:rPr lang="en-GB" dirty="0"/>
              <a:t>, </a:t>
            </a:r>
          </a:p>
          <a:p>
            <a:pPr lvl="1">
              <a:buFont typeface="Arial" panose="020B0604020202020204" pitchFamily="34" charset="0"/>
              <a:buChar char="•"/>
            </a:pPr>
            <a:r>
              <a:rPr lang="en-GB" dirty="0"/>
              <a:t>and whose location is determined in relation to some </a:t>
            </a:r>
            <a:r>
              <a:rPr lang="en-GB" i="1" dirty="0"/>
              <a:t>material entity.</a:t>
            </a:r>
            <a:endParaRPr lang="en-US" dirty="0"/>
          </a:p>
          <a:p>
            <a:endParaRPr lang="en-US" dirty="0"/>
          </a:p>
        </p:txBody>
      </p:sp>
      <p:sp>
        <p:nvSpPr>
          <p:cNvPr id="4" name="Slide Number Placeholder 3">
            <a:extLst>
              <a:ext uri="{FF2B5EF4-FFF2-40B4-BE49-F238E27FC236}">
                <a16:creationId xmlns:a16="http://schemas.microsoft.com/office/drawing/2014/main" id="{1EAF2C74-D9D9-4C77-B4E0-2A2C21FB9EA1}"/>
              </a:ext>
            </a:extLst>
          </p:cNvPr>
          <p:cNvSpPr>
            <a:spLocks noGrp="1"/>
          </p:cNvSpPr>
          <p:nvPr>
            <p:ph type="sldNum" sz="quarter" idx="10"/>
          </p:nvPr>
        </p:nvSpPr>
        <p:spPr/>
        <p:txBody>
          <a:bodyPr/>
          <a:lstStyle/>
          <a:p>
            <a:fld id="{01EF93C7-D0AB-41D7-8C62-1F8A9E33AE23}" type="slidenum">
              <a:rPr lang="en-US" smtClean="0"/>
              <a:pPr/>
              <a:t>53</a:t>
            </a:fld>
            <a:endParaRPr lang="en-US"/>
          </a:p>
        </p:txBody>
      </p:sp>
      <p:sp>
        <p:nvSpPr>
          <p:cNvPr id="5" name="Rectangle 4">
            <a:extLst>
              <a:ext uri="{FF2B5EF4-FFF2-40B4-BE49-F238E27FC236}">
                <a16:creationId xmlns:a16="http://schemas.microsoft.com/office/drawing/2014/main" id="{6E6E1C09-7A95-43AC-BCC9-965623DA3D5F}"/>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8984910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3A65-10C4-42CE-B486-4E8541A403D3}"/>
              </a:ext>
            </a:extLst>
          </p:cNvPr>
          <p:cNvSpPr>
            <a:spLocks noGrp="1"/>
          </p:cNvSpPr>
          <p:nvPr>
            <p:ph type="title"/>
          </p:nvPr>
        </p:nvSpPr>
        <p:spPr/>
        <p:txBody>
          <a:bodyPr/>
          <a:lstStyle/>
          <a:p>
            <a:r>
              <a:rPr lang="en-GB" dirty="0"/>
              <a:t>Continuant Fiat Boundary</a:t>
            </a:r>
            <a:endParaRPr lang="en-US" dirty="0"/>
          </a:p>
        </p:txBody>
      </p:sp>
      <p:sp>
        <p:nvSpPr>
          <p:cNvPr id="4" name="Slide Number Placeholder 3">
            <a:extLst>
              <a:ext uri="{FF2B5EF4-FFF2-40B4-BE49-F238E27FC236}">
                <a16:creationId xmlns:a16="http://schemas.microsoft.com/office/drawing/2014/main" id="{E6B9224C-D172-435C-879E-DDEC6B724EDF}"/>
              </a:ext>
            </a:extLst>
          </p:cNvPr>
          <p:cNvSpPr>
            <a:spLocks noGrp="1"/>
          </p:cNvSpPr>
          <p:nvPr>
            <p:ph type="sldNum" sz="quarter" idx="10"/>
          </p:nvPr>
        </p:nvSpPr>
        <p:spPr/>
        <p:txBody>
          <a:bodyPr/>
          <a:lstStyle/>
          <a:p>
            <a:fld id="{01EF93C7-D0AB-41D7-8C62-1F8A9E33AE23}" type="slidenum">
              <a:rPr lang="en-US" smtClean="0"/>
              <a:pPr/>
              <a:t>54</a:t>
            </a:fld>
            <a:endParaRPr lang="en-US"/>
          </a:p>
        </p:txBody>
      </p:sp>
      <p:pic>
        <p:nvPicPr>
          <p:cNvPr id="7170" name="Picture 2" descr="Anatomy of the Proximal Humerus showing the anatomical neck and surgical neck as continuant-fiat-boundaries">
            <a:extLst>
              <a:ext uri="{FF2B5EF4-FFF2-40B4-BE49-F238E27FC236}">
                <a16:creationId xmlns:a16="http://schemas.microsoft.com/office/drawing/2014/main" id="{9AFC4D0F-19F7-4D3D-A043-4EE5EC98D8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305" y="1587114"/>
            <a:ext cx="4222690" cy="48066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A4517D4-44FE-478E-8C2B-3505360B9873}"/>
              </a:ext>
            </a:extLst>
          </p:cNvPr>
          <p:cNvSpPr/>
          <p:nvPr/>
        </p:nvSpPr>
        <p:spPr>
          <a:xfrm>
            <a:off x="76200" y="6339568"/>
            <a:ext cx="4572000" cy="461665"/>
          </a:xfrm>
          <a:prstGeom prst="rect">
            <a:avLst/>
          </a:prstGeom>
        </p:spPr>
        <p:txBody>
          <a:bodyPr>
            <a:spAutoFit/>
          </a:bodyPr>
          <a:lstStyle/>
          <a:p>
            <a:r>
              <a:rPr lang="en-US" sz="1200" b="0" dirty="0">
                <a:solidFill>
                  <a:schemeClr val="bg1"/>
                </a:solidFill>
                <a:hlinkClick r:id="rId3"/>
              </a:rPr>
              <a:t>https://www.shoulder-pain-explained.com/proximal-humerus-fracture.html</a:t>
            </a:r>
            <a:r>
              <a:rPr lang="en-US" sz="1200" b="0" dirty="0">
                <a:solidFill>
                  <a:schemeClr val="bg1"/>
                </a:solidFill>
              </a:rPr>
              <a:t> </a:t>
            </a:r>
          </a:p>
        </p:txBody>
      </p:sp>
      <p:sp>
        <p:nvSpPr>
          <p:cNvPr id="6" name="Rectangle: Rounded Corners 5">
            <a:extLst>
              <a:ext uri="{FF2B5EF4-FFF2-40B4-BE49-F238E27FC236}">
                <a16:creationId xmlns:a16="http://schemas.microsoft.com/office/drawing/2014/main" id="{2D419B63-45E3-491C-A10B-7125F3C5452F}"/>
              </a:ext>
            </a:extLst>
          </p:cNvPr>
          <p:cNvSpPr/>
          <p:nvPr/>
        </p:nvSpPr>
        <p:spPr bwMode="auto">
          <a:xfrm>
            <a:off x="262507" y="3015964"/>
            <a:ext cx="1219200" cy="609600"/>
          </a:xfrm>
          <a:prstGeom prst="round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Rounded Corners 7">
            <a:extLst>
              <a:ext uri="{FF2B5EF4-FFF2-40B4-BE49-F238E27FC236}">
                <a16:creationId xmlns:a16="http://schemas.microsoft.com/office/drawing/2014/main" id="{EF510BE1-F4D3-4A3B-BA1B-B797B23A9B35}"/>
              </a:ext>
            </a:extLst>
          </p:cNvPr>
          <p:cNvSpPr/>
          <p:nvPr/>
        </p:nvSpPr>
        <p:spPr bwMode="auto">
          <a:xfrm>
            <a:off x="3352800" y="3196939"/>
            <a:ext cx="1086031" cy="609600"/>
          </a:xfrm>
          <a:prstGeom prst="round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7172" name="Picture 4" descr="Image showing the continuant-fiat-boundary that comes into existence during meiosis.">
            <a:extLst>
              <a:ext uri="{FF2B5EF4-FFF2-40B4-BE49-F238E27FC236}">
                <a16:creationId xmlns:a16="http://schemas.microsoft.com/office/drawing/2014/main" id="{3389018C-D7A5-498B-AA70-83AD7F7E4C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5170" y="1815012"/>
            <a:ext cx="4252594" cy="425259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5E1244AA-8514-4186-BB53-835404C18011}"/>
              </a:ext>
            </a:extLst>
          </p:cNvPr>
          <p:cNvCxnSpPr>
            <a:cxnSpLocks/>
          </p:cNvCxnSpPr>
          <p:nvPr/>
        </p:nvCxnSpPr>
        <p:spPr bwMode="auto">
          <a:xfrm>
            <a:off x="6831467" y="2819400"/>
            <a:ext cx="0" cy="2209800"/>
          </a:xfrm>
          <a:prstGeom prst="line">
            <a:avLst/>
          </a:prstGeom>
          <a:solidFill>
            <a:schemeClr val="accent1"/>
          </a:solidFill>
          <a:ln w="28575" cap="flat" cmpd="sng" algn="ctr">
            <a:solidFill>
              <a:schemeClr val="bg1"/>
            </a:solidFill>
            <a:prstDash val="sysDash"/>
            <a:round/>
            <a:headEnd type="none" w="med" len="med"/>
            <a:tailEnd type="none" w="med" len="med"/>
          </a:ln>
          <a:effectLst/>
        </p:spPr>
      </p:cxnSp>
      <p:sp>
        <p:nvSpPr>
          <p:cNvPr id="13" name="Rectangle 12">
            <a:extLst>
              <a:ext uri="{FF2B5EF4-FFF2-40B4-BE49-F238E27FC236}">
                <a16:creationId xmlns:a16="http://schemas.microsoft.com/office/drawing/2014/main" id="{B557C012-1295-4E41-AEF7-54BB790BCE08}"/>
              </a:ext>
            </a:extLst>
          </p:cNvPr>
          <p:cNvSpPr/>
          <p:nvPr/>
        </p:nvSpPr>
        <p:spPr>
          <a:xfrm>
            <a:off x="4495800" y="6116795"/>
            <a:ext cx="4572000" cy="276999"/>
          </a:xfrm>
          <a:prstGeom prst="rect">
            <a:avLst/>
          </a:prstGeom>
        </p:spPr>
        <p:txBody>
          <a:bodyPr>
            <a:spAutoFit/>
          </a:bodyPr>
          <a:lstStyle/>
          <a:p>
            <a:r>
              <a:rPr lang="en-US" sz="1200" b="0" dirty="0">
                <a:solidFill>
                  <a:schemeClr val="bg1"/>
                </a:solidFill>
                <a:hlinkClick r:id="rId5"/>
              </a:rPr>
              <a:t>https://www.thoughtco.com/meiosis-study-guide-373508</a:t>
            </a:r>
            <a:r>
              <a:rPr lang="en-US" sz="1200" b="0" dirty="0">
                <a:solidFill>
                  <a:schemeClr val="bg1"/>
                </a:solidFill>
              </a:rPr>
              <a:t> </a:t>
            </a:r>
          </a:p>
        </p:txBody>
      </p:sp>
    </p:spTree>
    <p:extLst>
      <p:ext uri="{BB962C8B-B14F-4D97-AF65-F5344CB8AC3E}">
        <p14:creationId xmlns:p14="http://schemas.microsoft.com/office/powerpoint/2010/main" val="108802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FCC7D-55E4-459B-A81E-1702E9B540A0}"/>
              </a:ext>
            </a:extLst>
          </p:cNvPr>
          <p:cNvSpPr>
            <a:spLocks noGrp="1"/>
          </p:cNvSpPr>
          <p:nvPr>
            <p:ph type="title"/>
          </p:nvPr>
        </p:nvSpPr>
        <p:spPr/>
        <p:txBody>
          <a:bodyPr/>
          <a:lstStyle/>
          <a:p>
            <a:r>
              <a:rPr lang="en-US" dirty="0"/>
              <a:t>It can get crazy with fiat boundaries</a:t>
            </a:r>
          </a:p>
        </p:txBody>
      </p:sp>
      <p:sp>
        <p:nvSpPr>
          <p:cNvPr id="3" name="Content Placeholder 2">
            <a:extLst>
              <a:ext uri="{FF2B5EF4-FFF2-40B4-BE49-F238E27FC236}">
                <a16:creationId xmlns:a16="http://schemas.microsoft.com/office/drawing/2014/main" id="{5D607176-D3A1-4426-94F2-583E8DB68552}"/>
              </a:ext>
            </a:extLst>
          </p:cNvPr>
          <p:cNvSpPr>
            <a:spLocks noGrp="1"/>
          </p:cNvSpPr>
          <p:nvPr>
            <p:ph idx="1"/>
          </p:nvPr>
        </p:nvSpPr>
        <p:spPr>
          <a:xfrm>
            <a:off x="228600" y="2286000"/>
            <a:ext cx="8686800" cy="4343400"/>
          </a:xfrm>
        </p:spPr>
        <p:txBody>
          <a:bodyPr/>
          <a:lstStyle/>
          <a:p>
            <a:r>
              <a:rPr lang="en-US" dirty="0"/>
              <a:t>The community </a:t>
            </a:r>
            <a:r>
              <a:rPr lang="en-US" dirty="0">
                <a:hlinkClick r:id="rId2"/>
              </a:rPr>
              <a:t>Baarle-Hertog</a:t>
            </a:r>
            <a:r>
              <a:rPr lang="en-US" dirty="0"/>
              <a:t> in Belgium.</a:t>
            </a:r>
          </a:p>
          <a:p>
            <a:endParaRPr lang="en-US" dirty="0"/>
          </a:p>
          <a:p>
            <a:r>
              <a:rPr lang="en-US" dirty="0"/>
              <a:t>The ‘</a:t>
            </a:r>
            <a:r>
              <a:rPr lang="en-US" dirty="0">
                <a:hlinkClick r:id="rId3"/>
              </a:rPr>
              <a:t>butter-night</a:t>
            </a:r>
            <a:r>
              <a:rPr lang="en-US" dirty="0"/>
              <a:t>’ of </a:t>
            </a:r>
            <a:r>
              <a:rPr lang="en-US" dirty="0" err="1"/>
              <a:t>Elten</a:t>
            </a:r>
            <a:r>
              <a:rPr lang="en-US" dirty="0"/>
              <a:t>.</a:t>
            </a:r>
          </a:p>
        </p:txBody>
      </p:sp>
      <p:sp>
        <p:nvSpPr>
          <p:cNvPr id="4" name="Slide Number Placeholder 3">
            <a:extLst>
              <a:ext uri="{FF2B5EF4-FFF2-40B4-BE49-F238E27FC236}">
                <a16:creationId xmlns:a16="http://schemas.microsoft.com/office/drawing/2014/main" id="{E9B108BE-5BB1-413D-BF1C-B96EB5744410}"/>
              </a:ext>
            </a:extLst>
          </p:cNvPr>
          <p:cNvSpPr>
            <a:spLocks noGrp="1"/>
          </p:cNvSpPr>
          <p:nvPr>
            <p:ph type="sldNum" sz="quarter" idx="10"/>
          </p:nvPr>
        </p:nvSpPr>
        <p:spPr/>
        <p:txBody>
          <a:bodyPr/>
          <a:lstStyle/>
          <a:p>
            <a:fld id="{01EF93C7-D0AB-41D7-8C62-1F8A9E33AE23}" type="slidenum">
              <a:rPr lang="en-US" smtClean="0"/>
              <a:pPr/>
              <a:t>55</a:t>
            </a:fld>
            <a:endParaRPr lang="en-US"/>
          </a:p>
        </p:txBody>
      </p:sp>
    </p:spTree>
    <p:extLst>
      <p:ext uri="{BB962C8B-B14F-4D97-AF65-F5344CB8AC3E}">
        <p14:creationId xmlns:p14="http://schemas.microsoft.com/office/powerpoint/2010/main" val="14088401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E530-0F78-464C-B0E3-7F0DAFD7A2D1}"/>
              </a:ext>
            </a:extLst>
          </p:cNvPr>
          <p:cNvSpPr>
            <a:spLocks noGrp="1"/>
          </p:cNvSpPr>
          <p:nvPr>
            <p:ph type="title"/>
          </p:nvPr>
        </p:nvSpPr>
        <p:spPr/>
        <p:txBody>
          <a:bodyPr/>
          <a:lstStyle/>
          <a:p>
            <a:r>
              <a:rPr lang="en-GB" dirty="0"/>
              <a:t>Fiat Surface</a:t>
            </a:r>
            <a:br>
              <a:rPr lang="en-US" dirty="0"/>
            </a:br>
            <a:endParaRPr lang="en-US" dirty="0"/>
          </a:p>
        </p:txBody>
      </p:sp>
      <p:sp>
        <p:nvSpPr>
          <p:cNvPr id="3" name="Content Placeholder 2">
            <a:extLst>
              <a:ext uri="{FF2B5EF4-FFF2-40B4-BE49-F238E27FC236}">
                <a16:creationId xmlns:a16="http://schemas.microsoft.com/office/drawing/2014/main" id="{6EBEA96D-59E8-4C14-BC08-883DCEF3D437}"/>
              </a:ext>
            </a:extLst>
          </p:cNvPr>
          <p:cNvSpPr>
            <a:spLocks noGrp="1"/>
          </p:cNvSpPr>
          <p:nvPr>
            <p:ph idx="1"/>
          </p:nvPr>
        </p:nvSpPr>
        <p:spPr/>
        <p:txBody>
          <a:bodyPr/>
          <a:lstStyle/>
          <a:p>
            <a:pPr>
              <a:buFont typeface="Arial" panose="020B0604020202020204" pitchFamily="34" charset="0"/>
              <a:buChar char="•"/>
            </a:pPr>
            <a:r>
              <a:rPr lang="en-GB" u="sng" dirty="0"/>
              <a:t>Elucidation</a:t>
            </a:r>
            <a:r>
              <a:rPr lang="en-GB" cap="small" dirty="0"/>
              <a:t>:</a:t>
            </a:r>
            <a:r>
              <a:rPr lang="en-GB" dirty="0"/>
              <a:t> a </a:t>
            </a:r>
            <a:r>
              <a:rPr lang="en-GB" i="1" dirty="0"/>
              <a:t>fiat surface</a:t>
            </a:r>
            <a:r>
              <a:rPr lang="en-GB" dirty="0"/>
              <a:t> is a two-dimensional </a:t>
            </a:r>
            <a:r>
              <a:rPr lang="en-GB" i="1" dirty="0"/>
              <a:t>continuant fiat boundary</a:t>
            </a:r>
            <a:r>
              <a:rPr lang="en-GB" dirty="0"/>
              <a:t> that is self-connected.</a:t>
            </a:r>
          </a:p>
          <a:p>
            <a:pPr>
              <a:buFont typeface="Arial" panose="020B0604020202020204" pitchFamily="34" charset="0"/>
              <a:buChar char="•"/>
            </a:pPr>
            <a:endParaRPr lang="en-US" dirty="0"/>
          </a:p>
          <a:p>
            <a:pPr>
              <a:buFont typeface="Arial" panose="020B0604020202020204" pitchFamily="34" charset="0"/>
              <a:buChar char="•"/>
            </a:pPr>
            <a:r>
              <a:rPr lang="en-GB" u="sng" dirty="0"/>
              <a:t>Examples</a:t>
            </a:r>
            <a:r>
              <a:rPr lang="en-GB" dirty="0"/>
              <a:t>:</a:t>
            </a:r>
          </a:p>
          <a:p>
            <a:pPr lvl="1">
              <a:buFont typeface="Arial" panose="020B0604020202020204" pitchFamily="34" charset="0"/>
              <a:buChar char="•"/>
            </a:pPr>
            <a:r>
              <a:rPr lang="en-GB" sz="2000" dirty="0"/>
              <a:t>the surface of the Earth, </a:t>
            </a:r>
          </a:p>
          <a:p>
            <a:pPr lvl="1">
              <a:buFont typeface="Arial" panose="020B0604020202020204" pitchFamily="34" charset="0"/>
              <a:buChar char="•"/>
            </a:pPr>
            <a:r>
              <a:rPr lang="en-GB" sz="2000" dirty="0"/>
              <a:t>the plane separating the smoking from the non-smoking zone in a restaurant, </a:t>
            </a:r>
          </a:p>
          <a:p>
            <a:pPr lvl="1">
              <a:buFont typeface="Arial" panose="020B0604020202020204" pitchFamily="34" charset="0"/>
              <a:buChar char="•"/>
            </a:pPr>
            <a:r>
              <a:rPr lang="en-GB" sz="2000" dirty="0"/>
              <a:t>the surface of the moon, </a:t>
            </a:r>
          </a:p>
          <a:p>
            <a:pPr lvl="1">
              <a:buFont typeface="Arial" panose="020B0604020202020204" pitchFamily="34" charset="0"/>
              <a:buChar char="•"/>
            </a:pPr>
            <a:r>
              <a:rPr lang="en-GB" sz="2000" dirty="0"/>
              <a:t>the boundary between the upper and lower hemisphere of the moon, </a:t>
            </a:r>
          </a:p>
          <a:p>
            <a:pPr lvl="1">
              <a:buFont typeface="Arial" panose="020B0604020202020204" pitchFamily="34" charset="0"/>
              <a:buChar char="•"/>
            </a:pPr>
            <a:r>
              <a:rPr lang="en-GB" sz="2000" dirty="0"/>
              <a:t>the surface of a tennis ball, </a:t>
            </a:r>
          </a:p>
          <a:p>
            <a:pPr lvl="1">
              <a:buFont typeface="Arial" panose="020B0604020202020204" pitchFamily="34" charset="0"/>
              <a:buChar char="•"/>
            </a:pPr>
            <a:r>
              <a:rPr lang="en-GB" sz="2000" dirty="0"/>
              <a:t>the surface of a </a:t>
            </a:r>
            <a:r>
              <a:rPr lang="en-GB" sz="2000" dirty="0" err="1"/>
              <a:t>tabletop</a:t>
            </a:r>
            <a:r>
              <a:rPr lang="en-GB" sz="2000" dirty="0"/>
              <a:t>.</a:t>
            </a:r>
            <a:endParaRPr lang="en-US" sz="2000"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776DDAF-104B-4D2D-8038-420A295BC18E}"/>
              </a:ext>
            </a:extLst>
          </p:cNvPr>
          <p:cNvSpPr>
            <a:spLocks noGrp="1"/>
          </p:cNvSpPr>
          <p:nvPr>
            <p:ph type="sldNum" sz="quarter" idx="10"/>
          </p:nvPr>
        </p:nvSpPr>
        <p:spPr/>
        <p:txBody>
          <a:bodyPr/>
          <a:lstStyle/>
          <a:p>
            <a:fld id="{01EF93C7-D0AB-41D7-8C62-1F8A9E33AE23}" type="slidenum">
              <a:rPr lang="en-US" smtClean="0"/>
              <a:pPr/>
              <a:t>56</a:t>
            </a:fld>
            <a:endParaRPr lang="en-US"/>
          </a:p>
        </p:txBody>
      </p:sp>
      <p:sp>
        <p:nvSpPr>
          <p:cNvPr id="5" name="Rectangle 4">
            <a:extLst>
              <a:ext uri="{FF2B5EF4-FFF2-40B4-BE49-F238E27FC236}">
                <a16:creationId xmlns:a16="http://schemas.microsoft.com/office/drawing/2014/main" id="{20426A39-AD1C-42CE-8F12-2352E8BCF1DB}"/>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19273120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Fiat Object Part </a:t>
            </a:r>
            <a:r>
              <a:rPr lang="en-US" dirty="0">
                <a:sym typeface="Wingdings" panose="05000000000000000000" pitchFamily="2" charset="2"/>
              </a:rPr>
              <a:t> Fiat Surface</a:t>
            </a:r>
            <a:endParaRPr lang="en-US" dirty="0"/>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57</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124200" y="1520952"/>
            <a:ext cx="26670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Independent 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523999" y="2534102"/>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Material Entity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15000" y="2590918"/>
            <a:ext cx="2057400" cy="49518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Immaterial Entity</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324099" y="2124193"/>
            <a:ext cx="2133601" cy="409909"/>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2124193"/>
            <a:ext cx="2286000" cy="46672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4" name="Rectangle 13">
            <a:extLst>
              <a:ext uri="{FF2B5EF4-FFF2-40B4-BE49-F238E27FC236}">
                <a16:creationId xmlns:a16="http://schemas.microsoft.com/office/drawing/2014/main" id="{CE17750A-3861-4637-BAE2-D058A4B2D8BA}"/>
              </a:ext>
            </a:extLst>
          </p:cNvPr>
          <p:cNvSpPr>
            <a:spLocks noChangeArrowheads="1"/>
          </p:cNvSpPr>
          <p:nvPr/>
        </p:nvSpPr>
        <p:spPr bwMode="auto">
          <a:xfrm>
            <a:off x="1295399" y="4495800"/>
            <a:ext cx="2057401"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Fiat Object Part</a:t>
            </a:r>
          </a:p>
        </p:txBody>
      </p:sp>
      <p:sp>
        <p:nvSpPr>
          <p:cNvPr id="16" name="Rectangle 15">
            <a:extLst>
              <a:ext uri="{FF2B5EF4-FFF2-40B4-BE49-F238E27FC236}">
                <a16:creationId xmlns:a16="http://schemas.microsoft.com/office/drawing/2014/main" id="{553F6FCD-BF61-497C-A623-4E0DA6C3EB1A}"/>
              </a:ext>
            </a:extLst>
          </p:cNvPr>
          <p:cNvSpPr>
            <a:spLocks noChangeArrowheads="1"/>
          </p:cNvSpPr>
          <p:nvPr/>
        </p:nvSpPr>
        <p:spPr bwMode="auto">
          <a:xfrm>
            <a:off x="5943600" y="4511669"/>
            <a:ext cx="160020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Fiat Surface</a:t>
            </a:r>
          </a:p>
        </p:txBody>
      </p:sp>
      <p:cxnSp>
        <p:nvCxnSpPr>
          <p:cNvPr id="17" name="AutoShape 9">
            <a:extLst>
              <a:ext uri="{FF2B5EF4-FFF2-40B4-BE49-F238E27FC236}">
                <a16:creationId xmlns:a16="http://schemas.microsoft.com/office/drawing/2014/main" id="{861E6626-639B-4586-9180-7C7B86929E16}"/>
              </a:ext>
            </a:extLst>
          </p:cNvPr>
          <p:cNvCxnSpPr>
            <a:cxnSpLocks noChangeShapeType="1"/>
          </p:cNvCxnSpPr>
          <p:nvPr/>
        </p:nvCxnSpPr>
        <p:spPr bwMode="auto">
          <a:xfrm>
            <a:off x="2324099" y="3032331"/>
            <a:ext cx="1" cy="1463469"/>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5A35CC67-6D8B-49B6-80C6-43FE3D934020}"/>
              </a:ext>
            </a:extLst>
          </p:cNvPr>
          <p:cNvCxnSpPr>
            <a:cxnSpLocks noChangeShapeType="1"/>
            <a:stCxn id="7" idx="2"/>
            <a:endCxn id="16" idx="0"/>
          </p:cNvCxnSpPr>
          <p:nvPr/>
        </p:nvCxnSpPr>
        <p:spPr bwMode="auto">
          <a:xfrm>
            <a:off x="6743700" y="3086099"/>
            <a:ext cx="0" cy="1425570"/>
          </a:xfrm>
          <a:prstGeom prst="straightConnector1">
            <a:avLst/>
          </a:prstGeom>
          <a:noFill/>
          <a:ln w="28575">
            <a:solidFill>
              <a:schemeClr val="bg1"/>
            </a:solidFill>
            <a:prstDash val="dashDot"/>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49802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3A97C-46CE-4AF8-8E3C-1CB448AD91DB}"/>
              </a:ext>
            </a:extLst>
          </p:cNvPr>
          <p:cNvSpPr>
            <a:spLocks noGrp="1"/>
          </p:cNvSpPr>
          <p:nvPr>
            <p:ph type="title"/>
          </p:nvPr>
        </p:nvSpPr>
        <p:spPr/>
        <p:txBody>
          <a:bodyPr/>
          <a:lstStyle/>
          <a:p>
            <a:r>
              <a:rPr lang="en-US" dirty="0"/>
              <a:t>Note on Continuant Fiat Boundaries</a:t>
            </a:r>
          </a:p>
        </p:txBody>
      </p:sp>
      <p:sp>
        <p:nvSpPr>
          <p:cNvPr id="3" name="Content Placeholder 2">
            <a:extLst>
              <a:ext uri="{FF2B5EF4-FFF2-40B4-BE49-F238E27FC236}">
                <a16:creationId xmlns:a16="http://schemas.microsoft.com/office/drawing/2014/main" id="{A7CEFF42-2BD7-468F-A3BD-C5370EEC8DAA}"/>
              </a:ext>
            </a:extLst>
          </p:cNvPr>
          <p:cNvSpPr>
            <a:spLocks noGrp="1"/>
          </p:cNvSpPr>
          <p:nvPr>
            <p:ph idx="1"/>
          </p:nvPr>
        </p:nvSpPr>
        <p:spPr/>
        <p:txBody>
          <a:bodyPr/>
          <a:lstStyle/>
          <a:p>
            <a:pPr>
              <a:buFont typeface="Arial" panose="020B0604020202020204" pitchFamily="34" charset="0"/>
              <a:buChar char="•"/>
            </a:pPr>
            <a:r>
              <a:rPr lang="en-US" dirty="0"/>
              <a:t>Not well worked out yet.</a:t>
            </a:r>
          </a:p>
          <a:p>
            <a:pPr>
              <a:buFont typeface="Arial" panose="020B0604020202020204" pitchFamily="34" charset="0"/>
              <a:buChar char="•"/>
            </a:pPr>
            <a:r>
              <a:rPr lang="en-US" dirty="0"/>
              <a:t>For some issues, see:</a:t>
            </a:r>
          </a:p>
          <a:p>
            <a:pPr marL="457200" lvl="1" indent="0">
              <a:buNone/>
            </a:pPr>
            <a:r>
              <a:rPr lang="en-US" sz="2000" dirty="0"/>
              <a:t>Rabenberg M, Ceusters W. </a:t>
            </a:r>
          </a:p>
          <a:p>
            <a:pPr marL="457200" lvl="1" indent="0">
              <a:buNone/>
            </a:pPr>
            <a:r>
              <a:rPr lang="en-US" sz="2000" dirty="0">
                <a:hlinkClick r:id="rId2"/>
              </a:rPr>
              <a:t>Fiat Surfaces in Basic Formal Ontology</a:t>
            </a:r>
            <a:r>
              <a:rPr lang="en-US" sz="2000" dirty="0"/>
              <a:t>. </a:t>
            </a:r>
          </a:p>
          <a:p>
            <a:pPr marL="457200" lvl="1" indent="0">
              <a:buNone/>
            </a:pPr>
            <a:r>
              <a:rPr lang="en-US" sz="2000" dirty="0"/>
              <a:t>14th International Conference on Formal Ontology in Information Systems ((FOIS 2024), </a:t>
            </a:r>
          </a:p>
          <a:p>
            <a:pPr marL="457200" lvl="1" indent="0">
              <a:buNone/>
            </a:pPr>
            <a:r>
              <a:rPr lang="en-US" sz="2000" dirty="0"/>
              <a:t>July 08 - 09, 2024 online, and </a:t>
            </a:r>
          </a:p>
          <a:p>
            <a:pPr marL="457200" lvl="1" indent="0">
              <a:buNone/>
            </a:pPr>
            <a:r>
              <a:rPr lang="en-US" sz="2000" dirty="0"/>
              <a:t>July 15 – 19, 2024, Enschede, The Netherlands.</a:t>
            </a:r>
          </a:p>
        </p:txBody>
      </p:sp>
      <p:sp>
        <p:nvSpPr>
          <p:cNvPr id="4" name="Slide Number Placeholder 3">
            <a:extLst>
              <a:ext uri="{FF2B5EF4-FFF2-40B4-BE49-F238E27FC236}">
                <a16:creationId xmlns:a16="http://schemas.microsoft.com/office/drawing/2014/main" id="{712F7861-8234-47F3-A871-A8AC3D9A0D88}"/>
              </a:ext>
            </a:extLst>
          </p:cNvPr>
          <p:cNvSpPr>
            <a:spLocks noGrp="1"/>
          </p:cNvSpPr>
          <p:nvPr>
            <p:ph type="sldNum" sz="quarter" idx="10"/>
          </p:nvPr>
        </p:nvSpPr>
        <p:spPr/>
        <p:txBody>
          <a:bodyPr/>
          <a:lstStyle/>
          <a:p>
            <a:fld id="{01EF93C7-D0AB-41D7-8C62-1F8A9E33AE23}" type="slidenum">
              <a:rPr lang="en-US" smtClean="0"/>
              <a:pPr/>
              <a:t>58</a:t>
            </a:fld>
            <a:endParaRPr lang="en-US"/>
          </a:p>
        </p:txBody>
      </p:sp>
    </p:spTree>
    <p:extLst>
      <p:ext uri="{BB962C8B-B14F-4D97-AF65-F5344CB8AC3E}">
        <p14:creationId xmlns:p14="http://schemas.microsoft.com/office/powerpoint/2010/main" val="37906970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8FDC0-281C-458B-83B4-D35372D9BC08}"/>
              </a:ext>
            </a:extLst>
          </p:cNvPr>
          <p:cNvPicPr>
            <a:picLocks noChangeAspect="1"/>
          </p:cNvPicPr>
          <p:nvPr/>
        </p:nvPicPr>
        <p:blipFill>
          <a:blip r:embed="rId2"/>
          <a:stretch>
            <a:fillRect/>
          </a:stretch>
        </p:blipFill>
        <p:spPr>
          <a:xfrm>
            <a:off x="862262" y="1679006"/>
            <a:ext cx="7419475" cy="5102794"/>
          </a:xfrm>
          <a:prstGeom prst="rect">
            <a:avLst/>
          </a:prstGeom>
        </p:spPr>
      </p:pic>
      <p:sp>
        <p:nvSpPr>
          <p:cNvPr id="2" name="Title 1">
            <a:extLst>
              <a:ext uri="{FF2B5EF4-FFF2-40B4-BE49-F238E27FC236}">
                <a16:creationId xmlns:a16="http://schemas.microsoft.com/office/drawing/2014/main" id="{7B342EFF-D3D4-4D00-95D9-5165B5B09903}"/>
              </a:ext>
            </a:extLst>
          </p:cNvPr>
          <p:cNvSpPr>
            <a:spLocks noGrp="1"/>
          </p:cNvSpPr>
          <p:nvPr>
            <p:ph type="title"/>
          </p:nvPr>
        </p:nvSpPr>
        <p:spPr>
          <a:xfrm>
            <a:off x="152400" y="445433"/>
            <a:ext cx="8686800" cy="762000"/>
          </a:xfrm>
        </p:spPr>
        <p:txBody>
          <a:bodyPr/>
          <a:lstStyle/>
          <a:p>
            <a:r>
              <a:rPr lang="en-US" dirty="0"/>
              <a:t>Spatial regions: that what certain other entities are located in at a time</a:t>
            </a:r>
          </a:p>
        </p:txBody>
      </p:sp>
      <p:sp>
        <p:nvSpPr>
          <p:cNvPr id="4" name="Slide Number Placeholder 3">
            <a:extLst>
              <a:ext uri="{FF2B5EF4-FFF2-40B4-BE49-F238E27FC236}">
                <a16:creationId xmlns:a16="http://schemas.microsoft.com/office/drawing/2014/main" id="{2055A67E-E9C5-4DFC-BE57-46990FCD511A}"/>
              </a:ext>
            </a:extLst>
          </p:cNvPr>
          <p:cNvSpPr>
            <a:spLocks noGrp="1"/>
          </p:cNvSpPr>
          <p:nvPr>
            <p:ph type="sldNum" sz="quarter" idx="10"/>
          </p:nvPr>
        </p:nvSpPr>
        <p:spPr/>
        <p:txBody>
          <a:bodyPr/>
          <a:lstStyle/>
          <a:p>
            <a:fld id="{01EF93C7-D0AB-41D7-8C62-1F8A9E33AE23}" type="slidenum">
              <a:rPr lang="en-US" smtClean="0"/>
              <a:pPr/>
              <a:t>59</a:t>
            </a:fld>
            <a:endParaRPr lang="en-US"/>
          </a:p>
        </p:txBody>
      </p:sp>
      <p:pic>
        <p:nvPicPr>
          <p:cNvPr id="6148" name="Picture 4" descr="Earth Orbit GIF | Gfycat">
            <a:extLst>
              <a:ext uri="{FF2B5EF4-FFF2-40B4-BE49-F238E27FC236}">
                <a16:creationId xmlns:a16="http://schemas.microsoft.com/office/drawing/2014/main" id="{265832FF-05EC-4D1D-9576-780E4B743C1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409662" y="2741336"/>
            <a:ext cx="5545794" cy="3322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867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FBA-5C19-4D85-B320-E3AA38F3AD29}"/>
              </a:ext>
            </a:extLst>
          </p:cNvPr>
          <p:cNvSpPr>
            <a:spLocks noGrp="1"/>
          </p:cNvSpPr>
          <p:nvPr>
            <p:ph type="title"/>
          </p:nvPr>
        </p:nvSpPr>
        <p:spPr/>
        <p:txBody>
          <a:bodyPr/>
          <a:lstStyle/>
          <a:p>
            <a:r>
              <a:rPr lang="en-US" dirty="0"/>
              <a:t>Site</a:t>
            </a:r>
          </a:p>
        </p:txBody>
      </p:sp>
      <p:sp>
        <p:nvSpPr>
          <p:cNvPr id="3" name="Content Placeholder 2">
            <a:extLst>
              <a:ext uri="{FF2B5EF4-FFF2-40B4-BE49-F238E27FC236}">
                <a16:creationId xmlns:a16="http://schemas.microsoft.com/office/drawing/2014/main" id="{BAC46967-76C0-4072-AD80-0A6DA9C74D3E}"/>
              </a:ext>
            </a:extLst>
          </p:cNvPr>
          <p:cNvSpPr>
            <a:spLocks noGrp="1"/>
          </p:cNvSpPr>
          <p:nvPr>
            <p:ph idx="1"/>
          </p:nvPr>
        </p:nvSpPr>
        <p:spPr/>
        <p:txBody>
          <a:bodyPr/>
          <a:lstStyle/>
          <a:p>
            <a:pPr>
              <a:buFont typeface="Arial" panose="020B0604020202020204" pitchFamily="34" charset="0"/>
              <a:buChar char="•"/>
            </a:pPr>
            <a:r>
              <a:rPr lang="en-GB" u="sng" dirty="0"/>
              <a:t>Elucidation</a:t>
            </a:r>
            <a:r>
              <a:rPr lang="en-GB" dirty="0"/>
              <a:t>: </a:t>
            </a:r>
            <a:r>
              <a:rPr lang="en-GB" i="1" dirty="0"/>
              <a:t>b</a:t>
            </a:r>
            <a:r>
              <a:rPr lang="en-GB" dirty="0"/>
              <a:t> is a </a:t>
            </a:r>
            <a:r>
              <a:rPr lang="en-GB" i="1" dirty="0"/>
              <a:t>site</a:t>
            </a:r>
            <a:r>
              <a:rPr lang="en-GB" dirty="0"/>
              <a:t> means: </a:t>
            </a:r>
            <a:r>
              <a:rPr lang="en-GB" i="1" dirty="0"/>
              <a:t>b</a:t>
            </a:r>
            <a:r>
              <a:rPr lang="en-GB" dirty="0"/>
              <a:t> is a 3-D </a:t>
            </a:r>
            <a:r>
              <a:rPr lang="en-GB" i="1" dirty="0"/>
              <a:t>immaterial entity</a:t>
            </a:r>
            <a:r>
              <a:rPr lang="en-GB" dirty="0"/>
              <a:t> whose boundaries either </a:t>
            </a:r>
          </a:p>
          <a:p>
            <a:pPr lvl="1">
              <a:buFont typeface="Arial" panose="020B0604020202020204" pitchFamily="34" charset="0"/>
              <a:buChar char="•"/>
            </a:pPr>
            <a:r>
              <a:rPr lang="en-GB" dirty="0"/>
              <a:t>(1) (partially or wholly) coincide with the boundaries of one or more </a:t>
            </a:r>
            <a:r>
              <a:rPr lang="en-GB" i="1" dirty="0"/>
              <a:t>material entities</a:t>
            </a:r>
            <a:r>
              <a:rPr lang="en-GB" dirty="0"/>
              <a:t> or </a:t>
            </a:r>
          </a:p>
          <a:p>
            <a:pPr lvl="1">
              <a:buFont typeface="Arial" panose="020B0604020202020204" pitchFamily="34" charset="0"/>
              <a:buChar char="•"/>
            </a:pPr>
            <a:r>
              <a:rPr lang="en-GB" dirty="0"/>
              <a:t>(2) have locations determined in relation to some </a:t>
            </a:r>
            <a:r>
              <a:rPr lang="en-GB" i="1" dirty="0"/>
              <a:t>material entity.</a:t>
            </a:r>
            <a:r>
              <a:rPr lang="en-GB" dirty="0"/>
              <a:t> </a:t>
            </a:r>
          </a:p>
          <a:p>
            <a:pPr>
              <a:buFont typeface="Arial" panose="020B0604020202020204" pitchFamily="34" charset="0"/>
              <a:buChar char="•"/>
            </a:pPr>
            <a:r>
              <a:rPr lang="en-GB" u="sng" dirty="0"/>
              <a:t>Examples</a:t>
            </a:r>
            <a:r>
              <a:rPr lang="en-GB" dirty="0"/>
              <a:t>:	A hole in a portion of cheese, a rabbit hole, the Grand Canyon, the Piazza San Marco, the kangaroo-joey-containing hole of a kangaroo pouch, your left nostril (a fiat part – the opening – of your left nasal cavity), the lumen of your gut, the hold of a ship, the interior of the trunk of your car, a hole in an engineered floor joist.</a:t>
            </a: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FABCA69-03FD-401C-852E-4DD895703BEF}"/>
              </a:ext>
            </a:extLst>
          </p:cNvPr>
          <p:cNvSpPr>
            <a:spLocks noGrp="1"/>
          </p:cNvSpPr>
          <p:nvPr>
            <p:ph type="sldNum" sz="quarter" idx="10"/>
          </p:nvPr>
        </p:nvSpPr>
        <p:spPr/>
        <p:txBody>
          <a:bodyPr/>
          <a:lstStyle/>
          <a:p>
            <a:fld id="{01EF93C7-D0AB-41D7-8C62-1F8A9E33AE23}" type="slidenum">
              <a:rPr lang="en-US" smtClean="0"/>
              <a:pPr/>
              <a:t>60</a:t>
            </a:fld>
            <a:endParaRPr lang="en-US"/>
          </a:p>
        </p:txBody>
      </p:sp>
      <p:sp>
        <p:nvSpPr>
          <p:cNvPr id="5" name="Rectangle 4">
            <a:extLst>
              <a:ext uri="{FF2B5EF4-FFF2-40B4-BE49-F238E27FC236}">
                <a16:creationId xmlns:a16="http://schemas.microsoft.com/office/drawing/2014/main" id="{E8E1A8EE-0FC7-4B4D-9EA8-9F33EF7450E7}"/>
              </a:ext>
            </a:extLst>
          </p:cNvPr>
          <p:cNvSpPr/>
          <p:nvPr/>
        </p:nvSpPr>
        <p:spPr>
          <a:xfrm>
            <a:off x="6629400" y="6435469"/>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1349467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Specifically Dependent Continuant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61</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771525" y="844559"/>
            <a:ext cx="7372349"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Specifically Dependent 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209800"/>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209800"/>
            <a:ext cx="19812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Realizable</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Entity</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209799" y="1447800"/>
            <a:ext cx="2247901"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1447800"/>
            <a:ext cx="2324100"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6" name="Rectangle 25">
            <a:extLst>
              <a:ext uri="{FF2B5EF4-FFF2-40B4-BE49-F238E27FC236}">
                <a16:creationId xmlns:a16="http://schemas.microsoft.com/office/drawing/2014/main" id="{4FE74747-393A-452A-B14E-F271F3CCD148}"/>
              </a:ext>
            </a:extLst>
          </p:cNvPr>
          <p:cNvSpPr>
            <a:spLocks noChangeArrowheads="1"/>
          </p:cNvSpPr>
          <p:nvPr/>
        </p:nvSpPr>
        <p:spPr bwMode="auto">
          <a:xfrm>
            <a:off x="1485899" y="4038600"/>
            <a:ext cx="1447800" cy="64633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Relational</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cxnSp>
        <p:nvCxnSpPr>
          <p:cNvPr id="28" name="AutoShape 9">
            <a:extLst>
              <a:ext uri="{FF2B5EF4-FFF2-40B4-BE49-F238E27FC236}">
                <a16:creationId xmlns:a16="http://schemas.microsoft.com/office/drawing/2014/main" id="{958EA320-664F-4FB3-8901-F6BFAAC978E7}"/>
              </a:ext>
            </a:extLst>
          </p:cNvPr>
          <p:cNvCxnSpPr>
            <a:cxnSpLocks noChangeShapeType="1"/>
            <a:stCxn id="6" idx="2"/>
            <a:endCxn id="26" idx="0"/>
          </p:cNvCxnSpPr>
          <p:nvPr/>
        </p:nvCxnSpPr>
        <p:spPr bwMode="auto">
          <a:xfrm>
            <a:off x="2209799" y="2971800"/>
            <a:ext cx="0" cy="10668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1" name="Rectangle 30">
            <a:extLst>
              <a:ext uri="{FF2B5EF4-FFF2-40B4-BE49-F238E27FC236}">
                <a16:creationId xmlns:a16="http://schemas.microsoft.com/office/drawing/2014/main" id="{D3E5FB90-1A46-478A-BF4E-B73CB0E160CE}"/>
              </a:ext>
            </a:extLst>
          </p:cNvPr>
          <p:cNvSpPr/>
          <p:nvPr/>
        </p:nvSpPr>
        <p:spPr>
          <a:xfrm>
            <a:off x="2286000" y="6168802"/>
            <a:ext cx="6858000" cy="646331"/>
          </a:xfrm>
          <a:prstGeom prst="rect">
            <a:avLst/>
          </a:prstGeom>
        </p:spPr>
        <p:txBody>
          <a:bodyPr wrap="square">
            <a:spAutoFit/>
          </a:bodyPr>
          <a:lstStyle/>
          <a:p>
            <a:pPr algn="r"/>
            <a:r>
              <a:rPr lang="en-US" sz="1200" b="0" dirty="0">
                <a:solidFill>
                  <a:schemeClr val="bg1"/>
                </a:solidFill>
                <a:cs typeface="Times New Roman" panose="02020603050405020304" pitchFamily="18" charset="0"/>
              </a:rPr>
              <a:t>Arp, R., B. Smith, and A.D. Spear, </a:t>
            </a:r>
          </a:p>
          <a:p>
            <a:pPr algn="r"/>
            <a:r>
              <a:rPr lang="en-US" sz="1200" b="0" dirty="0">
                <a:solidFill>
                  <a:schemeClr val="bg1"/>
                </a:solidFill>
                <a:cs typeface="Times New Roman" panose="02020603050405020304" pitchFamily="18" charset="0"/>
              </a:rPr>
              <a:t>Building ontologies with basic formal ontology. 2015, </a:t>
            </a:r>
          </a:p>
          <a:p>
            <a:pPr algn="r"/>
            <a:r>
              <a:rPr lang="en-US" sz="1200" b="0" dirty="0">
                <a:solidFill>
                  <a:schemeClr val="bg1"/>
                </a:solidFill>
                <a:cs typeface="Times New Roman" panose="02020603050405020304" pitchFamily="18" charset="0"/>
              </a:rPr>
              <a:t>The MIT Press,: Cambridge, Massachusetts. p. 1 online resource (245 p).</a:t>
            </a:r>
          </a:p>
        </p:txBody>
      </p:sp>
      <p:sp>
        <p:nvSpPr>
          <p:cNvPr id="35" name="Rectangle 34">
            <a:extLst>
              <a:ext uri="{FF2B5EF4-FFF2-40B4-BE49-F238E27FC236}">
                <a16:creationId xmlns:a16="http://schemas.microsoft.com/office/drawing/2014/main" id="{10DB96D5-18E5-4114-B2A4-12E053A4B456}"/>
              </a:ext>
            </a:extLst>
          </p:cNvPr>
          <p:cNvSpPr>
            <a:spLocks noChangeArrowheads="1"/>
          </p:cNvSpPr>
          <p:nvPr/>
        </p:nvSpPr>
        <p:spPr bwMode="auto">
          <a:xfrm>
            <a:off x="4457700" y="3962400"/>
            <a:ext cx="145085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Disposition</a:t>
            </a:r>
          </a:p>
        </p:txBody>
      </p:sp>
      <p:sp>
        <p:nvSpPr>
          <p:cNvPr id="36" name="Rectangle 35">
            <a:extLst>
              <a:ext uri="{FF2B5EF4-FFF2-40B4-BE49-F238E27FC236}">
                <a16:creationId xmlns:a16="http://schemas.microsoft.com/office/drawing/2014/main" id="{ED1AEF9F-66A0-4224-9485-C928B4A19C9E}"/>
              </a:ext>
            </a:extLst>
          </p:cNvPr>
          <p:cNvSpPr>
            <a:spLocks noChangeArrowheads="1"/>
          </p:cNvSpPr>
          <p:nvPr/>
        </p:nvSpPr>
        <p:spPr bwMode="auto">
          <a:xfrm>
            <a:off x="4706874" y="5309758"/>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Function</a:t>
            </a:r>
          </a:p>
        </p:txBody>
      </p:sp>
      <p:sp>
        <p:nvSpPr>
          <p:cNvPr id="37" name="Rectangle 36">
            <a:extLst>
              <a:ext uri="{FF2B5EF4-FFF2-40B4-BE49-F238E27FC236}">
                <a16:creationId xmlns:a16="http://schemas.microsoft.com/office/drawing/2014/main" id="{6DFB089C-4D9E-4DC9-8DAA-A33A45B18CA0}"/>
              </a:ext>
            </a:extLst>
          </p:cNvPr>
          <p:cNvSpPr>
            <a:spLocks noChangeArrowheads="1"/>
          </p:cNvSpPr>
          <p:nvPr/>
        </p:nvSpPr>
        <p:spPr bwMode="auto">
          <a:xfrm>
            <a:off x="7658098" y="3973187"/>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Role</a:t>
            </a:r>
          </a:p>
        </p:txBody>
      </p:sp>
      <p:cxnSp>
        <p:nvCxnSpPr>
          <p:cNvPr id="40" name="AutoShape 9">
            <a:extLst>
              <a:ext uri="{FF2B5EF4-FFF2-40B4-BE49-F238E27FC236}">
                <a16:creationId xmlns:a16="http://schemas.microsoft.com/office/drawing/2014/main" id="{53727D12-0C85-4A86-AD97-464CBAC64F5B}"/>
              </a:ext>
            </a:extLst>
          </p:cNvPr>
          <p:cNvCxnSpPr>
            <a:cxnSpLocks noChangeShapeType="1"/>
            <a:stCxn id="7" idx="2"/>
            <a:endCxn id="35" idx="0"/>
          </p:cNvCxnSpPr>
          <p:nvPr/>
        </p:nvCxnSpPr>
        <p:spPr bwMode="auto">
          <a:xfrm flipH="1">
            <a:off x="5183125" y="2971800"/>
            <a:ext cx="1598675" cy="9906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2" name="AutoShape 9">
            <a:extLst>
              <a:ext uri="{FF2B5EF4-FFF2-40B4-BE49-F238E27FC236}">
                <a16:creationId xmlns:a16="http://schemas.microsoft.com/office/drawing/2014/main" id="{60BA2535-B302-4424-B4FF-0E9A559344B8}"/>
              </a:ext>
            </a:extLst>
          </p:cNvPr>
          <p:cNvCxnSpPr>
            <a:cxnSpLocks noChangeShapeType="1"/>
            <a:stCxn id="35" idx="2"/>
            <a:endCxn id="36" idx="0"/>
          </p:cNvCxnSpPr>
          <p:nvPr/>
        </p:nvCxnSpPr>
        <p:spPr bwMode="auto">
          <a:xfrm>
            <a:off x="5183125" y="4460629"/>
            <a:ext cx="0" cy="849129"/>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AutoShape 9">
            <a:extLst>
              <a:ext uri="{FF2B5EF4-FFF2-40B4-BE49-F238E27FC236}">
                <a16:creationId xmlns:a16="http://schemas.microsoft.com/office/drawing/2014/main" id="{7CB211DF-2D23-401B-A294-53D11553D0DD}"/>
              </a:ext>
            </a:extLst>
          </p:cNvPr>
          <p:cNvCxnSpPr>
            <a:cxnSpLocks noChangeShapeType="1"/>
            <a:stCxn id="7" idx="2"/>
            <a:endCxn id="37" idx="0"/>
          </p:cNvCxnSpPr>
          <p:nvPr/>
        </p:nvCxnSpPr>
        <p:spPr bwMode="auto">
          <a:xfrm>
            <a:off x="6781800" y="2971800"/>
            <a:ext cx="1352549" cy="100138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531353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Specifically Dependent Continuant</a:t>
            </a:r>
          </a:p>
        </p:txBody>
      </p:sp>
      <p:sp>
        <p:nvSpPr>
          <p:cNvPr id="3" name="Content Placeholder 2">
            <a:extLst>
              <a:ext uri="{FF2B5EF4-FFF2-40B4-BE49-F238E27FC236}">
                <a16:creationId xmlns:a16="http://schemas.microsoft.com/office/drawing/2014/main" id="{9979ED76-FC95-4033-B68E-964007501172}"/>
              </a:ext>
            </a:extLst>
          </p:cNvPr>
          <p:cNvSpPr>
            <a:spLocks noGrp="1"/>
          </p:cNvSpPr>
          <p:nvPr>
            <p:ph idx="1"/>
          </p:nvPr>
        </p:nvSpPr>
        <p:spPr>
          <a:xfrm>
            <a:off x="228600" y="3200400"/>
            <a:ext cx="4038600" cy="3200400"/>
          </a:xfrm>
        </p:spPr>
        <p:txBody>
          <a:bodyPr/>
          <a:lstStyle/>
          <a:p>
            <a:pPr>
              <a:buFont typeface="Arial" panose="020B0604020202020204" pitchFamily="34" charset="0"/>
              <a:buChar char="•"/>
            </a:pPr>
            <a:r>
              <a:rPr lang="en-GB" sz="2200" u="sng" dirty="0"/>
              <a:t>Elucidation</a:t>
            </a:r>
            <a:r>
              <a:rPr lang="en-GB" sz="2200" cap="small" dirty="0"/>
              <a:t>:</a:t>
            </a:r>
            <a:r>
              <a:rPr lang="en-GB" sz="2200" dirty="0"/>
              <a:t> a </a:t>
            </a:r>
            <a:r>
              <a:rPr lang="en-GB" sz="2200" i="1" dirty="0"/>
              <a:t>quality</a:t>
            </a:r>
            <a:r>
              <a:rPr lang="en-GB" sz="2200" dirty="0"/>
              <a:t> is a </a:t>
            </a:r>
            <a:r>
              <a:rPr lang="en-GB" sz="2200" i="1" dirty="0"/>
              <a:t>specifically dependent continuant</a:t>
            </a:r>
            <a:r>
              <a:rPr lang="en-GB" sz="2200" dirty="0"/>
              <a:t> that, in contrast to </a:t>
            </a:r>
            <a:r>
              <a:rPr lang="en-GB" sz="2200" i="1" dirty="0"/>
              <a:t>roles</a:t>
            </a:r>
            <a:r>
              <a:rPr lang="en-GB" sz="2200" dirty="0"/>
              <a:t> and </a:t>
            </a:r>
            <a:r>
              <a:rPr lang="en-GB" sz="2200" i="1" dirty="0"/>
              <a:t>dispositions</a:t>
            </a:r>
            <a:r>
              <a:rPr lang="en-GB" sz="2200" dirty="0"/>
              <a:t>, does not require any further </a:t>
            </a:r>
            <a:r>
              <a:rPr lang="en-GB" sz="2200" i="1" dirty="0"/>
              <a:t>process</a:t>
            </a:r>
            <a:r>
              <a:rPr lang="en-GB" sz="2200" dirty="0"/>
              <a:t> in order to be realized.</a:t>
            </a:r>
            <a:r>
              <a:rPr lang="en-US" sz="2200" dirty="0"/>
              <a:t> </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62</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771525" y="844559"/>
            <a:ext cx="7372349"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Specifically Dependent 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209800"/>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209800"/>
            <a:ext cx="19812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Realizable</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Entity</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209799" y="1447800"/>
            <a:ext cx="2247901"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1447800"/>
            <a:ext cx="2324100"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9" name="Rectangle 18">
            <a:extLst>
              <a:ext uri="{FF2B5EF4-FFF2-40B4-BE49-F238E27FC236}">
                <a16:creationId xmlns:a16="http://schemas.microsoft.com/office/drawing/2014/main" id="{D228CAFD-4999-46C3-9592-7E3D85FD6187}"/>
              </a:ext>
            </a:extLst>
          </p:cNvPr>
          <p:cNvSpPr/>
          <p:nvPr/>
        </p:nvSpPr>
        <p:spPr>
          <a:xfrm>
            <a:off x="6629400" y="6550223"/>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
        <p:nvSpPr>
          <p:cNvPr id="11" name="Content Placeholder 2">
            <a:extLst>
              <a:ext uri="{FF2B5EF4-FFF2-40B4-BE49-F238E27FC236}">
                <a16:creationId xmlns:a16="http://schemas.microsoft.com/office/drawing/2014/main" id="{DFBF7D53-EDB8-489B-8C1E-8D55980DB4C0}"/>
              </a:ext>
            </a:extLst>
          </p:cNvPr>
          <p:cNvSpPr txBox="1">
            <a:spLocks/>
          </p:cNvSpPr>
          <p:nvPr/>
        </p:nvSpPr>
        <p:spPr>
          <a:xfrm>
            <a:off x="4457700" y="3200400"/>
            <a:ext cx="4457700" cy="32004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r>
              <a:rPr lang="en-GB" sz="2200" u="sng" kern="0" dirty="0"/>
              <a:t>Elucidation</a:t>
            </a:r>
            <a:r>
              <a:rPr lang="en-GB" sz="2200" kern="0" cap="small" dirty="0"/>
              <a:t>:</a:t>
            </a:r>
            <a:r>
              <a:rPr lang="en-GB" sz="2200" kern="0" dirty="0"/>
              <a:t> </a:t>
            </a:r>
            <a:r>
              <a:rPr lang="en-GB" sz="2200" i="1" kern="0" dirty="0"/>
              <a:t>b</a:t>
            </a:r>
            <a:r>
              <a:rPr lang="en-GB" sz="2200" kern="0" dirty="0"/>
              <a:t> is a </a:t>
            </a:r>
            <a:r>
              <a:rPr lang="en-GB" sz="2200" i="1" kern="0" dirty="0"/>
              <a:t>realizable entity</a:t>
            </a:r>
            <a:r>
              <a:rPr lang="en-GB" sz="2200" kern="0" dirty="0"/>
              <a:t> means: </a:t>
            </a:r>
            <a:r>
              <a:rPr lang="en-GB" sz="2200" i="1" kern="0" dirty="0"/>
              <a:t>b</a:t>
            </a:r>
            <a:r>
              <a:rPr lang="en-GB" sz="2200" kern="0" dirty="0"/>
              <a:t> is a </a:t>
            </a:r>
            <a:r>
              <a:rPr lang="en-GB" sz="2200" i="1" kern="0" dirty="0"/>
              <a:t>specifically dependent continuant</a:t>
            </a:r>
            <a:r>
              <a:rPr lang="en-GB" sz="2200" kern="0" dirty="0"/>
              <a:t> that </a:t>
            </a:r>
            <a:r>
              <a:rPr lang="en-GB" sz="2200" b="1" kern="0" dirty="0"/>
              <a:t>inheres</a:t>
            </a:r>
            <a:r>
              <a:rPr lang="en-GB" sz="2200" kern="0" dirty="0"/>
              <a:t> in some </a:t>
            </a:r>
            <a:r>
              <a:rPr lang="en-GB" sz="2200" i="1" kern="0" dirty="0"/>
              <a:t>independent continuant</a:t>
            </a:r>
            <a:r>
              <a:rPr lang="en-GB" sz="2200" kern="0" dirty="0"/>
              <a:t> which is not a </a:t>
            </a:r>
            <a:r>
              <a:rPr lang="en-GB" sz="2200" i="1" kern="0" dirty="0"/>
              <a:t>spatial region</a:t>
            </a:r>
            <a:r>
              <a:rPr lang="en-GB" sz="2200" kern="0" dirty="0"/>
              <a:t> and is of a </a:t>
            </a:r>
            <a:r>
              <a:rPr lang="en-GB" sz="2200" i="1" kern="0" dirty="0"/>
              <a:t>type</a:t>
            </a:r>
            <a:r>
              <a:rPr lang="en-GB" sz="2200" kern="0" dirty="0"/>
              <a:t> some instances of which are </a:t>
            </a:r>
            <a:r>
              <a:rPr lang="en-GB" sz="2200" b="1" kern="0" dirty="0"/>
              <a:t>realized</a:t>
            </a:r>
            <a:r>
              <a:rPr lang="en-GB" sz="2200" kern="0" dirty="0"/>
              <a:t> in </a:t>
            </a:r>
            <a:r>
              <a:rPr lang="en-GB" sz="2200" i="1" kern="0" dirty="0"/>
              <a:t>processes</a:t>
            </a:r>
            <a:r>
              <a:rPr lang="en-GB" sz="2200" kern="0" dirty="0"/>
              <a:t> of a correlated </a:t>
            </a:r>
            <a:r>
              <a:rPr lang="en-GB" sz="2200" i="1" kern="0" dirty="0"/>
              <a:t>type.</a:t>
            </a:r>
            <a:endParaRPr lang="en-US" sz="2200" kern="0" dirty="0"/>
          </a:p>
        </p:txBody>
      </p:sp>
    </p:spTree>
    <p:extLst>
      <p:ext uri="{BB962C8B-B14F-4D97-AF65-F5344CB8AC3E}">
        <p14:creationId xmlns:p14="http://schemas.microsoft.com/office/powerpoint/2010/main" val="104745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err="1"/>
              <a:t>Realizables</a:t>
            </a:r>
            <a:r>
              <a:rPr lang="en-US" dirty="0"/>
              <a:t> and realizations</a:t>
            </a:r>
          </a:p>
        </p:txBody>
      </p:sp>
      <p:sp>
        <p:nvSpPr>
          <p:cNvPr id="3" name="Content Placeholder 2">
            <a:extLst>
              <a:ext uri="{FF2B5EF4-FFF2-40B4-BE49-F238E27FC236}">
                <a16:creationId xmlns:a16="http://schemas.microsoft.com/office/drawing/2014/main" id="{9979ED76-FC95-4033-B68E-964007501172}"/>
              </a:ext>
            </a:extLst>
          </p:cNvPr>
          <p:cNvSpPr>
            <a:spLocks noGrp="1"/>
          </p:cNvSpPr>
          <p:nvPr>
            <p:ph idx="1"/>
          </p:nvPr>
        </p:nvSpPr>
        <p:spPr>
          <a:xfrm>
            <a:off x="609600" y="4267200"/>
            <a:ext cx="4038600" cy="2133600"/>
          </a:xfrm>
        </p:spPr>
        <p:txBody>
          <a:bodyPr/>
          <a:lstStyle/>
          <a:p>
            <a:pPr>
              <a:buFont typeface="Arial" panose="020B0604020202020204" pitchFamily="34" charset="0"/>
              <a:buChar char="•"/>
            </a:pPr>
            <a:r>
              <a:rPr lang="en-US" sz="2200" dirty="0"/>
              <a:t>Fragility of a glass</a:t>
            </a:r>
          </a:p>
          <a:p>
            <a:pPr>
              <a:buFont typeface="Arial" panose="020B0604020202020204" pitchFamily="34" charset="0"/>
              <a:buChar char="•"/>
            </a:pPr>
            <a:r>
              <a:rPr lang="en-US" sz="2200" dirty="0"/>
              <a:t>Skill of a craftsman</a:t>
            </a:r>
          </a:p>
          <a:p>
            <a:pPr>
              <a:buFont typeface="Arial" panose="020B0604020202020204" pitchFamily="34" charset="0"/>
              <a:buChar char="•"/>
            </a:pPr>
            <a:r>
              <a:rPr lang="en-US" sz="2200" dirty="0"/>
              <a:t>Role of a student</a:t>
            </a:r>
          </a:p>
          <a:p>
            <a:pPr>
              <a:buFont typeface="Arial" panose="020B0604020202020204" pitchFamily="34" charset="0"/>
              <a:buChar char="•"/>
            </a:pPr>
            <a:r>
              <a:rPr lang="en-US" sz="2200" dirty="0"/>
              <a:t>Function of a heart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63</a:t>
            </a:fld>
            <a:endParaRPr lang="en-US"/>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971800"/>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Realizable entity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971800"/>
            <a:ext cx="19812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Process</a:t>
            </a:r>
          </a:p>
        </p:txBody>
      </p:sp>
      <p:sp>
        <p:nvSpPr>
          <p:cNvPr id="11" name="Content Placeholder 2">
            <a:extLst>
              <a:ext uri="{FF2B5EF4-FFF2-40B4-BE49-F238E27FC236}">
                <a16:creationId xmlns:a16="http://schemas.microsoft.com/office/drawing/2014/main" id="{DFBF7D53-EDB8-489B-8C1E-8D55980DB4C0}"/>
              </a:ext>
            </a:extLst>
          </p:cNvPr>
          <p:cNvSpPr txBox="1">
            <a:spLocks/>
          </p:cNvSpPr>
          <p:nvPr/>
        </p:nvSpPr>
        <p:spPr>
          <a:xfrm>
            <a:off x="5647944" y="4267200"/>
            <a:ext cx="2505456" cy="21336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r>
              <a:rPr lang="en-GB" sz="2200" kern="0" dirty="0"/>
              <a:t>Breaking</a:t>
            </a:r>
          </a:p>
          <a:p>
            <a:pPr>
              <a:buFont typeface="Arial" panose="020B0604020202020204" pitchFamily="34" charset="0"/>
              <a:buChar char="•"/>
            </a:pPr>
            <a:r>
              <a:rPr lang="en-GB" sz="2200" kern="0" dirty="0"/>
              <a:t>Constructing</a:t>
            </a:r>
          </a:p>
          <a:p>
            <a:pPr>
              <a:buFont typeface="Arial" panose="020B0604020202020204" pitchFamily="34" charset="0"/>
              <a:buChar char="•"/>
            </a:pPr>
            <a:r>
              <a:rPr lang="en-GB" sz="2200" kern="0" dirty="0"/>
              <a:t>Studying </a:t>
            </a:r>
          </a:p>
          <a:p>
            <a:pPr>
              <a:buFont typeface="Arial" panose="020B0604020202020204" pitchFamily="34" charset="0"/>
              <a:buChar char="•"/>
            </a:pPr>
            <a:r>
              <a:rPr lang="en-GB" sz="2200" kern="0" dirty="0"/>
              <a:t>Beating</a:t>
            </a:r>
            <a:endParaRPr lang="en-US" sz="2200" kern="0" dirty="0"/>
          </a:p>
        </p:txBody>
      </p:sp>
      <p:sp>
        <p:nvSpPr>
          <p:cNvPr id="12" name="Rectangle 11">
            <a:extLst>
              <a:ext uri="{FF2B5EF4-FFF2-40B4-BE49-F238E27FC236}">
                <a16:creationId xmlns:a16="http://schemas.microsoft.com/office/drawing/2014/main" id="{60CB4D41-E915-48E3-AE8F-1A15D1E5DF26}"/>
              </a:ext>
            </a:extLst>
          </p:cNvPr>
          <p:cNvSpPr>
            <a:spLocks noChangeArrowheads="1"/>
          </p:cNvSpPr>
          <p:nvPr/>
        </p:nvSpPr>
        <p:spPr bwMode="auto">
          <a:xfrm>
            <a:off x="12954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13" name="Rectangle 12">
            <a:extLst>
              <a:ext uri="{FF2B5EF4-FFF2-40B4-BE49-F238E27FC236}">
                <a16:creationId xmlns:a16="http://schemas.microsoft.com/office/drawing/2014/main" id="{16EDA5B7-7635-4DC8-ABED-F96B11AA03D1}"/>
              </a:ext>
            </a:extLst>
          </p:cNvPr>
          <p:cNvSpPr>
            <a:spLocks noChangeArrowheads="1"/>
          </p:cNvSpPr>
          <p:nvPr/>
        </p:nvSpPr>
        <p:spPr bwMode="auto">
          <a:xfrm>
            <a:off x="5791201" y="1828800"/>
            <a:ext cx="19812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Occurrent</a:t>
            </a:r>
          </a:p>
        </p:txBody>
      </p:sp>
      <p:cxnSp>
        <p:nvCxnSpPr>
          <p:cNvPr id="14" name="AutoShape 9">
            <a:extLst>
              <a:ext uri="{FF2B5EF4-FFF2-40B4-BE49-F238E27FC236}">
                <a16:creationId xmlns:a16="http://schemas.microsoft.com/office/drawing/2014/main" id="{5FBC62E3-B04B-4D38-A71E-9EA83A37F238}"/>
              </a:ext>
            </a:extLst>
          </p:cNvPr>
          <p:cNvCxnSpPr>
            <a:cxnSpLocks noChangeShapeType="1"/>
            <a:stCxn id="12" idx="2"/>
            <a:endCxn id="6" idx="0"/>
          </p:cNvCxnSpPr>
          <p:nvPr/>
        </p:nvCxnSpPr>
        <p:spPr bwMode="auto">
          <a:xfrm flipH="1">
            <a:off x="2209799" y="2286000"/>
            <a:ext cx="1" cy="6858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1F7E9862-03FE-43D2-8D5B-C6FD472C21EC}"/>
              </a:ext>
            </a:extLst>
          </p:cNvPr>
          <p:cNvCxnSpPr>
            <a:cxnSpLocks noChangeShapeType="1"/>
            <a:stCxn id="13" idx="2"/>
            <a:endCxn id="7" idx="0"/>
          </p:cNvCxnSpPr>
          <p:nvPr/>
        </p:nvCxnSpPr>
        <p:spPr bwMode="auto">
          <a:xfrm flipH="1">
            <a:off x="6781800" y="2286000"/>
            <a:ext cx="1" cy="6858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183462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A690-C4A5-4F04-9442-C26DB1FEF4E6}"/>
              </a:ext>
            </a:extLst>
          </p:cNvPr>
          <p:cNvSpPr>
            <a:spLocks noGrp="1"/>
          </p:cNvSpPr>
          <p:nvPr>
            <p:ph type="title"/>
          </p:nvPr>
        </p:nvSpPr>
        <p:spPr/>
        <p:txBody>
          <a:bodyPr/>
          <a:lstStyle/>
          <a:p>
            <a:r>
              <a:rPr lang="en-US" dirty="0"/>
              <a:t>Some realization axioms (1)</a:t>
            </a:r>
          </a:p>
        </p:txBody>
      </p:sp>
      <p:sp>
        <p:nvSpPr>
          <p:cNvPr id="3" name="Content Placeholder 2">
            <a:extLst>
              <a:ext uri="{FF2B5EF4-FFF2-40B4-BE49-F238E27FC236}">
                <a16:creationId xmlns:a16="http://schemas.microsoft.com/office/drawing/2014/main" id="{27FB8334-6DE3-46B4-8E91-664D0B3C211C}"/>
              </a:ext>
            </a:extLst>
          </p:cNvPr>
          <p:cNvSpPr>
            <a:spLocks noGrp="1"/>
          </p:cNvSpPr>
          <p:nvPr>
            <p:ph idx="1"/>
          </p:nvPr>
        </p:nvSpPr>
        <p:spPr>
          <a:xfrm>
            <a:off x="228600" y="1447800"/>
            <a:ext cx="8686800" cy="4953000"/>
          </a:xfrm>
        </p:spPr>
        <p:txBody>
          <a:bodyPr/>
          <a:lstStyle/>
          <a:p>
            <a:r>
              <a:rPr lang="en-US" sz="1800" dirty="0"/>
              <a:t>(</a:t>
            </a:r>
            <a:r>
              <a:rPr lang="en-US" sz="1800" dirty="0" err="1"/>
              <a:t>cl:comment</a:t>
            </a:r>
            <a:r>
              <a:rPr lang="en-US" sz="1800" dirty="0"/>
              <a:t> "realizes has domain process and range realizable-entity [oot-1]"   </a:t>
            </a:r>
          </a:p>
          <a:p>
            <a:r>
              <a:rPr lang="en-US" sz="1600" dirty="0"/>
              <a:t>	(</a:t>
            </a:r>
            <a:r>
              <a:rPr lang="en-US" sz="1600" dirty="0" err="1">
                <a:solidFill>
                  <a:srgbClr val="1FE115"/>
                </a:solidFill>
              </a:rPr>
              <a:t>forall</a:t>
            </a:r>
            <a:r>
              <a:rPr lang="en-US" sz="1600" dirty="0"/>
              <a:t> (</a:t>
            </a:r>
            <a:r>
              <a:rPr lang="en-US" sz="1600" dirty="0">
                <a:solidFill>
                  <a:srgbClr val="FFC000"/>
                </a:solidFill>
              </a:rPr>
              <a:t>a b</a:t>
            </a:r>
            <a:r>
              <a:rPr lang="en-US" sz="1600" dirty="0"/>
              <a:t>)</a:t>
            </a:r>
          </a:p>
          <a:p>
            <a:pPr>
              <a:spcBef>
                <a:spcPts val="0"/>
              </a:spcBef>
            </a:pPr>
            <a:r>
              <a:rPr lang="en-US" sz="1600" dirty="0"/>
              <a:t>	     (if (</a:t>
            </a:r>
            <a:r>
              <a:rPr lang="en-US" sz="1600" dirty="0">
                <a:solidFill>
                  <a:srgbClr val="FFFF00"/>
                </a:solidFill>
              </a:rPr>
              <a:t>realizes</a:t>
            </a:r>
            <a:r>
              <a:rPr lang="en-US" sz="1600" dirty="0"/>
              <a:t> </a:t>
            </a:r>
            <a:r>
              <a:rPr lang="en-US" sz="1600" i="1" dirty="0">
                <a:solidFill>
                  <a:srgbClr val="FFC000"/>
                </a:solidFill>
              </a:rPr>
              <a:t>a b</a:t>
            </a:r>
            <a:r>
              <a:rPr lang="en-US" sz="1600" dirty="0"/>
              <a:t>)</a:t>
            </a:r>
          </a:p>
          <a:p>
            <a:pPr>
              <a:spcBef>
                <a:spcPts val="0"/>
              </a:spcBef>
            </a:pPr>
            <a:r>
              <a:rPr lang="en-US" sz="1600" dirty="0"/>
              <a:t>	          (and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a </a:t>
            </a:r>
            <a:r>
              <a:rPr lang="en-US" sz="1600" dirty="0">
                <a:solidFill>
                  <a:srgbClr val="00B0F0"/>
                </a:solidFill>
              </a:rPr>
              <a:t>process</a:t>
            </a:r>
            <a:r>
              <a:rPr lang="en-US" sz="1600" dirty="0"/>
              <a:t> </a:t>
            </a:r>
            <a:r>
              <a:rPr lang="en-US" sz="1600" i="1" dirty="0">
                <a:solidFill>
                  <a:srgbClr val="FFC000"/>
                </a:solidFill>
              </a:rPr>
              <a:t>t</a:t>
            </a:r>
            <a:r>
              <a:rPr lang="en-US" sz="1600" dirty="0"/>
              <a:t>))</a:t>
            </a:r>
          </a:p>
          <a:p>
            <a:pPr>
              <a:spcBef>
                <a:spcPts val="0"/>
              </a:spcBef>
            </a:pPr>
            <a:r>
              <a:rPr lang="en-US" sz="1600" dirty="0"/>
              <a:t>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i="1" dirty="0">
                <a:solidFill>
                  <a:srgbClr val="FFC000"/>
                </a:solidFill>
              </a:rPr>
              <a:t> b</a:t>
            </a:r>
            <a:r>
              <a:rPr lang="en-US" sz="1600" dirty="0"/>
              <a:t> </a:t>
            </a:r>
            <a:r>
              <a:rPr lang="en-US" sz="1600" dirty="0">
                <a:solidFill>
                  <a:srgbClr val="00B0F0"/>
                </a:solidFill>
              </a:rPr>
              <a:t>realizable-entity</a:t>
            </a:r>
            <a:r>
              <a:rPr lang="en-US" sz="1600" dirty="0"/>
              <a:t> </a:t>
            </a:r>
            <a:r>
              <a:rPr lang="en-US" sz="1600" i="1" dirty="0">
                <a:solidFill>
                  <a:srgbClr val="FFC000"/>
                </a:solidFill>
              </a:rPr>
              <a:t>t</a:t>
            </a:r>
            <a:r>
              <a:rPr lang="en-US" sz="1600" dirty="0"/>
              <a:t>))))))</a:t>
            </a:r>
          </a:p>
          <a:p>
            <a:pPr marL="0" indent="0">
              <a:spcBef>
                <a:spcPts val="1800"/>
              </a:spcBef>
            </a:pPr>
            <a:r>
              <a:rPr lang="en-US" sz="1800" dirty="0"/>
              <a:t>(</a:t>
            </a:r>
            <a:r>
              <a:rPr lang="en-US" sz="1800" dirty="0" err="1"/>
              <a:t>cl:comment</a:t>
            </a:r>
            <a:r>
              <a:rPr lang="en-US" sz="1800" dirty="0"/>
              <a:t> "When a role is realized the bearer of the role participates in the realization process [grx-1]"    </a:t>
            </a:r>
          </a:p>
          <a:p>
            <a:pPr marL="0" indent="0"/>
            <a:r>
              <a:rPr lang="en-US" sz="1600" dirty="0"/>
              <a:t>     (</a:t>
            </a:r>
            <a:r>
              <a:rPr lang="en-US" sz="1600" dirty="0" err="1">
                <a:solidFill>
                  <a:srgbClr val="1FE115"/>
                </a:solidFill>
              </a:rPr>
              <a:t>forall</a:t>
            </a:r>
            <a:r>
              <a:rPr lang="en-US" sz="1600" dirty="0"/>
              <a:t> (</a:t>
            </a:r>
            <a:r>
              <a:rPr lang="en-US" sz="1600" dirty="0">
                <a:solidFill>
                  <a:srgbClr val="FFC000"/>
                </a:solidFill>
              </a:rPr>
              <a:t>r p b</a:t>
            </a:r>
            <a:r>
              <a:rPr lang="en-US" sz="1600" dirty="0"/>
              <a:t>)     </a:t>
            </a:r>
          </a:p>
          <a:p>
            <a:pPr marL="0" indent="0">
              <a:spcBef>
                <a:spcPts val="0"/>
              </a:spcBef>
            </a:pPr>
            <a:r>
              <a:rPr lang="en-US" sz="1600" dirty="0"/>
              <a:t>         (if (and (</a:t>
            </a:r>
            <a:r>
              <a:rPr lang="en-US" sz="1600" dirty="0">
                <a:solidFill>
                  <a:srgbClr val="FFFF00"/>
                </a:solidFill>
              </a:rPr>
              <a:t>realizes</a:t>
            </a:r>
            <a:r>
              <a:rPr lang="en-US" sz="1600" dirty="0"/>
              <a:t> </a:t>
            </a:r>
            <a:r>
              <a:rPr lang="en-US" sz="1600" i="1" dirty="0">
                <a:solidFill>
                  <a:srgbClr val="FFC000"/>
                </a:solidFill>
              </a:rPr>
              <a:t>p r</a:t>
            </a:r>
            <a:r>
              <a:rPr lang="en-US" sz="1600" dirty="0"/>
              <a:t>) (</a:t>
            </a:r>
            <a:r>
              <a:rPr lang="en-US" sz="1600" dirty="0">
                <a:solidFill>
                  <a:srgbClr val="FFFF00"/>
                </a:solidFill>
              </a:rPr>
              <a:t>inheres-in</a:t>
            </a:r>
            <a:r>
              <a:rPr lang="en-US" sz="1600" dirty="0"/>
              <a:t> </a:t>
            </a:r>
            <a:r>
              <a:rPr lang="en-US" sz="1600" i="1" dirty="0">
                <a:solidFill>
                  <a:srgbClr val="FFC000"/>
                </a:solidFill>
              </a:rPr>
              <a:t>r</a:t>
            </a:r>
            <a:r>
              <a:rPr lang="en-US" sz="1600" dirty="0"/>
              <a:t> </a:t>
            </a:r>
            <a:r>
              <a:rPr lang="en-US" sz="1600" i="1" dirty="0">
                <a:solidFill>
                  <a:srgbClr val="FFC000"/>
                </a:solidFill>
              </a:rPr>
              <a:t>b</a:t>
            </a:r>
            <a:r>
              <a:rPr lang="en-US" sz="1600" dirty="0"/>
              <a:t>))</a:t>
            </a:r>
          </a:p>
          <a:p>
            <a:pPr marL="0" indent="0">
              <a:spcBef>
                <a:spcPts val="0"/>
              </a:spcBef>
            </a:pPr>
            <a:r>
              <a:rPr lang="en-US" sz="1600" dirty="0"/>
              <a:t>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participates-in</a:t>
            </a:r>
            <a:r>
              <a:rPr lang="en-US" sz="1600" dirty="0"/>
              <a:t> </a:t>
            </a:r>
            <a:r>
              <a:rPr lang="en-US" sz="1600" i="1" dirty="0">
                <a:solidFill>
                  <a:srgbClr val="FFC000"/>
                </a:solidFill>
              </a:rPr>
              <a:t>b</a:t>
            </a:r>
            <a:r>
              <a:rPr lang="en-US" sz="1600" dirty="0"/>
              <a:t> </a:t>
            </a:r>
            <a:r>
              <a:rPr lang="en-US" sz="1600" i="1" dirty="0">
                <a:solidFill>
                  <a:srgbClr val="FFC000"/>
                </a:solidFill>
              </a:rPr>
              <a:t>p</a:t>
            </a:r>
            <a:r>
              <a:rPr lang="en-US" sz="1600" dirty="0"/>
              <a:t> </a:t>
            </a:r>
            <a:r>
              <a:rPr lang="en-US" sz="1600" i="1" dirty="0">
                <a:solidFill>
                  <a:srgbClr val="FFC000"/>
                </a:solidFill>
              </a:rPr>
              <a:t>t</a:t>
            </a:r>
            <a:r>
              <a:rPr lang="en-US" sz="1600" dirty="0"/>
              <a:t>)))))</a:t>
            </a:r>
          </a:p>
          <a:p>
            <a:pPr marL="0" indent="0">
              <a:spcBef>
                <a:spcPts val="1800"/>
              </a:spcBef>
            </a:pPr>
            <a:r>
              <a:rPr lang="en-US" sz="1600" dirty="0"/>
              <a:t>(</a:t>
            </a:r>
            <a:r>
              <a:rPr lang="en-US" sz="1800" dirty="0" err="1"/>
              <a:t>cl:comment</a:t>
            </a:r>
            <a:r>
              <a:rPr lang="en-US" sz="1800" dirty="0"/>
              <a:t> "A realizable entity exists at least at the beginning of the realization process [vhg-1]“</a:t>
            </a:r>
          </a:p>
          <a:p>
            <a:pPr marL="0" indent="0"/>
            <a:r>
              <a:rPr lang="en-US" sz="1600" dirty="0"/>
              <a:t>     (</a:t>
            </a:r>
            <a:r>
              <a:rPr lang="en-US" sz="1600" dirty="0" err="1">
                <a:solidFill>
                  <a:srgbClr val="1FE115"/>
                </a:solidFill>
              </a:rPr>
              <a:t>forall</a:t>
            </a:r>
            <a:r>
              <a:rPr lang="en-US" sz="1600" dirty="0"/>
              <a:t> (</a:t>
            </a:r>
            <a:r>
              <a:rPr lang="en-US" sz="1600" dirty="0">
                <a:solidFill>
                  <a:srgbClr val="FFC000"/>
                </a:solidFill>
              </a:rPr>
              <a:t>r p</a:t>
            </a:r>
            <a:r>
              <a:rPr lang="en-US" sz="1600" dirty="0"/>
              <a:t>)</a:t>
            </a:r>
          </a:p>
          <a:p>
            <a:pPr marL="0" indent="0">
              <a:spcBef>
                <a:spcPts val="0"/>
              </a:spcBef>
            </a:pPr>
            <a:r>
              <a:rPr lang="en-US" sz="1600" dirty="0"/>
              <a:t>         (if (</a:t>
            </a:r>
            <a:r>
              <a:rPr lang="en-US" sz="1600" dirty="0">
                <a:solidFill>
                  <a:srgbClr val="FFFF00"/>
                </a:solidFill>
              </a:rPr>
              <a:t>realizes</a:t>
            </a:r>
            <a:r>
              <a:rPr lang="en-US" sz="1600" dirty="0"/>
              <a:t> </a:t>
            </a:r>
            <a:r>
              <a:rPr lang="en-US" sz="1600" i="1" dirty="0">
                <a:solidFill>
                  <a:srgbClr val="FFC000"/>
                </a:solidFill>
              </a:rPr>
              <a:t>p</a:t>
            </a:r>
            <a:r>
              <a:rPr lang="en-US" sz="1600" dirty="0"/>
              <a:t> </a:t>
            </a:r>
            <a:r>
              <a:rPr lang="en-US" sz="1600" i="1" dirty="0">
                <a:solidFill>
                  <a:srgbClr val="FFC000"/>
                </a:solidFill>
              </a:rPr>
              <a:t>r</a:t>
            </a:r>
            <a:r>
              <a:rPr lang="en-US" sz="1600" dirty="0"/>
              <a:t>)</a:t>
            </a:r>
          </a:p>
          <a:p>
            <a:pPr marL="0" indent="0">
              <a:spcBef>
                <a:spcPts val="0"/>
              </a:spcBef>
            </a:pPr>
            <a:r>
              <a:rPr lang="en-US" sz="1600" dirty="0"/>
              <a:t>	(</a:t>
            </a:r>
            <a:r>
              <a:rPr lang="en-US" sz="1600" dirty="0">
                <a:solidFill>
                  <a:srgbClr val="1FE115"/>
                </a:solidFill>
              </a:rPr>
              <a:t>exists</a:t>
            </a:r>
            <a:r>
              <a:rPr lang="en-US" sz="1600" dirty="0"/>
              <a:t> (</a:t>
            </a:r>
            <a:r>
              <a:rPr lang="en-US" sz="1600" dirty="0" err="1">
                <a:solidFill>
                  <a:srgbClr val="FFC000"/>
                </a:solidFill>
              </a:rPr>
              <a:t>proct</a:t>
            </a:r>
            <a:r>
              <a:rPr lang="en-US" sz="1600" dirty="0">
                <a:solidFill>
                  <a:srgbClr val="FFC000"/>
                </a:solidFill>
              </a:rPr>
              <a:t> first</a:t>
            </a:r>
            <a:r>
              <a:rPr lang="en-US" sz="1600" dirty="0"/>
              <a:t>)</a:t>
            </a:r>
          </a:p>
          <a:p>
            <a:pPr marL="0" indent="0">
              <a:spcBef>
                <a:spcPts val="0"/>
              </a:spcBef>
            </a:pPr>
            <a:r>
              <a:rPr lang="en-US" sz="1600" dirty="0"/>
              <a:t>	    (and 	(</a:t>
            </a:r>
            <a:r>
              <a:rPr lang="en-US" sz="1600" dirty="0">
                <a:solidFill>
                  <a:srgbClr val="FFFF00"/>
                </a:solidFill>
              </a:rPr>
              <a:t>occupies-temporal-region</a:t>
            </a:r>
            <a:r>
              <a:rPr lang="en-US" sz="1600" dirty="0"/>
              <a:t> </a:t>
            </a:r>
            <a:r>
              <a:rPr lang="en-US" sz="1600" i="1" dirty="0">
                <a:solidFill>
                  <a:srgbClr val="FFC000"/>
                </a:solidFill>
              </a:rPr>
              <a:t>p</a:t>
            </a:r>
            <a:r>
              <a:rPr lang="en-US" sz="1600" dirty="0"/>
              <a:t> </a:t>
            </a:r>
            <a:r>
              <a:rPr lang="en-US" sz="1600" i="1" dirty="0" err="1">
                <a:solidFill>
                  <a:srgbClr val="FFC000"/>
                </a:solidFill>
              </a:rPr>
              <a:t>proct</a:t>
            </a:r>
            <a:r>
              <a:rPr lang="en-US" sz="1600" dirty="0"/>
              <a:t>)</a:t>
            </a:r>
          </a:p>
          <a:p>
            <a:pPr marL="0" indent="0">
              <a:spcBef>
                <a:spcPts val="0"/>
              </a:spcBef>
            </a:pPr>
            <a:r>
              <a:rPr lang="en-US" sz="1600" dirty="0"/>
              <a:t>	        	(</a:t>
            </a:r>
            <a:r>
              <a:rPr lang="en-US" sz="1600" dirty="0">
                <a:solidFill>
                  <a:srgbClr val="FFFF00"/>
                </a:solidFill>
              </a:rPr>
              <a:t>has-first-instant</a:t>
            </a:r>
            <a:r>
              <a:rPr lang="en-US" sz="1600" dirty="0"/>
              <a:t> </a:t>
            </a:r>
            <a:r>
              <a:rPr lang="en-US" sz="1600" i="1" dirty="0" err="1">
                <a:solidFill>
                  <a:srgbClr val="FFC000"/>
                </a:solidFill>
              </a:rPr>
              <a:t>proct</a:t>
            </a:r>
            <a:r>
              <a:rPr lang="en-US" sz="1600" dirty="0"/>
              <a:t> </a:t>
            </a:r>
            <a:r>
              <a:rPr lang="en-US" sz="1600" i="1" dirty="0">
                <a:solidFill>
                  <a:srgbClr val="FFC000"/>
                </a:solidFill>
              </a:rPr>
              <a:t>first</a:t>
            </a:r>
            <a:r>
              <a:rPr lang="en-US" sz="1600" dirty="0"/>
              <a:t>) </a:t>
            </a:r>
          </a:p>
          <a:p>
            <a:pPr marL="0" indent="0">
              <a:spcBef>
                <a:spcPts val="0"/>
              </a:spcBef>
            </a:pPr>
            <a:r>
              <a:rPr lang="en-US" sz="1600" dirty="0"/>
              <a:t>		(</a:t>
            </a:r>
            <a:r>
              <a:rPr lang="en-US" sz="1600" dirty="0">
                <a:solidFill>
                  <a:srgbClr val="FFFF00"/>
                </a:solidFill>
              </a:rPr>
              <a:t>exists-at</a:t>
            </a:r>
            <a:r>
              <a:rPr lang="en-US" sz="1600" dirty="0"/>
              <a:t> </a:t>
            </a:r>
            <a:r>
              <a:rPr lang="en-US" sz="1600" i="1" dirty="0">
                <a:solidFill>
                  <a:srgbClr val="FFC000"/>
                </a:solidFill>
              </a:rPr>
              <a:t>r</a:t>
            </a:r>
            <a:r>
              <a:rPr lang="en-US" sz="1600" dirty="0"/>
              <a:t> </a:t>
            </a:r>
            <a:r>
              <a:rPr lang="en-US" sz="1600" i="1" dirty="0">
                <a:solidFill>
                  <a:srgbClr val="FFC000"/>
                </a:solidFill>
              </a:rPr>
              <a:t>first</a:t>
            </a:r>
            <a:r>
              <a:rPr lang="en-US" sz="1600" dirty="0"/>
              <a:t>))))))</a:t>
            </a:r>
          </a:p>
        </p:txBody>
      </p:sp>
      <p:sp>
        <p:nvSpPr>
          <p:cNvPr id="4" name="Slide Number Placeholder 3">
            <a:extLst>
              <a:ext uri="{FF2B5EF4-FFF2-40B4-BE49-F238E27FC236}">
                <a16:creationId xmlns:a16="http://schemas.microsoft.com/office/drawing/2014/main" id="{DE1235B0-DB3B-43C2-BF06-372CACAB1A0A}"/>
              </a:ext>
            </a:extLst>
          </p:cNvPr>
          <p:cNvSpPr>
            <a:spLocks noGrp="1"/>
          </p:cNvSpPr>
          <p:nvPr>
            <p:ph type="sldNum" sz="quarter" idx="10"/>
          </p:nvPr>
        </p:nvSpPr>
        <p:spPr/>
        <p:txBody>
          <a:bodyPr/>
          <a:lstStyle/>
          <a:p>
            <a:fld id="{01EF93C7-D0AB-41D7-8C62-1F8A9E33AE23}" type="slidenum">
              <a:rPr lang="en-US" smtClean="0"/>
              <a:pPr/>
              <a:t>64</a:t>
            </a:fld>
            <a:endParaRPr lang="en-US"/>
          </a:p>
        </p:txBody>
      </p:sp>
    </p:spTree>
    <p:extLst>
      <p:ext uri="{BB962C8B-B14F-4D97-AF65-F5344CB8AC3E}">
        <p14:creationId xmlns:p14="http://schemas.microsoft.com/office/powerpoint/2010/main" val="2654372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A690-C4A5-4F04-9442-C26DB1FEF4E6}"/>
              </a:ext>
            </a:extLst>
          </p:cNvPr>
          <p:cNvSpPr>
            <a:spLocks noGrp="1"/>
          </p:cNvSpPr>
          <p:nvPr>
            <p:ph type="title"/>
          </p:nvPr>
        </p:nvSpPr>
        <p:spPr/>
        <p:txBody>
          <a:bodyPr/>
          <a:lstStyle/>
          <a:p>
            <a:r>
              <a:rPr lang="en-US" dirty="0"/>
              <a:t>Some realization axioms (2)</a:t>
            </a:r>
          </a:p>
        </p:txBody>
      </p:sp>
      <p:sp>
        <p:nvSpPr>
          <p:cNvPr id="3" name="Content Placeholder 2">
            <a:extLst>
              <a:ext uri="{FF2B5EF4-FFF2-40B4-BE49-F238E27FC236}">
                <a16:creationId xmlns:a16="http://schemas.microsoft.com/office/drawing/2014/main" id="{27FB8334-6DE3-46B4-8E91-664D0B3C211C}"/>
              </a:ext>
            </a:extLst>
          </p:cNvPr>
          <p:cNvSpPr>
            <a:spLocks noGrp="1"/>
          </p:cNvSpPr>
          <p:nvPr>
            <p:ph idx="1"/>
          </p:nvPr>
        </p:nvSpPr>
        <p:spPr/>
        <p:txBody>
          <a:bodyPr/>
          <a:lstStyle/>
          <a:p>
            <a:pPr marL="0" indent="0"/>
            <a:r>
              <a:rPr lang="en-US" sz="1800" dirty="0"/>
              <a:t>(</a:t>
            </a:r>
            <a:r>
              <a:rPr lang="en-US" sz="1800" dirty="0" err="1"/>
              <a:t>cl:comment</a:t>
            </a:r>
            <a:r>
              <a:rPr lang="en-US" sz="1800" dirty="0"/>
              <a:t> "has-material-basis is time indexed and has domain: disposition and range: material-entity [cfs-1]“</a:t>
            </a:r>
          </a:p>
          <a:p>
            <a:pPr marL="0" indent="0"/>
            <a:r>
              <a:rPr lang="en-US" sz="1600" dirty="0"/>
              <a:t>    (</a:t>
            </a:r>
            <a:r>
              <a:rPr lang="en-US" sz="1600" dirty="0" err="1">
                <a:solidFill>
                  <a:srgbClr val="1FE115"/>
                </a:solidFill>
              </a:rPr>
              <a:t>forall</a:t>
            </a:r>
            <a:r>
              <a:rPr lang="en-US" sz="1600" dirty="0"/>
              <a:t> (</a:t>
            </a:r>
            <a:r>
              <a:rPr lang="en-US" sz="1600" dirty="0">
                <a:solidFill>
                  <a:srgbClr val="FFC000"/>
                </a:solidFill>
              </a:rPr>
              <a:t>a b t</a:t>
            </a:r>
            <a:r>
              <a:rPr lang="en-US" sz="1600" dirty="0"/>
              <a:t>)     </a:t>
            </a:r>
          </a:p>
          <a:p>
            <a:pPr marL="0" indent="0">
              <a:spcBef>
                <a:spcPts val="0"/>
              </a:spcBef>
            </a:pPr>
            <a:r>
              <a:rPr lang="en-US" sz="1600" dirty="0"/>
              <a:t>	(if (</a:t>
            </a:r>
            <a:r>
              <a:rPr lang="en-US" sz="1600" dirty="0">
                <a:solidFill>
                  <a:srgbClr val="FFFF00"/>
                </a:solidFill>
              </a:rPr>
              <a:t>has-material-basis</a:t>
            </a:r>
            <a:r>
              <a:rPr lang="en-US" sz="1600" dirty="0"/>
              <a:t> </a:t>
            </a:r>
            <a:r>
              <a:rPr lang="en-US" sz="1600" i="1" dirty="0">
                <a:solidFill>
                  <a:srgbClr val="FFC000"/>
                </a:solidFill>
              </a:rPr>
              <a:t>a b t</a:t>
            </a:r>
            <a:r>
              <a:rPr lang="en-US" sz="1600" dirty="0"/>
              <a:t>)</a:t>
            </a:r>
          </a:p>
          <a:p>
            <a:pPr marL="0" indent="0">
              <a:spcBef>
                <a:spcPts val="0"/>
              </a:spcBef>
            </a:pPr>
            <a:r>
              <a:rPr lang="en-US" sz="1600" dirty="0"/>
              <a:t>	    (and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disposition</a:t>
            </a:r>
            <a:r>
              <a:rPr lang="en-US" sz="1600" dirty="0"/>
              <a:t> </a:t>
            </a:r>
            <a:r>
              <a:rPr lang="en-US" sz="1600" i="1" dirty="0">
                <a:solidFill>
                  <a:srgbClr val="FFC000"/>
                </a:solidFill>
              </a:rPr>
              <a:t>t</a:t>
            </a:r>
            <a:r>
              <a:rPr lang="en-US" sz="1600" dirty="0"/>
              <a:t>)</a:t>
            </a:r>
          </a:p>
          <a:p>
            <a:pPr marL="0" indent="0">
              <a:spcBef>
                <a:spcPts val="0"/>
              </a:spcBef>
            </a:pPr>
            <a:r>
              <a:rPr lang="en-US" sz="1600" dirty="0"/>
              <a:t>	            (</a:t>
            </a:r>
            <a:r>
              <a:rPr lang="en-US" sz="1600" dirty="0">
                <a:solidFill>
                  <a:srgbClr val="FFFF00"/>
                </a:solidFill>
              </a:rPr>
              <a:t>instance-of</a:t>
            </a:r>
            <a:r>
              <a:rPr lang="en-US" sz="1600" dirty="0"/>
              <a:t> </a:t>
            </a:r>
            <a:r>
              <a:rPr lang="en-US" sz="1600" i="1" dirty="0">
                <a:solidFill>
                  <a:srgbClr val="FFC000"/>
                </a:solidFill>
              </a:rPr>
              <a:t>b</a:t>
            </a:r>
            <a:r>
              <a:rPr lang="en-US" sz="1600" dirty="0"/>
              <a:t> </a:t>
            </a:r>
            <a:r>
              <a:rPr lang="en-US" sz="1600" dirty="0">
                <a:solidFill>
                  <a:srgbClr val="00B0F0"/>
                </a:solidFill>
              </a:rPr>
              <a:t>material-entity</a:t>
            </a:r>
            <a:r>
              <a:rPr lang="en-US" sz="1600" dirty="0"/>
              <a:t> </a:t>
            </a:r>
            <a:r>
              <a:rPr lang="en-US" sz="1600" i="1" dirty="0">
                <a:solidFill>
                  <a:srgbClr val="FFC000"/>
                </a:solidFill>
              </a:rPr>
              <a:t>t</a:t>
            </a:r>
            <a:r>
              <a:rPr lang="en-US" sz="1600" dirty="0"/>
              <a:t>)</a:t>
            </a:r>
          </a:p>
          <a:p>
            <a:pPr marL="0" indent="0">
              <a:spcBef>
                <a:spcPts val="0"/>
              </a:spcBef>
            </a:pPr>
            <a:r>
              <a:rPr lang="en-US" sz="1600" dirty="0"/>
              <a:t>	            (</a:t>
            </a:r>
            <a:r>
              <a:rPr lang="en-US" sz="1600" dirty="0">
                <a:solidFill>
                  <a:srgbClr val="FFFF00"/>
                </a:solidFill>
              </a:rPr>
              <a:t>instance-of</a:t>
            </a:r>
            <a:r>
              <a:rPr lang="en-US" sz="1600" dirty="0"/>
              <a:t> </a:t>
            </a:r>
            <a:r>
              <a:rPr lang="en-US" sz="1600" i="1" dirty="0">
                <a:solidFill>
                  <a:srgbClr val="FFC000"/>
                </a:solidFill>
              </a:rPr>
              <a:t>t</a:t>
            </a:r>
            <a:r>
              <a:rPr lang="en-US" sz="1600" dirty="0"/>
              <a:t> </a:t>
            </a:r>
            <a:r>
              <a:rPr lang="en-US" sz="1600" dirty="0">
                <a:solidFill>
                  <a:srgbClr val="00B0F0"/>
                </a:solidFill>
              </a:rPr>
              <a:t>temporal-region</a:t>
            </a:r>
            <a:r>
              <a:rPr lang="en-US" sz="1600" dirty="0"/>
              <a:t> </a:t>
            </a:r>
            <a:r>
              <a:rPr lang="en-US" sz="1600" i="1" dirty="0">
                <a:solidFill>
                  <a:srgbClr val="FFC000"/>
                </a:solidFill>
              </a:rPr>
              <a:t>t</a:t>
            </a:r>
            <a:r>
              <a:rPr lang="en-US" sz="1600" dirty="0"/>
              <a:t>)))))</a:t>
            </a:r>
          </a:p>
          <a:p>
            <a:pPr marL="0" indent="0">
              <a:spcBef>
                <a:spcPts val="2400"/>
              </a:spcBef>
            </a:pPr>
            <a:r>
              <a:rPr lang="en-US" sz="1800" dirty="0"/>
              <a:t>(</a:t>
            </a:r>
            <a:r>
              <a:rPr lang="en-US" sz="1800" dirty="0" err="1"/>
              <a:t>cl:comment</a:t>
            </a:r>
            <a:r>
              <a:rPr lang="en-US" sz="1800" dirty="0"/>
              <a:t> "The material basis of a disposition is part of the bearer of the disposition [uxo-1]“</a:t>
            </a:r>
          </a:p>
          <a:p>
            <a:pPr marL="0" indent="0"/>
            <a:r>
              <a:rPr lang="en-US" sz="1600" dirty="0"/>
              <a:t>    (</a:t>
            </a:r>
            <a:r>
              <a:rPr lang="en-US" sz="1600" dirty="0" err="1">
                <a:solidFill>
                  <a:srgbClr val="1FE115"/>
                </a:solidFill>
              </a:rPr>
              <a:t>forall</a:t>
            </a:r>
            <a:r>
              <a:rPr lang="en-US" sz="1600" dirty="0"/>
              <a:t> (</a:t>
            </a:r>
            <a:r>
              <a:rPr lang="en-US" sz="1600" dirty="0">
                <a:solidFill>
                  <a:srgbClr val="FFC000"/>
                </a:solidFill>
              </a:rPr>
              <a:t>m d b</a:t>
            </a:r>
            <a:r>
              <a:rPr lang="en-US" sz="1600" dirty="0"/>
              <a:t>)</a:t>
            </a:r>
          </a:p>
          <a:p>
            <a:pPr marL="0" indent="0">
              <a:spcBef>
                <a:spcPts val="0"/>
              </a:spcBef>
            </a:pPr>
            <a:r>
              <a:rPr lang="en-US" sz="1600" dirty="0"/>
              <a:t>	(if (and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m</a:t>
            </a:r>
            <a:r>
              <a:rPr lang="en-US" sz="1600" dirty="0"/>
              <a:t> </a:t>
            </a:r>
            <a:r>
              <a:rPr lang="en-US" sz="1600" dirty="0">
                <a:solidFill>
                  <a:srgbClr val="00B0F0"/>
                </a:solidFill>
              </a:rPr>
              <a:t>material-entity</a:t>
            </a:r>
            <a:r>
              <a:rPr lang="en-US" sz="1600" dirty="0"/>
              <a:t> </a:t>
            </a:r>
            <a:r>
              <a:rPr lang="en-US" sz="1600" i="1" dirty="0">
                <a:solidFill>
                  <a:srgbClr val="FFC000"/>
                </a:solidFill>
              </a:rPr>
              <a:t>t</a:t>
            </a:r>
            <a:r>
              <a:rPr lang="en-US" sz="1600" dirty="0"/>
              <a:t>))</a:t>
            </a:r>
          </a:p>
          <a:p>
            <a:pPr marL="0" indent="0">
              <a:spcBef>
                <a:spcPts val="0"/>
              </a:spcBef>
            </a:pPr>
            <a:r>
              <a:rPr lang="en-US" sz="1600" dirty="0"/>
              <a:t>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d</a:t>
            </a:r>
            <a:r>
              <a:rPr lang="en-US" sz="1600" dirty="0"/>
              <a:t> </a:t>
            </a:r>
            <a:r>
              <a:rPr lang="en-US" sz="1600" dirty="0">
                <a:solidFill>
                  <a:srgbClr val="00B0F0"/>
                </a:solidFill>
              </a:rPr>
              <a:t>disposition</a:t>
            </a:r>
            <a:r>
              <a:rPr lang="en-US" sz="1600" dirty="0"/>
              <a:t> </a:t>
            </a:r>
            <a:r>
              <a:rPr lang="en-US" sz="1600" i="1" dirty="0">
                <a:solidFill>
                  <a:srgbClr val="FFC000"/>
                </a:solidFill>
              </a:rPr>
              <a:t>t</a:t>
            </a:r>
            <a:r>
              <a:rPr lang="en-US" sz="1600" dirty="0"/>
              <a:t>))</a:t>
            </a:r>
          </a:p>
          <a:p>
            <a:pPr marL="0" indent="0">
              <a:spcBef>
                <a:spcPts val="0"/>
              </a:spcBef>
            </a:pPr>
            <a:r>
              <a:rPr lang="en-US" sz="1600" dirty="0"/>
              <a:t>     	            (</a:t>
            </a:r>
            <a:r>
              <a:rPr lang="en-US" sz="1600" dirty="0">
                <a:solidFill>
                  <a:srgbClr val="1FE115"/>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b</a:t>
            </a:r>
            <a:r>
              <a:rPr lang="en-US" sz="1600" dirty="0"/>
              <a:t> </a:t>
            </a:r>
            <a:r>
              <a:rPr lang="en-US" sz="1600" dirty="0">
                <a:solidFill>
                  <a:srgbClr val="00B0F0"/>
                </a:solidFill>
              </a:rPr>
              <a:t>material-entity</a:t>
            </a:r>
            <a:r>
              <a:rPr lang="en-US" sz="1600" dirty="0"/>
              <a:t> </a:t>
            </a:r>
            <a:r>
              <a:rPr lang="en-US" sz="1600" i="1" dirty="0">
                <a:solidFill>
                  <a:srgbClr val="FFC000"/>
                </a:solidFill>
              </a:rPr>
              <a:t>t</a:t>
            </a:r>
            <a:r>
              <a:rPr lang="en-US" sz="1600" dirty="0"/>
              <a:t>))</a:t>
            </a:r>
          </a:p>
          <a:p>
            <a:pPr marL="0" indent="0">
              <a:spcBef>
                <a:spcPts val="0"/>
              </a:spcBef>
            </a:pPr>
            <a:r>
              <a:rPr lang="en-US" sz="1600" dirty="0"/>
              <a:t>	            (</a:t>
            </a:r>
            <a:r>
              <a:rPr lang="en-US" sz="1600" dirty="0">
                <a:solidFill>
                  <a:srgbClr val="FFFF00"/>
                </a:solidFill>
              </a:rPr>
              <a:t>inheres-in</a:t>
            </a:r>
            <a:r>
              <a:rPr lang="en-US" sz="1600" dirty="0"/>
              <a:t> </a:t>
            </a:r>
            <a:r>
              <a:rPr lang="en-US" sz="1600" i="1" dirty="0">
                <a:solidFill>
                  <a:srgbClr val="FFC000"/>
                </a:solidFill>
              </a:rPr>
              <a:t>d</a:t>
            </a:r>
            <a:r>
              <a:rPr lang="en-US" sz="1600" dirty="0"/>
              <a:t> </a:t>
            </a:r>
            <a:r>
              <a:rPr lang="en-US" sz="1600" i="1" dirty="0">
                <a:solidFill>
                  <a:srgbClr val="FFC000"/>
                </a:solidFill>
              </a:rPr>
              <a:t>b</a:t>
            </a:r>
            <a:r>
              <a:rPr lang="en-US" sz="1600" dirty="0"/>
              <a:t>))</a:t>
            </a:r>
          </a:p>
          <a:p>
            <a:pPr marL="0" indent="0">
              <a:spcBef>
                <a:spcPts val="0"/>
              </a:spcBef>
            </a:pPr>
            <a:r>
              <a:rPr lang="en-US" sz="1600" dirty="0"/>
              <a:t>  	    (</a:t>
            </a:r>
            <a:r>
              <a:rPr lang="en-US" sz="1600" dirty="0" err="1">
                <a:solidFill>
                  <a:srgbClr val="1FE115"/>
                </a:solidFill>
              </a:rPr>
              <a:t>forall</a:t>
            </a:r>
            <a:r>
              <a:rPr lang="en-US" sz="1600" dirty="0"/>
              <a:t> (</a:t>
            </a:r>
            <a:r>
              <a:rPr lang="en-US" sz="1600" dirty="0">
                <a:solidFill>
                  <a:srgbClr val="FFC000"/>
                </a:solidFill>
              </a:rPr>
              <a:t>t</a:t>
            </a:r>
            <a:r>
              <a:rPr lang="en-US" sz="1600" dirty="0"/>
              <a:t>)</a:t>
            </a:r>
          </a:p>
          <a:p>
            <a:pPr marL="0" indent="0">
              <a:spcBef>
                <a:spcPts val="0"/>
              </a:spcBef>
            </a:pPr>
            <a:r>
              <a:rPr lang="en-US" sz="1600" dirty="0"/>
              <a:t>	       (if (</a:t>
            </a:r>
            <a:r>
              <a:rPr lang="en-US" sz="1600" dirty="0">
                <a:solidFill>
                  <a:srgbClr val="FFFF00"/>
                </a:solidFill>
              </a:rPr>
              <a:t>has-material-basis</a:t>
            </a:r>
            <a:r>
              <a:rPr lang="en-US" sz="1600" dirty="0"/>
              <a:t> </a:t>
            </a:r>
            <a:r>
              <a:rPr lang="en-US" sz="1600" i="1" dirty="0">
                <a:solidFill>
                  <a:srgbClr val="FFC000"/>
                </a:solidFill>
              </a:rPr>
              <a:t>d</a:t>
            </a:r>
            <a:r>
              <a:rPr lang="en-US" sz="1600" dirty="0"/>
              <a:t> </a:t>
            </a:r>
            <a:r>
              <a:rPr lang="en-US" sz="1600" i="1" dirty="0">
                <a:solidFill>
                  <a:srgbClr val="FFC000"/>
                </a:solidFill>
              </a:rPr>
              <a:t>m</a:t>
            </a:r>
            <a:r>
              <a:rPr lang="en-US" sz="1600" dirty="0"/>
              <a:t> </a:t>
            </a:r>
            <a:r>
              <a:rPr lang="en-US" sz="1600" i="1" dirty="0">
                <a:solidFill>
                  <a:srgbClr val="FFC000"/>
                </a:solidFill>
              </a:rPr>
              <a:t>t</a:t>
            </a:r>
            <a:r>
              <a:rPr lang="en-US" sz="1600" dirty="0"/>
              <a:t>)</a:t>
            </a:r>
          </a:p>
          <a:p>
            <a:pPr marL="0" indent="0">
              <a:spcBef>
                <a:spcPts val="0"/>
              </a:spcBef>
            </a:pPr>
            <a:r>
              <a:rPr lang="en-US" sz="1600" dirty="0"/>
              <a:t>	            (</a:t>
            </a:r>
            <a:r>
              <a:rPr lang="en-US" sz="1600" dirty="0">
                <a:solidFill>
                  <a:srgbClr val="FFFF00"/>
                </a:solidFill>
              </a:rPr>
              <a:t>continuant-part-of</a:t>
            </a:r>
            <a:r>
              <a:rPr lang="en-US" sz="1600" dirty="0"/>
              <a:t> </a:t>
            </a:r>
            <a:r>
              <a:rPr lang="en-US" sz="1600" i="1" dirty="0">
                <a:solidFill>
                  <a:srgbClr val="FFC000"/>
                </a:solidFill>
              </a:rPr>
              <a:t>m</a:t>
            </a:r>
            <a:r>
              <a:rPr lang="en-US" sz="1600" dirty="0"/>
              <a:t> </a:t>
            </a:r>
            <a:r>
              <a:rPr lang="en-US" sz="1600" i="1" dirty="0">
                <a:solidFill>
                  <a:srgbClr val="FFC000"/>
                </a:solidFill>
              </a:rPr>
              <a:t>b</a:t>
            </a:r>
            <a:r>
              <a:rPr lang="en-US" sz="1600" dirty="0"/>
              <a:t> </a:t>
            </a:r>
            <a:r>
              <a:rPr lang="en-US" sz="1600" i="1" dirty="0">
                <a:solidFill>
                  <a:srgbClr val="FFC000"/>
                </a:solidFill>
              </a:rPr>
              <a:t>t</a:t>
            </a:r>
            <a:r>
              <a:rPr lang="en-US" sz="1600" dirty="0"/>
              <a:t>))))))</a:t>
            </a:r>
          </a:p>
          <a:p>
            <a:endParaRPr lang="en-US" sz="1800" dirty="0"/>
          </a:p>
        </p:txBody>
      </p:sp>
      <p:sp>
        <p:nvSpPr>
          <p:cNvPr id="4" name="Slide Number Placeholder 3">
            <a:extLst>
              <a:ext uri="{FF2B5EF4-FFF2-40B4-BE49-F238E27FC236}">
                <a16:creationId xmlns:a16="http://schemas.microsoft.com/office/drawing/2014/main" id="{DE1235B0-DB3B-43C2-BF06-372CACAB1A0A}"/>
              </a:ext>
            </a:extLst>
          </p:cNvPr>
          <p:cNvSpPr>
            <a:spLocks noGrp="1"/>
          </p:cNvSpPr>
          <p:nvPr>
            <p:ph type="sldNum" sz="quarter" idx="10"/>
          </p:nvPr>
        </p:nvSpPr>
        <p:spPr/>
        <p:txBody>
          <a:bodyPr/>
          <a:lstStyle/>
          <a:p>
            <a:fld id="{01EF93C7-D0AB-41D7-8C62-1F8A9E33AE23}" type="slidenum">
              <a:rPr lang="en-US" smtClean="0"/>
              <a:pPr/>
              <a:t>65</a:t>
            </a:fld>
            <a:endParaRPr lang="en-US"/>
          </a:p>
        </p:txBody>
      </p:sp>
    </p:spTree>
    <p:extLst>
      <p:ext uri="{BB962C8B-B14F-4D97-AF65-F5344CB8AC3E}">
        <p14:creationId xmlns:p14="http://schemas.microsoft.com/office/powerpoint/2010/main" val="400539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Quality</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66</a:t>
            </a:fld>
            <a:endParaRPr lang="en-US"/>
          </a:p>
        </p:txBody>
      </p:sp>
      <p:pic>
        <p:nvPicPr>
          <p:cNvPr id="5" name="Picture 4">
            <a:extLst>
              <a:ext uri="{FF2B5EF4-FFF2-40B4-BE49-F238E27FC236}">
                <a16:creationId xmlns:a16="http://schemas.microsoft.com/office/drawing/2014/main" id="{A0B23C1D-F49A-47BC-8710-73D3DF96DDF5}"/>
              </a:ext>
            </a:extLst>
          </p:cNvPr>
          <p:cNvPicPr>
            <a:picLocks noChangeAspect="1"/>
          </p:cNvPicPr>
          <p:nvPr/>
        </p:nvPicPr>
        <p:blipFill>
          <a:blip r:embed="rId2"/>
          <a:stretch>
            <a:fillRect/>
          </a:stretch>
        </p:blipFill>
        <p:spPr>
          <a:xfrm>
            <a:off x="2209800" y="4863193"/>
            <a:ext cx="2181225" cy="1628775"/>
          </a:xfrm>
          <a:prstGeom prst="rect">
            <a:avLst/>
          </a:prstGeom>
        </p:spPr>
      </p:pic>
      <p:sp>
        <p:nvSpPr>
          <p:cNvPr id="7" name="Rectangle 6">
            <a:extLst>
              <a:ext uri="{FF2B5EF4-FFF2-40B4-BE49-F238E27FC236}">
                <a16:creationId xmlns:a16="http://schemas.microsoft.com/office/drawing/2014/main" id="{ABD7D41B-99A2-431F-9692-3A2754C9323F}"/>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8" name="Rectangle 7">
            <a:extLst>
              <a:ext uri="{FF2B5EF4-FFF2-40B4-BE49-F238E27FC236}">
                <a16:creationId xmlns:a16="http://schemas.microsoft.com/office/drawing/2014/main" id="{1929EDA0-CDE8-4890-A2A6-AF72BBFC3A6C}"/>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9" name="Rectangle 8">
            <a:extLst>
              <a:ext uri="{FF2B5EF4-FFF2-40B4-BE49-F238E27FC236}">
                <a16:creationId xmlns:a16="http://schemas.microsoft.com/office/drawing/2014/main" id="{08D10FAD-3DB4-45F9-8E76-0B5674AF4274}"/>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0" name="Rectangle 9">
            <a:extLst>
              <a:ext uri="{FF2B5EF4-FFF2-40B4-BE49-F238E27FC236}">
                <a16:creationId xmlns:a16="http://schemas.microsoft.com/office/drawing/2014/main" id="{E26D506D-C7B4-4653-80DD-8743C37983D1}"/>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1" name="Rectangle 10">
            <a:extLst>
              <a:ext uri="{FF2B5EF4-FFF2-40B4-BE49-F238E27FC236}">
                <a16:creationId xmlns:a16="http://schemas.microsoft.com/office/drawing/2014/main" id="{FC41AC35-F9B0-4657-B33F-CA49D36E4D9F}"/>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2" name="Rectangle 11">
            <a:extLst>
              <a:ext uri="{FF2B5EF4-FFF2-40B4-BE49-F238E27FC236}">
                <a16:creationId xmlns:a16="http://schemas.microsoft.com/office/drawing/2014/main" id="{1840FCD8-159E-4FE9-ADB3-0621313758B9}"/>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3" name="Rectangle 12">
            <a:extLst>
              <a:ext uri="{FF2B5EF4-FFF2-40B4-BE49-F238E27FC236}">
                <a16:creationId xmlns:a16="http://schemas.microsoft.com/office/drawing/2014/main" id="{71E4FD1E-C411-4431-859D-CA04ED1D54FF}"/>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4" name="Rectangle 13">
            <a:extLst>
              <a:ext uri="{FF2B5EF4-FFF2-40B4-BE49-F238E27FC236}">
                <a16:creationId xmlns:a16="http://schemas.microsoft.com/office/drawing/2014/main" id="{5432AC58-E120-4170-AA41-D053C6614613}"/>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5" name="AutoShape 9">
            <a:extLst>
              <a:ext uri="{FF2B5EF4-FFF2-40B4-BE49-F238E27FC236}">
                <a16:creationId xmlns:a16="http://schemas.microsoft.com/office/drawing/2014/main" id="{32FE2A67-D5A8-46A3-BA1C-C846E3589266}"/>
              </a:ext>
            </a:extLst>
          </p:cNvPr>
          <p:cNvCxnSpPr>
            <a:cxnSpLocks noChangeShapeType="1"/>
            <a:stCxn id="7" idx="2"/>
            <a:endCxn id="8"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98A82C67-5F6C-4603-9042-12DD7402BD2D}"/>
              </a:ext>
            </a:extLst>
          </p:cNvPr>
          <p:cNvCxnSpPr>
            <a:cxnSpLocks noChangeShapeType="1"/>
            <a:stCxn id="9" idx="2"/>
            <a:endCxn id="10"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29132600-4B46-4C3A-889D-33B4E5440CDD}"/>
              </a:ext>
            </a:extLst>
          </p:cNvPr>
          <p:cNvCxnSpPr>
            <a:cxnSpLocks noChangeShapeType="1"/>
            <a:stCxn id="10" idx="1"/>
            <a:endCxn id="11"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4" name="AutoShape 9">
            <a:extLst>
              <a:ext uri="{FF2B5EF4-FFF2-40B4-BE49-F238E27FC236}">
                <a16:creationId xmlns:a16="http://schemas.microsoft.com/office/drawing/2014/main" id="{CD93E610-0C09-4CCF-94BA-5621DE91CC20}"/>
              </a:ext>
            </a:extLst>
          </p:cNvPr>
          <p:cNvCxnSpPr>
            <a:cxnSpLocks noChangeShapeType="1"/>
            <a:stCxn id="10" idx="2"/>
            <a:endCxn id="12"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7" name="AutoShape 9">
            <a:extLst>
              <a:ext uri="{FF2B5EF4-FFF2-40B4-BE49-F238E27FC236}">
                <a16:creationId xmlns:a16="http://schemas.microsoft.com/office/drawing/2014/main" id="{65661BBB-4A06-4490-B41A-F6B25F637EE4}"/>
              </a:ext>
            </a:extLst>
          </p:cNvPr>
          <p:cNvCxnSpPr>
            <a:cxnSpLocks noChangeShapeType="1"/>
            <a:stCxn id="10" idx="2"/>
            <a:endCxn id="13"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30" name="AutoShape 9">
            <a:extLst>
              <a:ext uri="{FF2B5EF4-FFF2-40B4-BE49-F238E27FC236}">
                <a16:creationId xmlns:a16="http://schemas.microsoft.com/office/drawing/2014/main" id="{F8B9605A-B220-4E3D-B185-A26138A8AA6A}"/>
              </a:ext>
            </a:extLst>
          </p:cNvPr>
          <p:cNvCxnSpPr>
            <a:cxnSpLocks noChangeShapeType="1"/>
            <a:stCxn id="10" idx="2"/>
            <a:endCxn id="14"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34" name="TextBox 33">
            <a:extLst>
              <a:ext uri="{FF2B5EF4-FFF2-40B4-BE49-F238E27FC236}">
                <a16:creationId xmlns:a16="http://schemas.microsoft.com/office/drawing/2014/main" id="{6EBA881C-52B5-4627-AD75-C6A491DA60A7}"/>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5" name="TextBox 34">
            <a:extLst>
              <a:ext uri="{FF2B5EF4-FFF2-40B4-BE49-F238E27FC236}">
                <a16:creationId xmlns:a16="http://schemas.microsoft.com/office/drawing/2014/main" id="{A2C72CFA-F733-427B-AF70-D7DF4B9BD890}"/>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6" name="TextBox 35">
            <a:extLst>
              <a:ext uri="{FF2B5EF4-FFF2-40B4-BE49-F238E27FC236}">
                <a16:creationId xmlns:a16="http://schemas.microsoft.com/office/drawing/2014/main" id="{49B35C47-D191-44DD-AB47-688A6AD2F477}"/>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7" name="TextBox 36">
            <a:extLst>
              <a:ext uri="{FF2B5EF4-FFF2-40B4-BE49-F238E27FC236}">
                <a16:creationId xmlns:a16="http://schemas.microsoft.com/office/drawing/2014/main" id="{CC705827-CCBA-4491-8AFE-E7B65C9E887D}"/>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8" name="TextBox 37">
            <a:extLst>
              <a:ext uri="{FF2B5EF4-FFF2-40B4-BE49-F238E27FC236}">
                <a16:creationId xmlns:a16="http://schemas.microsoft.com/office/drawing/2014/main" id="{F6C085A4-1EAD-4425-A625-07FA52B29D98}"/>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9" name="TextBox 38">
            <a:extLst>
              <a:ext uri="{FF2B5EF4-FFF2-40B4-BE49-F238E27FC236}">
                <a16:creationId xmlns:a16="http://schemas.microsoft.com/office/drawing/2014/main" id="{7AE82B8E-903F-4BAD-BEDF-DE0EC56D9AD7}"/>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43" name="TextBox 42">
            <a:extLst>
              <a:ext uri="{FF2B5EF4-FFF2-40B4-BE49-F238E27FC236}">
                <a16:creationId xmlns:a16="http://schemas.microsoft.com/office/drawing/2014/main" id="{B426EF75-0A9F-4724-AD7C-CB081D1E1D1B}"/>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1</a:t>
            </a:r>
          </a:p>
        </p:txBody>
      </p:sp>
      <p:cxnSp>
        <p:nvCxnSpPr>
          <p:cNvPr id="44" name="AutoShape 9">
            <a:extLst>
              <a:ext uri="{FF2B5EF4-FFF2-40B4-BE49-F238E27FC236}">
                <a16:creationId xmlns:a16="http://schemas.microsoft.com/office/drawing/2014/main" id="{C74FD8F8-5990-4B14-808C-34FA8DB06C9A}"/>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47" name="Rectangle: Rounded Corners 46">
            <a:extLst>
              <a:ext uri="{FF2B5EF4-FFF2-40B4-BE49-F238E27FC236}">
                <a16:creationId xmlns:a16="http://schemas.microsoft.com/office/drawing/2014/main" id="{B04F1885-FF9F-4490-9156-BD0EB866C102}"/>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48" name="AutoShape 9">
            <a:extLst>
              <a:ext uri="{FF2B5EF4-FFF2-40B4-BE49-F238E27FC236}">
                <a16:creationId xmlns:a16="http://schemas.microsoft.com/office/drawing/2014/main" id="{62DB982B-5FA3-41F2-9C49-DF8597954D82}"/>
              </a:ext>
            </a:extLst>
          </p:cNvPr>
          <p:cNvCxnSpPr>
            <a:cxnSpLocks noChangeShapeType="1"/>
            <a:stCxn id="11" idx="2"/>
            <a:endCxn id="47" idx="3"/>
          </p:cNvCxnSpPr>
          <p:nvPr/>
        </p:nvCxnSpPr>
        <p:spPr bwMode="auto">
          <a:xfrm flipH="1">
            <a:off x="3404618" y="4267200"/>
            <a:ext cx="1357882" cy="1716584"/>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50" name="TextBox 49">
            <a:extLst>
              <a:ext uri="{FF2B5EF4-FFF2-40B4-BE49-F238E27FC236}">
                <a16:creationId xmlns:a16="http://schemas.microsoft.com/office/drawing/2014/main" id="{E090CB27-D92D-493C-B5BA-9CD526A54375}"/>
              </a:ext>
            </a:extLst>
          </p:cNvPr>
          <p:cNvSpPr txBox="1"/>
          <p:nvPr/>
        </p:nvSpPr>
        <p:spPr>
          <a:xfrm>
            <a:off x="2314005" y="4270647"/>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1</a:t>
            </a:r>
          </a:p>
        </p:txBody>
      </p:sp>
    </p:spTree>
    <p:extLst>
      <p:ext uri="{BB962C8B-B14F-4D97-AF65-F5344CB8AC3E}">
        <p14:creationId xmlns:p14="http://schemas.microsoft.com/office/powerpoint/2010/main" val="35152228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Quality</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67</a:t>
            </a:fld>
            <a:endParaRPr lang="en-US"/>
          </a:p>
        </p:txBody>
      </p:sp>
      <p:pic>
        <p:nvPicPr>
          <p:cNvPr id="6" name="Picture 5">
            <a:extLst>
              <a:ext uri="{FF2B5EF4-FFF2-40B4-BE49-F238E27FC236}">
                <a16:creationId xmlns:a16="http://schemas.microsoft.com/office/drawing/2014/main" id="{007DC7E8-4B3B-43F8-95FC-42BFB86B832A}"/>
              </a:ext>
            </a:extLst>
          </p:cNvPr>
          <p:cNvPicPr>
            <a:picLocks noChangeAspect="1"/>
          </p:cNvPicPr>
          <p:nvPr/>
        </p:nvPicPr>
        <p:blipFill>
          <a:blip r:embed="rId2"/>
          <a:stretch>
            <a:fillRect/>
          </a:stretch>
        </p:blipFill>
        <p:spPr>
          <a:xfrm>
            <a:off x="2209800" y="4847953"/>
            <a:ext cx="2200275" cy="1628775"/>
          </a:xfrm>
          <a:prstGeom prst="rect">
            <a:avLst/>
          </a:prstGeom>
        </p:spPr>
      </p:pic>
      <p:sp>
        <p:nvSpPr>
          <p:cNvPr id="8" name="Rectangle 7">
            <a:extLst>
              <a:ext uri="{FF2B5EF4-FFF2-40B4-BE49-F238E27FC236}">
                <a16:creationId xmlns:a16="http://schemas.microsoft.com/office/drawing/2014/main" id="{2EB2C140-4DFF-4C26-B6ED-E35AC9FB70FC}"/>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9" name="Rectangle 8">
            <a:extLst>
              <a:ext uri="{FF2B5EF4-FFF2-40B4-BE49-F238E27FC236}">
                <a16:creationId xmlns:a16="http://schemas.microsoft.com/office/drawing/2014/main" id="{E0373F75-1058-4FE4-B592-9ACDC1830C92}"/>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10" name="Rectangle 9">
            <a:extLst>
              <a:ext uri="{FF2B5EF4-FFF2-40B4-BE49-F238E27FC236}">
                <a16:creationId xmlns:a16="http://schemas.microsoft.com/office/drawing/2014/main" id="{3677EBC5-B413-47FE-B73B-4D786F07CDDC}"/>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1" name="Rectangle 10">
            <a:extLst>
              <a:ext uri="{FF2B5EF4-FFF2-40B4-BE49-F238E27FC236}">
                <a16:creationId xmlns:a16="http://schemas.microsoft.com/office/drawing/2014/main" id="{7CB8EB61-D287-49B9-B19A-065F0D9D069E}"/>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2" name="Rectangle 11">
            <a:extLst>
              <a:ext uri="{FF2B5EF4-FFF2-40B4-BE49-F238E27FC236}">
                <a16:creationId xmlns:a16="http://schemas.microsoft.com/office/drawing/2014/main" id="{936C448F-BE2A-4C10-A5F2-3087959ED59C}"/>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3" name="Rectangle 12">
            <a:extLst>
              <a:ext uri="{FF2B5EF4-FFF2-40B4-BE49-F238E27FC236}">
                <a16:creationId xmlns:a16="http://schemas.microsoft.com/office/drawing/2014/main" id="{AABB29D1-C045-4A1A-B2F4-CAE5AE76D9F0}"/>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4" name="Rectangle 13">
            <a:extLst>
              <a:ext uri="{FF2B5EF4-FFF2-40B4-BE49-F238E27FC236}">
                <a16:creationId xmlns:a16="http://schemas.microsoft.com/office/drawing/2014/main" id="{D369D48D-1CD2-47C4-BA69-A7C77000BFD4}"/>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5" name="Rectangle 14">
            <a:extLst>
              <a:ext uri="{FF2B5EF4-FFF2-40B4-BE49-F238E27FC236}">
                <a16:creationId xmlns:a16="http://schemas.microsoft.com/office/drawing/2014/main" id="{5919B421-4693-4826-BF90-5966A29F574D}"/>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6" name="AutoShape 9">
            <a:extLst>
              <a:ext uri="{FF2B5EF4-FFF2-40B4-BE49-F238E27FC236}">
                <a16:creationId xmlns:a16="http://schemas.microsoft.com/office/drawing/2014/main" id="{D4DFA7A0-4355-4B39-BE63-CC54E7249B87}"/>
              </a:ext>
            </a:extLst>
          </p:cNvPr>
          <p:cNvCxnSpPr>
            <a:cxnSpLocks noChangeShapeType="1"/>
            <a:stCxn id="8" idx="2"/>
            <a:endCxn id="9"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6769683A-0F48-40AF-A3C1-A1AD9BC43730}"/>
              </a:ext>
            </a:extLst>
          </p:cNvPr>
          <p:cNvCxnSpPr>
            <a:cxnSpLocks noChangeShapeType="1"/>
            <a:stCxn id="10" idx="2"/>
            <a:endCxn id="11"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C95FDE94-E7B0-4775-9F01-858E5B0DC0AB}"/>
              </a:ext>
            </a:extLst>
          </p:cNvPr>
          <p:cNvCxnSpPr>
            <a:cxnSpLocks noChangeShapeType="1"/>
            <a:stCxn id="11" idx="1"/>
            <a:endCxn id="12"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9CD6DA0B-9122-4CFC-945E-5C14F89B0C99}"/>
              </a:ext>
            </a:extLst>
          </p:cNvPr>
          <p:cNvCxnSpPr>
            <a:cxnSpLocks noChangeShapeType="1"/>
            <a:stCxn id="11" idx="2"/>
            <a:endCxn id="13"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0" name="AutoShape 9">
            <a:extLst>
              <a:ext uri="{FF2B5EF4-FFF2-40B4-BE49-F238E27FC236}">
                <a16:creationId xmlns:a16="http://schemas.microsoft.com/office/drawing/2014/main" id="{A72E2672-1016-4F08-94EE-BE5BAB64438A}"/>
              </a:ext>
            </a:extLst>
          </p:cNvPr>
          <p:cNvCxnSpPr>
            <a:cxnSpLocks noChangeShapeType="1"/>
            <a:stCxn id="11" idx="2"/>
            <a:endCxn id="14"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AB7BC9DF-81FE-4204-9AB7-04010BEFC04C}"/>
              </a:ext>
            </a:extLst>
          </p:cNvPr>
          <p:cNvCxnSpPr>
            <a:cxnSpLocks noChangeShapeType="1"/>
            <a:stCxn id="11" idx="2"/>
            <a:endCxn id="15"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22" name="TextBox 21">
            <a:extLst>
              <a:ext uri="{FF2B5EF4-FFF2-40B4-BE49-F238E27FC236}">
                <a16:creationId xmlns:a16="http://schemas.microsoft.com/office/drawing/2014/main" id="{E5B30006-5345-4527-8387-73A9701C4105}"/>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3" name="TextBox 22">
            <a:extLst>
              <a:ext uri="{FF2B5EF4-FFF2-40B4-BE49-F238E27FC236}">
                <a16:creationId xmlns:a16="http://schemas.microsoft.com/office/drawing/2014/main" id="{F3D0D689-4DDE-4022-AC0C-BBFC55555284}"/>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4" name="TextBox 23">
            <a:extLst>
              <a:ext uri="{FF2B5EF4-FFF2-40B4-BE49-F238E27FC236}">
                <a16:creationId xmlns:a16="http://schemas.microsoft.com/office/drawing/2014/main" id="{85CFCB1D-CAE6-4A85-86E9-18958137F921}"/>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5" name="TextBox 24">
            <a:extLst>
              <a:ext uri="{FF2B5EF4-FFF2-40B4-BE49-F238E27FC236}">
                <a16:creationId xmlns:a16="http://schemas.microsoft.com/office/drawing/2014/main" id="{547BDBF5-6C7C-4CA4-AE98-90683B4667D4}"/>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6" name="TextBox 25">
            <a:extLst>
              <a:ext uri="{FF2B5EF4-FFF2-40B4-BE49-F238E27FC236}">
                <a16:creationId xmlns:a16="http://schemas.microsoft.com/office/drawing/2014/main" id="{A6D175E9-2217-492D-A50F-DEDA91F5BDD2}"/>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7" name="TextBox 26">
            <a:extLst>
              <a:ext uri="{FF2B5EF4-FFF2-40B4-BE49-F238E27FC236}">
                <a16:creationId xmlns:a16="http://schemas.microsoft.com/office/drawing/2014/main" id="{B437B5EB-35BB-433C-8D9B-D8135110D098}"/>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29" name="AutoShape 9">
            <a:extLst>
              <a:ext uri="{FF2B5EF4-FFF2-40B4-BE49-F238E27FC236}">
                <a16:creationId xmlns:a16="http://schemas.microsoft.com/office/drawing/2014/main" id="{F0855BB3-A36C-46BA-AAF6-A251568EFF8C}"/>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0" name="TextBox 29">
            <a:extLst>
              <a:ext uri="{FF2B5EF4-FFF2-40B4-BE49-F238E27FC236}">
                <a16:creationId xmlns:a16="http://schemas.microsoft.com/office/drawing/2014/main" id="{7E13C658-F89C-498B-84EB-887B46D561AD}"/>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2</a:t>
            </a:r>
          </a:p>
        </p:txBody>
      </p:sp>
      <p:sp>
        <p:nvSpPr>
          <p:cNvPr id="33" name="Rectangle: Rounded Corners 32">
            <a:extLst>
              <a:ext uri="{FF2B5EF4-FFF2-40B4-BE49-F238E27FC236}">
                <a16:creationId xmlns:a16="http://schemas.microsoft.com/office/drawing/2014/main" id="{4E46A609-8F90-4761-A565-5BEF1C43C1B4}"/>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4" name="AutoShape 9">
            <a:extLst>
              <a:ext uri="{FF2B5EF4-FFF2-40B4-BE49-F238E27FC236}">
                <a16:creationId xmlns:a16="http://schemas.microsoft.com/office/drawing/2014/main" id="{5637DCE8-2442-4E86-9940-3B8252287349}"/>
              </a:ext>
            </a:extLst>
          </p:cNvPr>
          <p:cNvCxnSpPr>
            <a:cxnSpLocks noChangeShapeType="1"/>
            <a:stCxn id="13" idx="1"/>
            <a:endCxn id="33" idx="3"/>
          </p:cNvCxnSpPr>
          <p:nvPr/>
        </p:nvCxnSpPr>
        <p:spPr bwMode="auto">
          <a:xfrm flipH="1">
            <a:off x="3404618" y="4748076"/>
            <a:ext cx="2474974" cy="1235708"/>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5" name="TextBox 34">
            <a:extLst>
              <a:ext uri="{FF2B5EF4-FFF2-40B4-BE49-F238E27FC236}">
                <a16:creationId xmlns:a16="http://schemas.microsoft.com/office/drawing/2014/main" id="{897CE5E3-6E87-4CA3-9C61-E15FBB754DA0}"/>
              </a:ext>
            </a:extLst>
          </p:cNvPr>
          <p:cNvSpPr txBox="1"/>
          <p:nvPr/>
        </p:nvSpPr>
        <p:spPr>
          <a:xfrm>
            <a:off x="3523679" y="4395678"/>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2</a:t>
            </a:r>
          </a:p>
        </p:txBody>
      </p:sp>
    </p:spTree>
    <p:extLst>
      <p:ext uri="{BB962C8B-B14F-4D97-AF65-F5344CB8AC3E}">
        <p14:creationId xmlns:p14="http://schemas.microsoft.com/office/powerpoint/2010/main" val="29080758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Quality</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68</a:t>
            </a:fld>
            <a:endParaRPr lang="en-US"/>
          </a:p>
        </p:txBody>
      </p:sp>
      <p:pic>
        <p:nvPicPr>
          <p:cNvPr id="7" name="Picture 6">
            <a:extLst>
              <a:ext uri="{FF2B5EF4-FFF2-40B4-BE49-F238E27FC236}">
                <a16:creationId xmlns:a16="http://schemas.microsoft.com/office/drawing/2014/main" id="{B8DA45C5-6190-4F5F-8227-A16C1E4052D1}"/>
              </a:ext>
            </a:extLst>
          </p:cNvPr>
          <p:cNvPicPr>
            <a:picLocks noChangeAspect="1"/>
          </p:cNvPicPr>
          <p:nvPr/>
        </p:nvPicPr>
        <p:blipFill>
          <a:blip r:embed="rId2"/>
          <a:stretch>
            <a:fillRect/>
          </a:stretch>
        </p:blipFill>
        <p:spPr>
          <a:xfrm>
            <a:off x="2209800" y="4847952"/>
            <a:ext cx="2181225" cy="1628775"/>
          </a:xfrm>
          <a:prstGeom prst="rect">
            <a:avLst/>
          </a:prstGeom>
        </p:spPr>
      </p:pic>
      <p:sp>
        <p:nvSpPr>
          <p:cNvPr id="8" name="Rectangle 7">
            <a:extLst>
              <a:ext uri="{FF2B5EF4-FFF2-40B4-BE49-F238E27FC236}">
                <a16:creationId xmlns:a16="http://schemas.microsoft.com/office/drawing/2014/main" id="{7D845F36-EDC2-43FE-A9D4-DF1FC110A90C}"/>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9" name="Rectangle 8">
            <a:extLst>
              <a:ext uri="{FF2B5EF4-FFF2-40B4-BE49-F238E27FC236}">
                <a16:creationId xmlns:a16="http://schemas.microsoft.com/office/drawing/2014/main" id="{AF90B6E9-60E8-4E57-A4D4-92F111971D66}"/>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10" name="Rectangle 9">
            <a:extLst>
              <a:ext uri="{FF2B5EF4-FFF2-40B4-BE49-F238E27FC236}">
                <a16:creationId xmlns:a16="http://schemas.microsoft.com/office/drawing/2014/main" id="{184EE42B-DCB6-4A36-885B-AC6850824FF1}"/>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1" name="Rectangle 10">
            <a:extLst>
              <a:ext uri="{FF2B5EF4-FFF2-40B4-BE49-F238E27FC236}">
                <a16:creationId xmlns:a16="http://schemas.microsoft.com/office/drawing/2014/main" id="{147EE9F3-0ED5-4A64-914D-2F5C11D16A55}"/>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2" name="Rectangle 11">
            <a:extLst>
              <a:ext uri="{FF2B5EF4-FFF2-40B4-BE49-F238E27FC236}">
                <a16:creationId xmlns:a16="http://schemas.microsoft.com/office/drawing/2014/main" id="{FF17ABDD-B0D1-4D90-8CA8-0935E97A6580}"/>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3" name="Rectangle 12">
            <a:extLst>
              <a:ext uri="{FF2B5EF4-FFF2-40B4-BE49-F238E27FC236}">
                <a16:creationId xmlns:a16="http://schemas.microsoft.com/office/drawing/2014/main" id="{02ED5751-7BE5-4016-8945-339394766E3F}"/>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4" name="Rectangle 13">
            <a:extLst>
              <a:ext uri="{FF2B5EF4-FFF2-40B4-BE49-F238E27FC236}">
                <a16:creationId xmlns:a16="http://schemas.microsoft.com/office/drawing/2014/main" id="{BF4DD685-DB92-49A0-A70A-2AD8FC6E3BF5}"/>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5" name="Rectangle 14">
            <a:extLst>
              <a:ext uri="{FF2B5EF4-FFF2-40B4-BE49-F238E27FC236}">
                <a16:creationId xmlns:a16="http://schemas.microsoft.com/office/drawing/2014/main" id="{A8119073-7DE4-4FC6-B773-2DA925179FCC}"/>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6" name="AutoShape 9">
            <a:extLst>
              <a:ext uri="{FF2B5EF4-FFF2-40B4-BE49-F238E27FC236}">
                <a16:creationId xmlns:a16="http://schemas.microsoft.com/office/drawing/2014/main" id="{75FEEC49-1C57-484D-8B8B-5014DE388F68}"/>
              </a:ext>
            </a:extLst>
          </p:cNvPr>
          <p:cNvCxnSpPr>
            <a:cxnSpLocks noChangeShapeType="1"/>
            <a:stCxn id="8" idx="2"/>
            <a:endCxn id="9"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217556E8-1BF8-41DF-B832-E2BE3227EBA1}"/>
              </a:ext>
            </a:extLst>
          </p:cNvPr>
          <p:cNvCxnSpPr>
            <a:cxnSpLocks noChangeShapeType="1"/>
            <a:stCxn id="10" idx="2"/>
            <a:endCxn id="11"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53AF2D2C-325E-467A-8804-ABF05E8EC36A}"/>
              </a:ext>
            </a:extLst>
          </p:cNvPr>
          <p:cNvCxnSpPr>
            <a:cxnSpLocks noChangeShapeType="1"/>
            <a:stCxn id="11" idx="1"/>
            <a:endCxn id="12"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47377F81-BB39-448F-93E7-74AD227A0B76}"/>
              </a:ext>
            </a:extLst>
          </p:cNvPr>
          <p:cNvCxnSpPr>
            <a:cxnSpLocks noChangeShapeType="1"/>
            <a:stCxn id="11" idx="2"/>
            <a:endCxn id="13"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0" name="AutoShape 9">
            <a:extLst>
              <a:ext uri="{FF2B5EF4-FFF2-40B4-BE49-F238E27FC236}">
                <a16:creationId xmlns:a16="http://schemas.microsoft.com/office/drawing/2014/main" id="{925347CA-D383-484E-A620-5E062569EB13}"/>
              </a:ext>
            </a:extLst>
          </p:cNvPr>
          <p:cNvCxnSpPr>
            <a:cxnSpLocks noChangeShapeType="1"/>
            <a:stCxn id="11" idx="2"/>
            <a:endCxn id="14"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01FA3B3F-F84D-4632-ABC0-F2D2863B132F}"/>
              </a:ext>
            </a:extLst>
          </p:cNvPr>
          <p:cNvCxnSpPr>
            <a:cxnSpLocks noChangeShapeType="1"/>
            <a:stCxn id="11" idx="2"/>
            <a:endCxn id="15"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22" name="TextBox 21">
            <a:extLst>
              <a:ext uri="{FF2B5EF4-FFF2-40B4-BE49-F238E27FC236}">
                <a16:creationId xmlns:a16="http://schemas.microsoft.com/office/drawing/2014/main" id="{40F36139-F3D6-4B46-91D8-631E66E16B0B}"/>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3" name="TextBox 22">
            <a:extLst>
              <a:ext uri="{FF2B5EF4-FFF2-40B4-BE49-F238E27FC236}">
                <a16:creationId xmlns:a16="http://schemas.microsoft.com/office/drawing/2014/main" id="{1664CC43-890D-47B5-9B74-82999FF71E8E}"/>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4" name="TextBox 23">
            <a:extLst>
              <a:ext uri="{FF2B5EF4-FFF2-40B4-BE49-F238E27FC236}">
                <a16:creationId xmlns:a16="http://schemas.microsoft.com/office/drawing/2014/main" id="{A6B61D17-575C-4DFC-A017-40E642D85729}"/>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5" name="TextBox 24">
            <a:extLst>
              <a:ext uri="{FF2B5EF4-FFF2-40B4-BE49-F238E27FC236}">
                <a16:creationId xmlns:a16="http://schemas.microsoft.com/office/drawing/2014/main" id="{A87AFCA8-8E56-40C8-AEF7-D6AB7411628F}"/>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6" name="TextBox 25">
            <a:extLst>
              <a:ext uri="{FF2B5EF4-FFF2-40B4-BE49-F238E27FC236}">
                <a16:creationId xmlns:a16="http://schemas.microsoft.com/office/drawing/2014/main" id="{6C686F18-076C-4D02-9273-8951E999542C}"/>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7" name="TextBox 26">
            <a:extLst>
              <a:ext uri="{FF2B5EF4-FFF2-40B4-BE49-F238E27FC236}">
                <a16:creationId xmlns:a16="http://schemas.microsoft.com/office/drawing/2014/main" id="{C8953828-5687-4020-92BB-B13E947585D0}"/>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29" name="AutoShape 9">
            <a:extLst>
              <a:ext uri="{FF2B5EF4-FFF2-40B4-BE49-F238E27FC236}">
                <a16:creationId xmlns:a16="http://schemas.microsoft.com/office/drawing/2014/main" id="{E6BFA493-ED67-4FF4-99D6-0F02459722A2}"/>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2" name="TextBox 31">
            <a:extLst>
              <a:ext uri="{FF2B5EF4-FFF2-40B4-BE49-F238E27FC236}">
                <a16:creationId xmlns:a16="http://schemas.microsoft.com/office/drawing/2014/main" id="{68500163-8164-445E-A2C8-1C7D0091E87E}"/>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3</a:t>
            </a:r>
          </a:p>
        </p:txBody>
      </p:sp>
      <p:sp>
        <p:nvSpPr>
          <p:cNvPr id="33" name="Rectangle: Rounded Corners 32">
            <a:extLst>
              <a:ext uri="{FF2B5EF4-FFF2-40B4-BE49-F238E27FC236}">
                <a16:creationId xmlns:a16="http://schemas.microsoft.com/office/drawing/2014/main" id="{C6A80B3F-3C51-45C9-BF47-E418EBAF7612}"/>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4" name="AutoShape 9">
            <a:extLst>
              <a:ext uri="{FF2B5EF4-FFF2-40B4-BE49-F238E27FC236}">
                <a16:creationId xmlns:a16="http://schemas.microsoft.com/office/drawing/2014/main" id="{825F295A-98B1-43E2-85E6-C34364453B95}"/>
              </a:ext>
            </a:extLst>
          </p:cNvPr>
          <p:cNvCxnSpPr>
            <a:cxnSpLocks noChangeShapeType="1"/>
            <a:endCxn id="33" idx="3"/>
          </p:cNvCxnSpPr>
          <p:nvPr/>
        </p:nvCxnSpPr>
        <p:spPr bwMode="auto">
          <a:xfrm flipH="1">
            <a:off x="3404618" y="5528364"/>
            <a:ext cx="3453382" cy="45542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8" name="TextBox 37">
            <a:extLst>
              <a:ext uri="{FF2B5EF4-FFF2-40B4-BE49-F238E27FC236}">
                <a16:creationId xmlns:a16="http://schemas.microsoft.com/office/drawing/2014/main" id="{17228D63-701C-47C5-B457-DBA06C141D20}"/>
              </a:ext>
            </a:extLst>
          </p:cNvPr>
          <p:cNvSpPr txBox="1"/>
          <p:nvPr/>
        </p:nvSpPr>
        <p:spPr>
          <a:xfrm>
            <a:off x="4592002" y="5715000"/>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3</a:t>
            </a:r>
          </a:p>
        </p:txBody>
      </p:sp>
    </p:spTree>
    <p:extLst>
      <p:ext uri="{BB962C8B-B14F-4D97-AF65-F5344CB8AC3E}">
        <p14:creationId xmlns:p14="http://schemas.microsoft.com/office/powerpoint/2010/main" val="3087731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Quality</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69</a:t>
            </a:fld>
            <a:endParaRPr lang="en-US"/>
          </a:p>
        </p:txBody>
      </p:sp>
      <p:pic>
        <p:nvPicPr>
          <p:cNvPr id="8" name="Picture 7">
            <a:extLst>
              <a:ext uri="{FF2B5EF4-FFF2-40B4-BE49-F238E27FC236}">
                <a16:creationId xmlns:a16="http://schemas.microsoft.com/office/drawing/2014/main" id="{AB475DEB-3BB9-489E-A299-1E285FE82F8A}"/>
              </a:ext>
            </a:extLst>
          </p:cNvPr>
          <p:cNvPicPr>
            <a:picLocks noChangeAspect="1"/>
          </p:cNvPicPr>
          <p:nvPr/>
        </p:nvPicPr>
        <p:blipFill>
          <a:blip r:embed="rId2"/>
          <a:stretch>
            <a:fillRect/>
          </a:stretch>
        </p:blipFill>
        <p:spPr>
          <a:xfrm>
            <a:off x="2209800" y="4844143"/>
            <a:ext cx="2209800" cy="1647825"/>
          </a:xfrm>
          <a:prstGeom prst="rect">
            <a:avLst/>
          </a:prstGeom>
        </p:spPr>
      </p:pic>
      <p:sp>
        <p:nvSpPr>
          <p:cNvPr id="9" name="Rectangle 8">
            <a:extLst>
              <a:ext uri="{FF2B5EF4-FFF2-40B4-BE49-F238E27FC236}">
                <a16:creationId xmlns:a16="http://schemas.microsoft.com/office/drawing/2014/main" id="{4B8FB37C-13E7-4B44-B551-54F8DE43498B}"/>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10" name="Rectangle 9">
            <a:extLst>
              <a:ext uri="{FF2B5EF4-FFF2-40B4-BE49-F238E27FC236}">
                <a16:creationId xmlns:a16="http://schemas.microsoft.com/office/drawing/2014/main" id="{30BE71A7-E36C-41CF-8AF3-E1609510986E}"/>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11" name="Rectangle 10">
            <a:extLst>
              <a:ext uri="{FF2B5EF4-FFF2-40B4-BE49-F238E27FC236}">
                <a16:creationId xmlns:a16="http://schemas.microsoft.com/office/drawing/2014/main" id="{FCA3F374-943D-4E4D-BA41-CF17114444E9}"/>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2" name="Rectangle 11">
            <a:extLst>
              <a:ext uri="{FF2B5EF4-FFF2-40B4-BE49-F238E27FC236}">
                <a16:creationId xmlns:a16="http://schemas.microsoft.com/office/drawing/2014/main" id="{3B92D278-E814-4504-BC98-E8B7CC6C56D8}"/>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3" name="Rectangle 12">
            <a:extLst>
              <a:ext uri="{FF2B5EF4-FFF2-40B4-BE49-F238E27FC236}">
                <a16:creationId xmlns:a16="http://schemas.microsoft.com/office/drawing/2014/main" id="{0E3E43EC-BC49-419E-A8BC-F7ADE6B6C1F7}"/>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4" name="Rectangle 13">
            <a:extLst>
              <a:ext uri="{FF2B5EF4-FFF2-40B4-BE49-F238E27FC236}">
                <a16:creationId xmlns:a16="http://schemas.microsoft.com/office/drawing/2014/main" id="{4738EC35-82E3-4203-8674-356EF2FFA189}"/>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5" name="Rectangle 14">
            <a:extLst>
              <a:ext uri="{FF2B5EF4-FFF2-40B4-BE49-F238E27FC236}">
                <a16:creationId xmlns:a16="http://schemas.microsoft.com/office/drawing/2014/main" id="{872E5097-311D-4E75-9DFA-56DB2C326BF8}"/>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6" name="Rectangle 15">
            <a:extLst>
              <a:ext uri="{FF2B5EF4-FFF2-40B4-BE49-F238E27FC236}">
                <a16:creationId xmlns:a16="http://schemas.microsoft.com/office/drawing/2014/main" id="{4A746547-1AFE-4E29-81B2-88EF443CCCED}"/>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7" name="AutoShape 9">
            <a:extLst>
              <a:ext uri="{FF2B5EF4-FFF2-40B4-BE49-F238E27FC236}">
                <a16:creationId xmlns:a16="http://schemas.microsoft.com/office/drawing/2014/main" id="{8179CFEB-ADE3-4FD0-8401-DDC44FB38996}"/>
              </a:ext>
            </a:extLst>
          </p:cNvPr>
          <p:cNvCxnSpPr>
            <a:cxnSpLocks noChangeShapeType="1"/>
            <a:stCxn id="9" idx="2"/>
            <a:endCxn id="10"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1E22EAE4-E3EF-4AEF-8E08-E5CBD12B7248}"/>
              </a:ext>
            </a:extLst>
          </p:cNvPr>
          <p:cNvCxnSpPr>
            <a:cxnSpLocks noChangeShapeType="1"/>
            <a:stCxn id="11" idx="2"/>
            <a:endCxn id="12"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C39F16E7-D97A-4A23-BD6F-BA4B3C0911D5}"/>
              </a:ext>
            </a:extLst>
          </p:cNvPr>
          <p:cNvCxnSpPr>
            <a:cxnSpLocks noChangeShapeType="1"/>
            <a:stCxn id="12" idx="1"/>
            <a:endCxn id="13"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0" name="AutoShape 9">
            <a:extLst>
              <a:ext uri="{FF2B5EF4-FFF2-40B4-BE49-F238E27FC236}">
                <a16:creationId xmlns:a16="http://schemas.microsoft.com/office/drawing/2014/main" id="{AB056357-AC02-4B4E-86E2-4194675B9A2C}"/>
              </a:ext>
            </a:extLst>
          </p:cNvPr>
          <p:cNvCxnSpPr>
            <a:cxnSpLocks noChangeShapeType="1"/>
            <a:stCxn id="12" idx="2"/>
            <a:endCxn id="14"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CCAC7B60-69CB-49ED-B34D-D3CB9FF1D9ED}"/>
              </a:ext>
            </a:extLst>
          </p:cNvPr>
          <p:cNvCxnSpPr>
            <a:cxnSpLocks noChangeShapeType="1"/>
            <a:stCxn id="12" idx="2"/>
            <a:endCxn id="15"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2" name="AutoShape 9">
            <a:extLst>
              <a:ext uri="{FF2B5EF4-FFF2-40B4-BE49-F238E27FC236}">
                <a16:creationId xmlns:a16="http://schemas.microsoft.com/office/drawing/2014/main" id="{FA4F8C40-2CF8-4D28-8A30-3921D9B5B098}"/>
              </a:ext>
            </a:extLst>
          </p:cNvPr>
          <p:cNvCxnSpPr>
            <a:cxnSpLocks noChangeShapeType="1"/>
            <a:stCxn id="12" idx="2"/>
            <a:endCxn id="16"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23" name="TextBox 22">
            <a:extLst>
              <a:ext uri="{FF2B5EF4-FFF2-40B4-BE49-F238E27FC236}">
                <a16:creationId xmlns:a16="http://schemas.microsoft.com/office/drawing/2014/main" id="{8EF622D6-FBAD-45C4-A3F0-C12CB97205C5}"/>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4" name="TextBox 23">
            <a:extLst>
              <a:ext uri="{FF2B5EF4-FFF2-40B4-BE49-F238E27FC236}">
                <a16:creationId xmlns:a16="http://schemas.microsoft.com/office/drawing/2014/main" id="{C9FEFB1A-1B1C-4CB7-AABD-046D31A67764}"/>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5" name="TextBox 24">
            <a:extLst>
              <a:ext uri="{FF2B5EF4-FFF2-40B4-BE49-F238E27FC236}">
                <a16:creationId xmlns:a16="http://schemas.microsoft.com/office/drawing/2014/main" id="{EEEAF18D-BA36-4C5D-A81A-BBF64743D236}"/>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6" name="TextBox 25">
            <a:extLst>
              <a:ext uri="{FF2B5EF4-FFF2-40B4-BE49-F238E27FC236}">
                <a16:creationId xmlns:a16="http://schemas.microsoft.com/office/drawing/2014/main" id="{56185DEE-6FF6-4660-8E4D-D8C750542CAC}"/>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7" name="TextBox 26">
            <a:extLst>
              <a:ext uri="{FF2B5EF4-FFF2-40B4-BE49-F238E27FC236}">
                <a16:creationId xmlns:a16="http://schemas.microsoft.com/office/drawing/2014/main" id="{FC31B0DA-916B-4EC8-A2BD-EA860BDB1889}"/>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8" name="TextBox 27">
            <a:extLst>
              <a:ext uri="{FF2B5EF4-FFF2-40B4-BE49-F238E27FC236}">
                <a16:creationId xmlns:a16="http://schemas.microsoft.com/office/drawing/2014/main" id="{98121CA3-8768-400B-9198-D90B895CC0E1}"/>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30" name="AutoShape 9">
            <a:extLst>
              <a:ext uri="{FF2B5EF4-FFF2-40B4-BE49-F238E27FC236}">
                <a16:creationId xmlns:a16="http://schemas.microsoft.com/office/drawing/2014/main" id="{6520194A-681D-4DAB-93AB-128702E9B149}"/>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1" name="TextBox 30">
            <a:extLst>
              <a:ext uri="{FF2B5EF4-FFF2-40B4-BE49-F238E27FC236}">
                <a16:creationId xmlns:a16="http://schemas.microsoft.com/office/drawing/2014/main" id="{2158602C-5924-428A-BE76-26F8B4AE3709}"/>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4</a:t>
            </a:r>
          </a:p>
        </p:txBody>
      </p:sp>
      <p:sp>
        <p:nvSpPr>
          <p:cNvPr id="32" name="Rectangle: Rounded Corners 31">
            <a:extLst>
              <a:ext uri="{FF2B5EF4-FFF2-40B4-BE49-F238E27FC236}">
                <a16:creationId xmlns:a16="http://schemas.microsoft.com/office/drawing/2014/main" id="{E6F77F79-9A58-4A21-91CC-FCBD8F29C59F}"/>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3" name="AutoShape 9">
            <a:extLst>
              <a:ext uri="{FF2B5EF4-FFF2-40B4-BE49-F238E27FC236}">
                <a16:creationId xmlns:a16="http://schemas.microsoft.com/office/drawing/2014/main" id="{4835F9A0-5CEE-4EA4-89C8-75ABE30C4908}"/>
              </a:ext>
            </a:extLst>
          </p:cNvPr>
          <p:cNvCxnSpPr>
            <a:cxnSpLocks noChangeShapeType="1"/>
            <a:stCxn id="16" idx="1"/>
            <a:endCxn id="32" idx="3"/>
          </p:cNvCxnSpPr>
          <p:nvPr/>
        </p:nvCxnSpPr>
        <p:spPr bwMode="auto">
          <a:xfrm flipH="1" flipV="1">
            <a:off x="3404618" y="5983784"/>
            <a:ext cx="4573903" cy="27044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5" name="TextBox 34">
            <a:extLst>
              <a:ext uri="{FF2B5EF4-FFF2-40B4-BE49-F238E27FC236}">
                <a16:creationId xmlns:a16="http://schemas.microsoft.com/office/drawing/2014/main" id="{DF97DC08-0115-419E-8643-4A2CFED7AE92}"/>
              </a:ext>
            </a:extLst>
          </p:cNvPr>
          <p:cNvSpPr txBox="1"/>
          <p:nvPr/>
        </p:nvSpPr>
        <p:spPr>
          <a:xfrm>
            <a:off x="5522270" y="6173559"/>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4</a:t>
            </a:r>
          </a:p>
        </p:txBody>
      </p:sp>
    </p:spTree>
    <p:extLst>
      <p:ext uri="{BB962C8B-B14F-4D97-AF65-F5344CB8AC3E}">
        <p14:creationId xmlns:p14="http://schemas.microsoft.com/office/powerpoint/2010/main" val="637565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70F2C-C840-404C-8588-E56B85CAF2C9}"/>
              </a:ext>
            </a:extLst>
          </p:cNvPr>
          <p:cNvSpPr>
            <a:spLocks noGrp="1"/>
          </p:cNvSpPr>
          <p:nvPr>
            <p:ph type="title"/>
          </p:nvPr>
        </p:nvSpPr>
        <p:spPr/>
        <p:txBody>
          <a:bodyPr/>
          <a:lstStyle/>
          <a:p>
            <a:r>
              <a:rPr lang="en-US" dirty="0"/>
              <a:t>Inheres-in</a:t>
            </a:r>
          </a:p>
        </p:txBody>
      </p:sp>
      <p:sp>
        <p:nvSpPr>
          <p:cNvPr id="3" name="Content Placeholder 2">
            <a:extLst>
              <a:ext uri="{FF2B5EF4-FFF2-40B4-BE49-F238E27FC236}">
                <a16:creationId xmlns:a16="http://schemas.microsoft.com/office/drawing/2014/main" id="{E0889A93-7FCF-4232-A6AA-965512A8EE46}"/>
              </a:ext>
            </a:extLst>
          </p:cNvPr>
          <p:cNvSpPr>
            <a:spLocks noGrp="1"/>
          </p:cNvSpPr>
          <p:nvPr>
            <p:ph idx="1"/>
          </p:nvPr>
        </p:nvSpPr>
        <p:spPr>
          <a:xfrm>
            <a:off x="228600" y="1676400"/>
            <a:ext cx="8839200" cy="4953000"/>
          </a:xfrm>
        </p:spPr>
        <p:txBody>
          <a:bodyPr/>
          <a:lstStyle/>
          <a:p>
            <a:pPr marL="0" indent="0"/>
            <a:r>
              <a:rPr lang="en-US" dirty="0"/>
              <a:t>(</a:t>
            </a:r>
            <a:r>
              <a:rPr lang="en-US" dirty="0" err="1"/>
              <a:t>cl:comment</a:t>
            </a:r>
            <a:r>
              <a:rPr lang="en-US" dirty="0"/>
              <a:t> "a </a:t>
            </a:r>
            <a:r>
              <a:rPr lang="en-US" dirty="0" err="1"/>
              <a:t>inheres_in</a:t>
            </a:r>
            <a:r>
              <a:rPr lang="en-US" dirty="0"/>
              <a:t> b =Def. a is a specifically dependent continuant and b is an independent continuant that is not a spatial region and a s-</a:t>
            </a:r>
            <a:r>
              <a:rPr lang="en-US" dirty="0" err="1"/>
              <a:t>depends_on</a:t>
            </a:r>
            <a:r>
              <a:rPr lang="en-US" dirty="0"/>
              <a:t> b. [tht-1]"    </a:t>
            </a:r>
          </a:p>
          <a:p>
            <a:pPr marL="0" indent="0"/>
            <a:endParaRPr lang="en-US" dirty="0"/>
          </a:p>
          <a:p>
            <a:pPr marL="0" indent="0"/>
            <a:r>
              <a:rPr lang="en-US" sz="2000" dirty="0"/>
              <a:t>   (</a:t>
            </a:r>
            <a:r>
              <a:rPr lang="en-US" sz="2000" dirty="0" err="1">
                <a:solidFill>
                  <a:srgbClr val="1FE115"/>
                </a:solidFill>
              </a:rPr>
              <a:t>forall</a:t>
            </a:r>
            <a:r>
              <a:rPr lang="en-US" sz="2000" dirty="0"/>
              <a:t> (</a:t>
            </a:r>
            <a:r>
              <a:rPr lang="en-US" sz="2000" dirty="0">
                <a:solidFill>
                  <a:srgbClr val="FFC000"/>
                </a:solidFill>
              </a:rPr>
              <a:t>a b</a:t>
            </a:r>
            <a:r>
              <a:rPr lang="en-US" sz="2000" dirty="0"/>
              <a:t>)</a:t>
            </a:r>
          </a:p>
          <a:p>
            <a:pPr marL="0" indent="0"/>
            <a:r>
              <a:rPr lang="en-US" sz="2000" dirty="0"/>
              <a:t>     (</a:t>
            </a:r>
            <a:r>
              <a:rPr lang="en-US" sz="2000" dirty="0" err="1"/>
              <a:t>iff</a:t>
            </a:r>
            <a:r>
              <a:rPr lang="en-US" sz="2000" dirty="0"/>
              <a:t> (</a:t>
            </a:r>
            <a:r>
              <a:rPr lang="en-US" sz="2000" dirty="0">
                <a:solidFill>
                  <a:srgbClr val="FFFF00"/>
                </a:solidFill>
              </a:rPr>
              <a:t>inheres-in</a:t>
            </a:r>
            <a:r>
              <a:rPr lang="en-US" sz="2000" dirty="0"/>
              <a:t> </a:t>
            </a:r>
            <a:r>
              <a:rPr lang="en-US" sz="2000" i="1" dirty="0">
                <a:solidFill>
                  <a:srgbClr val="FFC000"/>
                </a:solidFill>
              </a:rPr>
              <a:t>a b</a:t>
            </a:r>
            <a:r>
              <a:rPr lang="en-US" sz="2000" dirty="0"/>
              <a:t>)</a:t>
            </a:r>
          </a:p>
          <a:p>
            <a:pPr marL="0" indent="0"/>
            <a:r>
              <a:rPr lang="en-US" sz="2000" dirty="0"/>
              <a:t>           (and (</a:t>
            </a:r>
            <a:r>
              <a:rPr lang="en-US" sz="2000" dirty="0">
                <a:solidFill>
                  <a:srgbClr val="FFFF00"/>
                </a:solidFill>
              </a:rPr>
              <a:t>specifically-depends-on</a:t>
            </a:r>
            <a:r>
              <a:rPr lang="en-US" sz="2000" dirty="0"/>
              <a:t> </a:t>
            </a:r>
            <a:r>
              <a:rPr lang="en-US" sz="2000" i="1" dirty="0">
                <a:solidFill>
                  <a:srgbClr val="FFC000"/>
                </a:solidFill>
              </a:rPr>
              <a:t>a b</a:t>
            </a:r>
            <a:r>
              <a:rPr lang="en-US" sz="2000" dirty="0"/>
              <a:t>)</a:t>
            </a:r>
          </a:p>
          <a:p>
            <a:pPr marL="0" indent="0"/>
            <a:r>
              <a:rPr lang="en-US" sz="2000" dirty="0"/>
              <a:t>	         (</a:t>
            </a:r>
            <a:r>
              <a:rPr lang="en-US" sz="2000" dirty="0">
                <a:solidFill>
                  <a:srgbClr val="1FE115"/>
                </a:solidFill>
              </a:rPr>
              <a:t>exists</a:t>
            </a:r>
            <a:r>
              <a:rPr lang="en-US" sz="2000" dirty="0"/>
              <a:t> (</a:t>
            </a:r>
            <a:r>
              <a:rPr lang="en-US" sz="2000" dirty="0">
                <a:solidFill>
                  <a:srgbClr val="FFC000"/>
                </a:solidFill>
              </a:rPr>
              <a:t>t</a:t>
            </a:r>
            <a:r>
              <a:rPr lang="en-US" sz="2000" dirty="0"/>
              <a:t>)</a:t>
            </a:r>
          </a:p>
          <a:p>
            <a:pPr marL="0" indent="0"/>
            <a:r>
              <a:rPr lang="en-US" sz="2000" dirty="0"/>
              <a:t>		    (and (</a:t>
            </a:r>
            <a:r>
              <a:rPr lang="en-US" sz="2000" dirty="0">
                <a:solidFill>
                  <a:srgbClr val="FFFF00"/>
                </a:solidFill>
              </a:rPr>
              <a:t>instance-of</a:t>
            </a:r>
            <a:r>
              <a:rPr lang="en-US" sz="2000" dirty="0"/>
              <a:t> </a:t>
            </a:r>
            <a:r>
              <a:rPr lang="en-US" sz="2000" i="1" dirty="0">
                <a:solidFill>
                  <a:srgbClr val="FFC000"/>
                </a:solidFill>
              </a:rPr>
              <a:t>a</a:t>
            </a:r>
            <a:r>
              <a:rPr lang="en-US" sz="2000" dirty="0"/>
              <a:t> </a:t>
            </a:r>
            <a:r>
              <a:rPr lang="en-US" sz="2000" dirty="0">
                <a:solidFill>
                  <a:srgbClr val="00B0F0"/>
                </a:solidFill>
              </a:rPr>
              <a:t>specifically-dependent-continuant</a:t>
            </a:r>
            <a:r>
              <a:rPr lang="en-US" sz="2000" dirty="0"/>
              <a:t> </a:t>
            </a:r>
            <a:r>
              <a:rPr lang="en-US" sz="2000" i="1" dirty="0">
                <a:solidFill>
                  <a:srgbClr val="FFC000"/>
                </a:solidFill>
              </a:rPr>
              <a:t>t</a:t>
            </a:r>
            <a:r>
              <a:rPr lang="en-US" sz="2000" dirty="0"/>
              <a:t>)</a:t>
            </a:r>
          </a:p>
          <a:p>
            <a:pPr marL="0" indent="0"/>
            <a:r>
              <a:rPr lang="en-US" sz="2000" dirty="0"/>
              <a:t>		            (</a:t>
            </a:r>
            <a:r>
              <a:rPr lang="en-US" sz="2000" dirty="0">
                <a:solidFill>
                  <a:srgbClr val="FFFF00"/>
                </a:solidFill>
              </a:rPr>
              <a:t>instance-of</a:t>
            </a:r>
            <a:r>
              <a:rPr lang="en-US" sz="2000" dirty="0"/>
              <a:t> </a:t>
            </a:r>
            <a:r>
              <a:rPr lang="en-US" sz="2000" i="1" dirty="0">
                <a:solidFill>
                  <a:srgbClr val="FFC000"/>
                </a:solidFill>
              </a:rPr>
              <a:t>b</a:t>
            </a:r>
            <a:r>
              <a:rPr lang="en-US" sz="2000" dirty="0"/>
              <a:t> </a:t>
            </a:r>
            <a:r>
              <a:rPr lang="en-US" sz="2000" dirty="0">
                <a:solidFill>
                  <a:srgbClr val="00B0F0"/>
                </a:solidFill>
              </a:rPr>
              <a:t>independent-continuant</a:t>
            </a:r>
            <a:r>
              <a:rPr lang="en-US" sz="2000" dirty="0"/>
              <a:t> </a:t>
            </a:r>
            <a:r>
              <a:rPr lang="en-US" sz="2000" i="1" dirty="0">
                <a:solidFill>
                  <a:srgbClr val="FFC000"/>
                </a:solidFill>
              </a:rPr>
              <a:t>t</a:t>
            </a:r>
            <a:r>
              <a:rPr lang="en-US" sz="2000" dirty="0"/>
              <a:t>)</a:t>
            </a:r>
          </a:p>
          <a:p>
            <a:pPr marL="0" indent="0"/>
            <a:r>
              <a:rPr lang="en-US" sz="2000" dirty="0"/>
              <a:t>		            (not (</a:t>
            </a:r>
            <a:r>
              <a:rPr lang="en-US" sz="2000" dirty="0">
                <a:solidFill>
                  <a:srgbClr val="FFFF00"/>
                </a:solidFill>
              </a:rPr>
              <a:t>instance-of</a:t>
            </a:r>
            <a:r>
              <a:rPr lang="en-US" sz="2000" dirty="0"/>
              <a:t> </a:t>
            </a:r>
            <a:r>
              <a:rPr lang="en-US" sz="2000" i="1" dirty="0">
                <a:solidFill>
                  <a:srgbClr val="FFC000"/>
                </a:solidFill>
              </a:rPr>
              <a:t>b</a:t>
            </a:r>
            <a:r>
              <a:rPr lang="en-US" sz="2000" dirty="0"/>
              <a:t> </a:t>
            </a:r>
            <a:r>
              <a:rPr lang="en-US" sz="2000" dirty="0">
                <a:solidFill>
                  <a:srgbClr val="00B0F0"/>
                </a:solidFill>
              </a:rPr>
              <a:t>spatial-region</a:t>
            </a:r>
            <a:r>
              <a:rPr lang="en-US" sz="2000" dirty="0"/>
              <a:t> </a:t>
            </a:r>
            <a:r>
              <a:rPr lang="en-US" sz="2000" i="1" dirty="0">
                <a:solidFill>
                  <a:srgbClr val="FFC000"/>
                </a:solidFill>
              </a:rPr>
              <a:t>t</a:t>
            </a:r>
            <a:r>
              <a:rPr lang="en-US" sz="2000" dirty="0"/>
              <a:t>))))))))</a:t>
            </a:r>
          </a:p>
        </p:txBody>
      </p:sp>
      <p:sp>
        <p:nvSpPr>
          <p:cNvPr id="4" name="Slide Number Placeholder 3">
            <a:extLst>
              <a:ext uri="{FF2B5EF4-FFF2-40B4-BE49-F238E27FC236}">
                <a16:creationId xmlns:a16="http://schemas.microsoft.com/office/drawing/2014/main" id="{3F3FFC03-48B2-4EF3-A13A-C57DC710028A}"/>
              </a:ext>
            </a:extLst>
          </p:cNvPr>
          <p:cNvSpPr>
            <a:spLocks noGrp="1"/>
          </p:cNvSpPr>
          <p:nvPr>
            <p:ph type="sldNum" sz="quarter" idx="10"/>
          </p:nvPr>
        </p:nvSpPr>
        <p:spPr/>
        <p:txBody>
          <a:bodyPr/>
          <a:lstStyle/>
          <a:p>
            <a:fld id="{01EF93C7-D0AB-41D7-8C62-1F8A9E33AE23}" type="slidenum">
              <a:rPr lang="en-US" smtClean="0"/>
              <a:pPr/>
              <a:t>70</a:t>
            </a:fld>
            <a:endParaRPr lang="en-US"/>
          </a:p>
        </p:txBody>
      </p:sp>
    </p:spTree>
    <p:extLst>
      <p:ext uri="{BB962C8B-B14F-4D97-AF65-F5344CB8AC3E}">
        <p14:creationId xmlns:p14="http://schemas.microsoft.com/office/powerpoint/2010/main" val="32997560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70F2C-C840-404C-8588-E56B85CAF2C9}"/>
              </a:ext>
            </a:extLst>
          </p:cNvPr>
          <p:cNvSpPr>
            <a:spLocks noGrp="1"/>
          </p:cNvSpPr>
          <p:nvPr>
            <p:ph type="title"/>
          </p:nvPr>
        </p:nvSpPr>
        <p:spPr/>
        <p:txBody>
          <a:bodyPr/>
          <a:lstStyle/>
          <a:p>
            <a:r>
              <a:rPr lang="en-US" dirty="0"/>
              <a:t>S-dependence</a:t>
            </a:r>
          </a:p>
        </p:txBody>
      </p:sp>
      <p:sp>
        <p:nvSpPr>
          <p:cNvPr id="3" name="Content Placeholder 2">
            <a:extLst>
              <a:ext uri="{FF2B5EF4-FFF2-40B4-BE49-F238E27FC236}">
                <a16:creationId xmlns:a16="http://schemas.microsoft.com/office/drawing/2014/main" id="{E0889A93-7FCF-4232-A6AA-965512A8EE46}"/>
              </a:ext>
            </a:extLst>
          </p:cNvPr>
          <p:cNvSpPr>
            <a:spLocks noGrp="1"/>
          </p:cNvSpPr>
          <p:nvPr>
            <p:ph idx="1"/>
          </p:nvPr>
        </p:nvSpPr>
        <p:spPr>
          <a:xfrm>
            <a:off x="228600" y="1524000"/>
            <a:ext cx="8686800" cy="4953000"/>
          </a:xfrm>
        </p:spPr>
        <p:txBody>
          <a:bodyPr/>
          <a:lstStyle/>
          <a:p>
            <a:pPr marL="0" indent="0"/>
            <a:r>
              <a:rPr lang="en-US" sz="2000" dirty="0"/>
              <a:t>(</a:t>
            </a:r>
            <a:r>
              <a:rPr lang="en-US" sz="2000" dirty="0" err="1"/>
              <a:t>cl:comment</a:t>
            </a:r>
            <a:r>
              <a:rPr lang="en-US" sz="2000" dirty="0"/>
              <a:t> "if s s-depends-on c then s and c never share common parts (</a:t>
            </a:r>
            <a:r>
              <a:rPr lang="en-US" sz="2000" dirty="0" err="1"/>
              <a:t>s,c</a:t>
            </a:r>
            <a:r>
              <a:rPr lang="en-US" sz="2000" dirty="0"/>
              <a:t> continuants) [nfe-1]“</a:t>
            </a:r>
          </a:p>
          <a:p>
            <a:pPr marL="0" indent="0"/>
            <a:r>
              <a:rPr lang="en-US" sz="1800" dirty="0"/>
              <a:t>    (</a:t>
            </a:r>
            <a:r>
              <a:rPr lang="en-US" sz="1800" dirty="0" err="1">
                <a:solidFill>
                  <a:srgbClr val="1FE115"/>
                </a:solidFill>
              </a:rPr>
              <a:t>forall</a:t>
            </a:r>
            <a:r>
              <a:rPr lang="en-US" sz="1800" dirty="0"/>
              <a:t> (</a:t>
            </a:r>
            <a:r>
              <a:rPr lang="en-US" sz="1800" dirty="0">
                <a:solidFill>
                  <a:srgbClr val="FFC000"/>
                </a:solidFill>
              </a:rPr>
              <a:t>s c</a:t>
            </a:r>
            <a:r>
              <a:rPr lang="en-US" sz="1800" dirty="0"/>
              <a:t>)</a:t>
            </a:r>
          </a:p>
          <a:p>
            <a:pPr marL="0" indent="0">
              <a:spcBef>
                <a:spcPts val="0"/>
              </a:spcBef>
            </a:pPr>
            <a:r>
              <a:rPr lang="en-US" sz="1800" dirty="0"/>
              <a:t>       (if (</a:t>
            </a:r>
            <a:r>
              <a:rPr lang="en-US" sz="1800" dirty="0">
                <a:solidFill>
                  <a:srgbClr val="FFFF00"/>
                </a:solidFill>
              </a:rPr>
              <a:t>specifically-depends-on</a:t>
            </a:r>
            <a:r>
              <a:rPr lang="en-US" sz="1800" dirty="0"/>
              <a:t> </a:t>
            </a:r>
            <a:r>
              <a:rPr lang="en-US" sz="1800" i="1" dirty="0">
                <a:solidFill>
                  <a:srgbClr val="FFC000"/>
                </a:solidFill>
              </a:rPr>
              <a:t>s c</a:t>
            </a:r>
            <a:r>
              <a:rPr lang="en-US" sz="1800" dirty="0"/>
              <a:t>)</a:t>
            </a:r>
          </a:p>
          <a:p>
            <a:pPr marL="0" indent="0">
              <a:spcBef>
                <a:spcPts val="0"/>
              </a:spcBef>
            </a:pPr>
            <a:r>
              <a:rPr lang="en-US" sz="1800" dirty="0"/>
              <a:t>           (not  (</a:t>
            </a:r>
            <a:r>
              <a:rPr lang="en-US" sz="1800" dirty="0">
                <a:solidFill>
                  <a:srgbClr val="1FE115"/>
                </a:solidFill>
              </a:rPr>
              <a:t>exists</a:t>
            </a:r>
            <a:r>
              <a:rPr lang="en-US" sz="1800" dirty="0"/>
              <a:t> (</a:t>
            </a:r>
            <a:r>
              <a:rPr lang="en-US" sz="1800" dirty="0">
                <a:solidFill>
                  <a:srgbClr val="FFC000"/>
                </a:solidFill>
              </a:rPr>
              <a:t>w</a:t>
            </a:r>
            <a:r>
              <a:rPr lang="en-US" sz="1800" dirty="0"/>
              <a:t> </a:t>
            </a:r>
            <a:r>
              <a:rPr lang="en-US" sz="1800" dirty="0">
                <a:solidFill>
                  <a:srgbClr val="FFC000"/>
                </a:solidFill>
              </a:rPr>
              <a:t>t</a:t>
            </a:r>
            <a:r>
              <a:rPr lang="en-US" sz="1800" dirty="0"/>
              <a:t>)</a:t>
            </a:r>
          </a:p>
          <a:p>
            <a:pPr marL="0" indent="0">
              <a:spcBef>
                <a:spcPts val="0"/>
              </a:spcBef>
            </a:pPr>
            <a:r>
              <a:rPr lang="en-US" sz="1800" dirty="0"/>
              <a:t>	        	(and (</a:t>
            </a:r>
            <a:r>
              <a:rPr lang="en-US" sz="1800" dirty="0">
                <a:solidFill>
                  <a:srgbClr val="FFFF00"/>
                </a:solidFill>
              </a:rPr>
              <a:t>continuant-part-of</a:t>
            </a:r>
            <a:r>
              <a:rPr lang="en-US" sz="1800" dirty="0"/>
              <a:t> </a:t>
            </a:r>
            <a:r>
              <a:rPr lang="en-US" sz="1800" i="1" dirty="0">
                <a:solidFill>
                  <a:srgbClr val="FFC000"/>
                </a:solidFill>
              </a:rPr>
              <a:t>w</a:t>
            </a:r>
            <a:r>
              <a:rPr lang="en-US" sz="1800" dirty="0"/>
              <a:t> </a:t>
            </a:r>
            <a:r>
              <a:rPr lang="en-US" sz="1800" i="1" dirty="0">
                <a:solidFill>
                  <a:srgbClr val="FFC000"/>
                </a:solidFill>
              </a:rPr>
              <a:t>s</a:t>
            </a:r>
            <a:r>
              <a:rPr lang="en-US" sz="1800" dirty="0"/>
              <a:t> </a:t>
            </a:r>
            <a:r>
              <a:rPr lang="en-US" sz="1800" i="1" dirty="0">
                <a:solidFill>
                  <a:srgbClr val="FFC000"/>
                </a:solidFill>
              </a:rPr>
              <a:t>t</a:t>
            </a:r>
            <a:r>
              <a:rPr lang="en-US" sz="1800" dirty="0"/>
              <a:t>) </a:t>
            </a:r>
          </a:p>
          <a:p>
            <a:pPr marL="0" indent="0">
              <a:spcBef>
                <a:spcPts val="0"/>
              </a:spcBef>
            </a:pPr>
            <a:r>
              <a:rPr lang="en-US" sz="1800" dirty="0"/>
              <a:t>		        (</a:t>
            </a:r>
            <a:r>
              <a:rPr lang="en-US" sz="1800" dirty="0">
                <a:solidFill>
                  <a:srgbClr val="FFFF00"/>
                </a:solidFill>
              </a:rPr>
              <a:t>continuant-part-of</a:t>
            </a:r>
            <a:r>
              <a:rPr lang="en-US" sz="1800" dirty="0"/>
              <a:t> </a:t>
            </a:r>
            <a:r>
              <a:rPr lang="en-US" sz="1800" i="1" dirty="0">
                <a:solidFill>
                  <a:srgbClr val="FFC000"/>
                </a:solidFill>
              </a:rPr>
              <a:t>w</a:t>
            </a:r>
            <a:r>
              <a:rPr lang="en-US" sz="1800" dirty="0"/>
              <a:t> </a:t>
            </a:r>
            <a:r>
              <a:rPr lang="en-US" sz="1800" i="1" dirty="0">
                <a:solidFill>
                  <a:srgbClr val="FFC000"/>
                </a:solidFill>
              </a:rPr>
              <a:t>c</a:t>
            </a:r>
            <a:r>
              <a:rPr lang="en-US" sz="1800" dirty="0"/>
              <a:t> </a:t>
            </a:r>
            <a:r>
              <a:rPr lang="en-US" sz="1800" i="1" dirty="0">
                <a:solidFill>
                  <a:srgbClr val="FFC000"/>
                </a:solidFill>
              </a:rPr>
              <a:t>t</a:t>
            </a:r>
            <a:r>
              <a:rPr lang="en-US" sz="1800" dirty="0"/>
              <a:t>)))))))</a:t>
            </a:r>
          </a:p>
          <a:p>
            <a:pPr marL="0" indent="0">
              <a:spcBef>
                <a:spcPts val="2400"/>
              </a:spcBef>
            </a:pPr>
            <a:r>
              <a:rPr lang="en-US" sz="2000" dirty="0"/>
              <a:t>(</a:t>
            </a:r>
            <a:r>
              <a:rPr lang="en-US" sz="2000" dirty="0" err="1"/>
              <a:t>cl:comment</a:t>
            </a:r>
            <a:r>
              <a:rPr lang="en-US" sz="2000" dirty="0"/>
              <a:t> "If s s-depends-on c then there's at least one time when they both exist and whenever s exists, c must also exist [iyu-1]“</a:t>
            </a:r>
          </a:p>
          <a:p>
            <a:pPr marL="0" indent="0"/>
            <a:r>
              <a:rPr lang="en-US" sz="1800" dirty="0"/>
              <a:t>    (</a:t>
            </a:r>
            <a:r>
              <a:rPr lang="en-US" sz="1800" dirty="0" err="1">
                <a:solidFill>
                  <a:srgbClr val="1FE115"/>
                </a:solidFill>
              </a:rPr>
              <a:t>forall</a:t>
            </a:r>
            <a:r>
              <a:rPr lang="en-US" sz="1800" dirty="0"/>
              <a:t> (</a:t>
            </a:r>
            <a:r>
              <a:rPr lang="en-US" sz="1800" dirty="0">
                <a:solidFill>
                  <a:srgbClr val="FFC000"/>
                </a:solidFill>
              </a:rPr>
              <a:t>s c</a:t>
            </a:r>
            <a:r>
              <a:rPr lang="en-US" sz="1800" dirty="0"/>
              <a:t>)</a:t>
            </a:r>
          </a:p>
          <a:p>
            <a:pPr marL="0" indent="0">
              <a:spcBef>
                <a:spcPts val="0"/>
              </a:spcBef>
            </a:pPr>
            <a:r>
              <a:rPr lang="en-US" sz="1800" dirty="0"/>
              <a:t>        (if (</a:t>
            </a:r>
            <a:r>
              <a:rPr lang="en-US" sz="1800" dirty="0">
                <a:solidFill>
                  <a:srgbClr val="FFFF00"/>
                </a:solidFill>
              </a:rPr>
              <a:t>specifically-depends-on</a:t>
            </a:r>
            <a:r>
              <a:rPr lang="en-US" sz="1800" dirty="0"/>
              <a:t> </a:t>
            </a:r>
            <a:r>
              <a:rPr lang="en-US" sz="1800" i="1" dirty="0">
                <a:solidFill>
                  <a:srgbClr val="FFC000"/>
                </a:solidFill>
              </a:rPr>
              <a:t>s c</a:t>
            </a:r>
            <a:r>
              <a:rPr lang="en-US" sz="1800" dirty="0"/>
              <a:t>)</a:t>
            </a:r>
          </a:p>
          <a:p>
            <a:pPr marL="0" indent="0">
              <a:spcBef>
                <a:spcPts val="0"/>
              </a:spcBef>
            </a:pPr>
            <a:r>
              <a:rPr lang="en-US" sz="1800" dirty="0"/>
              <a:t>	 (and (</a:t>
            </a:r>
            <a:r>
              <a:rPr lang="en-US" sz="1800" dirty="0">
                <a:solidFill>
                  <a:srgbClr val="1FE115"/>
                </a:solidFill>
              </a:rPr>
              <a:t>exists</a:t>
            </a:r>
            <a:r>
              <a:rPr lang="en-US" sz="1800" dirty="0"/>
              <a:t> (</a:t>
            </a:r>
            <a:r>
              <a:rPr lang="en-US" sz="1800" dirty="0">
                <a:solidFill>
                  <a:srgbClr val="FFC000"/>
                </a:solidFill>
              </a:rPr>
              <a:t>t</a:t>
            </a:r>
            <a:r>
              <a:rPr lang="en-US" sz="1800" dirty="0"/>
              <a:t>) (and (</a:t>
            </a:r>
            <a:r>
              <a:rPr lang="en-US" sz="1800" dirty="0">
                <a:solidFill>
                  <a:srgbClr val="FFFF00"/>
                </a:solidFill>
              </a:rPr>
              <a:t>exists-at</a:t>
            </a:r>
            <a:r>
              <a:rPr lang="en-US" sz="1800" dirty="0"/>
              <a:t> </a:t>
            </a:r>
            <a:r>
              <a:rPr lang="en-US" sz="1800" i="1" dirty="0">
                <a:solidFill>
                  <a:srgbClr val="FFC000"/>
                </a:solidFill>
              </a:rPr>
              <a:t>s</a:t>
            </a:r>
            <a:r>
              <a:rPr lang="en-US" sz="1800" dirty="0"/>
              <a:t> </a:t>
            </a:r>
            <a:r>
              <a:rPr lang="en-US" sz="1800" i="1" dirty="0">
                <a:solidFill>
                  <a:srgbClr val="FFC000"/>
                </a:solidFill>
              </a:rPr>
              <a:t>t</a:t>
            </a:r>
            <a:r>
              <a:rPr lang="en-US" sz="1800" dirty="0"/>
              <a:t>) </a:t>
            </a:r>
          </a:p>
          <a:p>
            <a:pPr marL="0" indent="0">
              <a:spcBef>
                <a:spcPts val="0"/>
              </a:spcBef>
            </a:pPr>
            <a:r>
              <a:rPr lang="en-US" sz="1800" dirty="0"/>
              <a:t>			     (</a:t>
            </a:r>
            <a:r>
              <a:rPr lang="en-US" sz="1800" dirty="0">
                <a:solidFill>
                  <a:srgbClr val="FFFF00"/>
                </a:solidFill>
              </a:rPr>
              <a:t>exists-at</a:t>
            </a:r>
            <a:r>
              <a:rPr lang="en-US" sz="1800" dirty="0"/>
              <a:t> </a:t>
            </a:r>
            <a:r>
              <a:rPr lang="en-US" sz="1800" i="1" dirty="0">
                <a:solidFill>
                  <a:srgbClr val="FFC000"/>
                </a:solidFill>
              </a:rPr>
              <a:t>c</a:t>
            </a:r>
            <a:r>
              <a:rPr lang="en-US" sz="1800" dirty="0"/>
              <a:t> </a:t>
            </a:r>
            <a:r>
              <a:rPr lang="en-US" sz="1800" i="1" dirty="0">
                <a:solidFill>
                  <a:srgbClr val="FFC000"/>
                </a:solidFill>
              </a:rPr>
              <a:t>t</a:t>
            </a:r>
            <a:r>
              <a:rPr lang="en-US" sz="1800" dirty="0"/>
              <a:t>)))</a:t>
            </a:r>
          </a:p>
          <a:p>
            <a:pPr marL="0" indent="0">
              <a:spcBef>
                <a:spcPts val="0"/>
              </a:spcBef>
            </a:pPr>
            <a:r>
              <a:rPr lang="en-US" sz="1800" dirty="0"/>
              <a:t>	         (</a:t>
            </a:r>
            <a:r>
              <a:rPr lang="en-US" sz="1800" dirty="0" err="1">
                <a:solidFill>
                  <a:srgbClr val="1FE115"/>
                </a:solidFill>
              </a:rPr>
              <a:t>forall</a:t>
            </a:r>
            <a:r>
              <a:rPr lang="en-US" sz="1800" dirty="0"/>
              <a:t> (</a:t>
            </a:r>
            <a:r>
              <a:rPr lang="en-US" sz="1800" dirty="0">
                <a:solidFill>
                  <a:srgbClr val="FFC000"/>
                </a:solidFill>
              </a:rPr>
              <a:t>t</a:t>
            </a:r>
            <a:r>
              <a:rPr lang="en-US" sz="1800" dirty="0"/>
              <a:t>) (if (</a:t>
            </a:r>
            <a:r>
              <a:rPr lang="en-US" sz="1800" dirty="0">
                <a:solidFill>
                  <a:srgbClr val="FFFF00"/>
                </a:solidFill>
              </a:rPr>
              <a:t>exists-at</a:t>
            </a:r>
            <a:r>
              <a:rPr lang="en-US" sz="1800" dirty="0"/>
              <a:t> </a:t>
            </a:r>
            <a:r>
              <a:rPr lang="en-US" sz="1800" i="1" dirty="0">
                <a:solidFill>
                  <a:srgbClr val="FFC000"/>
                </a:solidFill>
              </a:rPr>
              <a:t>s</a:t>
            </a:r>
            <a:r>
              <a:rPr lang="en-US" sz="1800" dirty="0"/>
              <a:t> </a:t>
            </a:r>
            <a:r>
              <a:rPr lang="en-US" sz="1800" i="1" dirty="0">
                <a:solidFill>
                  <a:srgbClr val="FFC000"/>
                </a:solidFill>
              </a:rPr>
              <a:t>t</a:t>
            </a:r>
            <a:r>
              <a:rPr lang="en-US" sz="1800" dirty="0"/>
              <a:t>) </a:t>
            </a:r>
          </a:p>
          <a:p>
            <a:pPr marL="0" indent="0">
              <a:spcBef>
                <a:spcPts val="0"/>
              </a:spcBef>
            </a:pPr>
            <a:r>
              <a:rPr lang="en-US" sz="1800" dirty="0"/>
              <a:t>			  (</a:t>
            </a:r>
            <a:r>
              <a:rPr lang="en-US" sz="1800" dirty="0">
                <a:solidFill>
                  <a:srgbClr val="FFFF00"/>
                </a:solidFill>
              </a:rPr>
              <a:t>exists-at</a:t>
            </a:r>
            <a:r>
              <a:rPr lang="en-US" sz="1800" dirty="0"/>
              <a:t> </a:t>
            </a:r>
            <a:r>
              <a:rPr lang="en-US" sz="1800" i="1" dirty="0">
                <a:solidFill>
                  <a:srgbClr val="FFC000"/>
                </a:solidFill>
              </a:rPr>
              <a:t>c</a:t>
            </a:r>
            <a:r>
              <a:rPr lang="en-US" sz="1800" dirty="0"/>
              <a:t> </a:t>
            </a:r>
            <a:r>
              <a:rPr lang="en-US" sz="1800" i="1" dirty="0">
                <a:solidFill>
                  <a:srgbClr val="FFC000"/>
                </a:solidFill>
              </a:rPr>
              <a:t>t</a:t>
            </a:r>
            <a:r>
              <a:rPr lang="en-US" sz="1800" dirty="0"/>
              <a:t>)))))))</a:t>
            </a:r>
          </a:p>
        </p:txBody>
      </p:sp>
      <p:sp>
        <p:nvSpPr>
          <p:cNvPr id="4" name="Slide Number Placeholder 3">
            <a:extLst>
              <a:ext uri="{FF2B5EF4-FFF2-40B4-BE49-F238E27FC236}">
                <a16:creationId xmlns:a16="http://schemas.microsoft.com/office/drawing/2014/main" id="{3F3FFC03-48B2-4EF3-A13A-C57DC710028A}"/>
              </a:ext>
            </a:extLst>
          </p:cNvPr>
          <p:cNvSpPr>
            <a:spLocks noGrp="1"/>
          </p:cNvSpPr>
          <p:nvPr>
            <p:ph type="sldNum" sz="quarter" idx="10"/>
          </p:nvPr>
        </p:nvSpPr>
        <p:spPr/>
        <p:txBody>
          <a:bodyPr/>
          <a:lstStyle/>
          <a:p>
            <a:fld id="{01EF93C7-D0AB-41D7-8C62-1F8A9E33AE23}" type="slidenum">
              <a:rPr lang="en-US" smtClean="0"/>
              <a:pPr/>
              <a:t>71</a:t>
            </a:fld>
            <a:endParaRPr lang="en-US"/>
          </a:p>
        </p:txBody>
      </p:sp>
    </p:spTree>
    <p:extLst>
      <p:ext uri="{BB962C8B-B14F-4D97-AF65-F5344CB8AC3E}">
        <p14:creationId xmlns:p14="http://schemas.microsoft.com/office/powerpoint/2010/main" val="204083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FFE1-6E9A-4C01-858D-669862233EBF}"/>
              </a:ext>
            </a:extLst>
          </p:cNvPr>
          <p:cNvSpPr>
            <a:spLocks noGrp="1"/>
          </p:cNvSpPr>
          <p:nvPr>
            <p:ph type="title"/>
          </p:nvPr>
        </p:nvSpPr>
        <p:spPr/>
        <p:txBody>
          <a:bodyPr/>
          <a:lstStyle/>
          <a:p>
            <a:r>
              <a:rPr lang="en-US" dirty="0"/>
              <a:t>Relational Quality</a:t>
            </a:r>
          </a:p>
        </p:txBody>
      </p:sp>
      <p:sp>
        <p:nvSpPr>
          <p:cNvPr id="3" name="Content Placeholder 2">
            <a:extLst>
              <a:ext uri="{FF2B5EF4-FFF2-40B4-BE49-F238E27FC236}">
                <a16:creationId xmlns:a16="http://schemas.microsoft.com/office/drawing/2014/main" id="{F4A44AD7-D97F-4191-8223-13D324C3B644}"/>
              </a:ext>
            </a:extLst>
          </p:cNvPr>
          <p:cNvSpPr>
            <a:spLocks noGrp="1"/>
          </p:cNvSpPr>
          <p:nvPr>
            <p:ph idx="1"/>
          </p:nvPr>
        </p:nvSpPr>
        <p:spPr>
          <a:xfrm>
            <a:off x="228600" y="1447800"/>
            <a:ext cx="8686800" cy="1371600"/>
          </a:xfrm>
        </p:spPr>
        <p:txBody>
          <a:bodyPr/>
          <a:lstStyle/>
          <a:p>
            <a:pPr>
              <a:buFont typeface="Arial" panose="020B0604020202020204" pitchFamily="34" charset="0"/>
              <a:buChar char="•"/>
            </a:pPr>
            <a:r>
              <a:rPr lang="en-GB" u="sng" dirty="0">
                <a:latin typeface="+mn-lt"/>
              </a:rPr>
              <a:t>Definition</a:t>
            </a:r>
            <a:r>
              <a:rPr lang="en-GB" cap="small" dirty="0">
                <a:latin typeface="+mn-lt"/>
              </a:rPr>
              <a:t>:</a:t>
            </a:r>
            <a:r>
              <a:rPr lang="en-GB" dirty="0">
                <a:latin typeface="+mn-lt"/>
              </a:rPr>
              <a:t> </a:t>
            </a:r>
            <a:r>
              <a:rPr lang="en-GB" i="1" dirty="0">
                <a:latin typeface="+mn-lt"/>
              </a:rPr>
              <a:t>b</a:t>
            </a:r>
            <a:r>
              <a:rPr lang="en-GB" dirty="0">
                <a:latin typeface="+mn-lt"/>
              </a:rPr>
              <a:t> is a </a:t>
            </a:r>
            <a:r>
              <a:rPr lang="en-GB" i="1" dirty="0">
                <a:latin typeface="+mn-lt"/>
              </a:rPr>
              <a:t>relational quality =</a:t>
            </a:r>
            <a:r>
              <a:rPr lang="en-GB" dirty="0">
                <a:latin typeface="+mn-lt"/>
              </a:rPr>
              <a:t>Def. </a:t>
            </a:r>
            <a:r>
              <a:rPr lang="en-GB" i="1" dirty="0">
                <a:latin typeface="+mn-lt"/>
              </a:rPr>
              <a:t>b</a:t>
            </a:r>
            <a:r>
              <a:rPr lang="en-GB" dirty="0">
                <a:latin typeface="+mn-lt"/>
              </a:rPr>
              <a:t> is a </a:t>
            </a:r>
            <a:r>
              <a:rPr lang="en-GB" i="1" dirty="0">
                <a:latin typeface="+mn-lt"/>
              </a:rPr>
              <a:t>quality</a:t>
            </a:r>
            <a:r>
              <a:rPr lang="en-GB" dirty="0">
                <a:latin typeface="+mn-lt"/>
              </a:rPr>
              <a:t> and there exists </a:t>
            </a:r>
            <a:r>
              <a:rPr lang="en-GB" i="1" dirty="0">
                <a:latin typeface="+mn-lt"/>
              </a:rPr>
              <a:t>c</a:t>
            </a:r>
            <a:r>
              <a:rPr lang="en-GB" dirty="0">
                <a:latin typeface="+mn-lt"/>
              </a:rPr>
              <a:t> and </a:t>
            </a:r>
            <a:r>
              <a:rPr lang="en-GB" i="1" dirty="0">
                <a:latin typeface="+mn-lt"/>
              </a:rPr>
              <a:t>d</a:t>
            </a:r>
            <a:r>
              <a:rPr lang="en-GB" dirty="0">
                <a:latin typeface="+mn-lt"/>
              </a:rPr>
              <a:t> such that </a:t>
            </a:r>
            <a:r>
              <a:rPr lang="en-GB" i="1" dirty="0">
                <a:latin typeface="+mn-lt"/>
              </a:rPr>
              <a:t>c</a:t>
            </a:r>
            <a:r>
              <a:rPr lang="en-GB" dirty="0">
                <a:latin typeface="+mn-lt"/>
              </a:rPr>
              <a:t> and </a:t>
            </a:r>
            <a:r>
              <a:rPr lang="en-GB" i="1" dirty="0">
                <a:latin typeface="+mn-lt"/>
              </a:rPr>
              <a:t>d</a:t>
            </a:r>
            <a:r>
              <a:rPr lang="en-GB" dirty="0">
                <a:latin typeface="+mn-lt"/>
              </a:rPr>
              <a:t> are not identical, &amp; </a:t>
            </a:r>
            <a:r>
              <a:rPr lang="en-GB" i="1" dirty="0">
                <a:latin typeface="+mn-lt"/>
              </a:rPr>
              <a:t>b</a:t>
            </a:r>
            <a:r>
              <a:rPr lang="en-GB" dirty="0">
                <a:latin typeface="+mn-lt"/>
              </a:rPr>
              <a:t> </a:t>
            </a:r>
            <a:r>
              <a:rPr lang="en-GB" b="1" dirty="0">
                <a:latin typeface="+mn-lt"/>
              </a:rPr>
              <a:t>s-depends on</a:t>
            </a:r>
            <a:r>
              <a:rPr lang="en-GB" dirty="0">
                <a:latin typeface="+mn-lt"/>
              </a:rPr>
              <a:t> </a:t>
            </a:r>
            <a:r>
              <a:rPr lang="en-GB" i="1" dirty="0">
                <a:latin typeface="+mn-lt"/>
              </a:rPr>
              <a:t>c</a:t>
            </a:r>
            <a:r>
              <a:rPr lang="en-GB" dirty="0">
                <a:latin typeface="+mn-lt"/>
              </a:rPr>
              <a:t> &amp; </a:t>
            </a:r>
            <a:r>
              <a:rPr lang="en-GB" i="1" dirty="0">
                <a:latin typeface="+mn-lt"/>
              </a:rPr>
              <a:t>b</a:t>
            </a:r>
            <a:r>
              <a:rPr lang="en-GB" dirty="0">
                <a:latin typeface="+mn-lt"/>
              </a:rPr>
              <a:t> </a:t>
            </a:r>
            <a:r>
              <a:rPr lang="en-GB" b="1" dirty="0">
                <a:latin typeface="+mn-lt"/>
              </a:rPr>
              <a:t>s-depends on</a:t>
            </a:r>
            <a:r>
              <a:rPr lang="en-GB" dirty="0">
                <a:latin typeface="+mn-lt"/>
              </a:rPr>
              <a:t> </a:t>
            </a:r>
            <a:r>
              <a:rPr lang="en-GB" i="1" dirty="0">
                <a:latin typeface="+mn-lt"/>
              </a:rPr>
              <a:t>d.</a:t>
            </a:r>
          </a:p>
          <a:p>
            <a:pPr>
              <a:buFont typeface="Arial" panose="020B0604020202020204" pitchFamily="34" charset="0"/>
              <a:buChar char="•"/>
            </a:pPr>
            <a:endParaRPr lang="en-GB" i="1" dirty="0">
              <a:latin typeface="+mn-lt"/>
            </a:endParaRPr>
          </a:p>
          <a:p>
            <a:pPr>
              <a:buFont typeface="Arial" panose="020B0604020202020204" pitchFamily="34" charset="0"/>
              <a:buChar char="•"/>
            </a:pPr>
            <a:endParaRPr lang="en-GB" i="1" dirty="0">
              <a:latin typeface="+mn-lt"/>
            </a:endParaRPr>
          </a:p>
          <a:p>
            <a:pPr>
              <a:buFont typeface="Arial" panose="020B0604020202020204" pitchFamily="34" charset="0"/>
              <a:buChar char="•"/>
            </a:pPr>
            <a:endParaRPr lang="en-GB" i="1" dirty="0">
              <a:latin typeface="+mn-lt"/>
            </a:endParaRPr>
          </a:p>
          <a:p>
            <a:pPr>
              <a:buFont typeface="Arial" panose="020B0604020202020204" pitchFamily="34" charset="0"/>
              <a:buChar char="•"/>
            </a:pPr>
            <a:endParaRPr lang="en-GB" i="1" dirty="0">
              <a:latin typeface="+mn-lt"/>
            </a:endParaRPr>
          </a:p>
          <a:p>
            <a:pPr>
              <a:buFont typeface="Arial" panose="020B0604020202020204" pitchFamily="34" charset="0"/>
              <a:buChar char="•"/>
            </a:pPr>
            <a:endParaRPr lang="en-GB" i="1" dirty="0">
              <a:latin typeface="+mn-lt"/>
            </a:endParaRPr>
          </a:p>
          <a:p>
            <a:pPr>
              <a:buFont typeface="Arial" panose="020B0604020202020204" pitchFamily="34" charset="0"/>
              <a:buChar char="•"/>
            </a:pPr>
            <a:endParaRPr lang="en-US" dirty="0">
              <a:latin typeface="+mn-lt"/>
            </a:endParaRPr>
          </a:p>
          <a:p>
            <a:pPr>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EED69B87-AE06-4630-B40A-D0F00F00ED33}"/>
              </a:ext>
            </a:extLst>
          </p:cNvPr>
          <p:cNvSpPr>
            <a:spLocks noGrp="1"/>
          </p:cNvSpPr>
          <p:nvPr>
            <p:ph type="sldNum" sz="quarter" idx="10"/>
          </p:nvPr>
        </p:nvSpPr>
        <p:spPr/>
        <p:txBody>
          <a:bodyPr/>
          <a:lstStyle/>
          <a:p>
            <a:fld id="{01EF93C7-D0AB-41D7-8C62-1F8A9E33AE23}" type="slidenum">
              <a:rPr lang="en-US" smtClean="0"/>
              <a:pPr/>
              <a:t>72</a:t>
            </a:fld>
            <a:endParaRPr lang="en-US"/>
          </a:p>
        </p:txBody>
      </p:sp>
      <p:sp>
        <p:nvSpPr>
          <p:cNvPr id="5" name="Rectangle 4">
            <a:extLst>
              <a:ext uri="{FF2B5EF4-FFF2-40B4-BE49-F238E27FC236}">
                <a16:creationId xmlns:a16="http://schemas.microsoft.com/office/drawing/2014/main" id="{A59A077B-AB09-468F-BD0E-41B1C7D9F58B}"/>
              </a:ext>
            </a:extLst>
          </p:cNvPr>
          <p:cNvSpPr>
            <a:spLocks noChangeArrowheads="1"/>
          </p:cNvSpPr>
          <p:nvPr/>
        </p:nvSpPr>
        <p:spPr bwMode="auto">
          <a:xfrm>
            <a:off x="2484337" y="5953671"/>
            <a:ext cx="969264" cy="457200"/>
          </a:xfrm>
          <a:prstGeom prst="rect">
            <a:avLst/>
          </a:prstGeom>
          <a:solidFill>
            <a:srgbClr val="FFFF00"/>
          </a:solidFill>
          <a:ln w="2857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John</a:t>
            </a:r>
          </a:p>
        </p:txBody>
      </p:sp>
      <p:sp>
        <p:nvSpPr>
          <p:cNvPr id="6" name="Rectangle 5">
            <a:extLst>
              <a:ext uri="{FF2B5EF4-FFF2-40B4-BE49-F238E27FC236}">
                <a16:creationId xmlns:a16="http://schemas.microsoft.com/office/drawing/2014/main" id="{9E7899DF-FD5A-40F1-8A0D-0DED1E9DA713}"/>
              </a:ext>
            </a:extLst>
          </p:cNvPr>
          <p:cNvSpPr>
            <a:spLocks noChangeArrowheads="1"/>
          </p:cNvSpPr>
          <p:nvPr/>
        </p:nvSpPr>
        <p:spPr bwMode="auto">
          <a:xfrm>
            <a:off x="5867400" y="4570544"/>
            <a:ext cx="1066800" cy="457200"/>
          </a:xfrm>
          <a:prstGeom prst="rect">
            <a:avLst/>
          </a:prstGeom>
          <a:solidFill>
            <a:srgbClr val="FFFF00"/>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Mary</a:t>
            </a:r>
          </a:p>
        </p:txBody>
      </p:sp>
      <p:sp>
        <p:nvSpPr>
          <p:cNvPr id="7" name="Rectangle 6">
            <a:extLst>
              <a:ext uri="{FF2B5EF4-FFF2-40B4-BE49-F238E27FC236}">
                <a16:creationId xmlns:a16="http://schemas.microsoft.com/office/drawing/2014/main" id="{BAF6ECE1-3D6E-4A0C-8F62-270E4A771B9D}"/>
              </a:ext>
            </a:extLst>
          </p:cNvPr>
          <p:cNvSpPr>
            <a:spLocks noChangeArrowheads="1"/>
          </p:cNvSpPr>
          <p:nvPr/>
        </p:nvSpPr>
        <p:spPr bwMode="auto">
          <a:xfrm>
            <a:off x="289887" y="3892297"/>
            <a:ext cx="1447800" cy="838200"/>
          </a:xfrm>
          <a:prstGeom prst="rect">
            <a:avLst/>
          </a:prstGeom>
          <a:solidFill>
            <a:srgbClr val="FFFF00"/>
          </a:solidFill>
          <a:ln w="2857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John’s love </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for Mary</a:t>
            </a:r>
          </a:p>
        </p:txBody>
      </p:sp>
      <p:sp>
        <p:nvSpPr>
          <p:cNvPr id="8" name="Rectangle 7">
            <a:extLst>
              <a:ext uri="{FF2B5EF4-FFF2-40B4-BE49-F238E27FC236}">
                <a16:creationId xmlns:a16="http://schemas.microsoft.com/office/drawing/2014/main" id="{C3027665-89C8-4EA8-B455-C8BEBBCCB8A0}"/>
              </a:ext>
            </a:extLst>
          </p:cNvPr>
          <p:cNvSpPr>
            <a:spLocks noChangeArrowheads="1"/>
          </p:cNvSpPr>
          <p:nvPr/>
        </p:nvSpPr>
        <p:spPr bwMode="auto">
          <a:xfrm>
            <a:off x="2960535" y="4387281"/>
            <a:ext cx="1447800" cy="838200"/>
          </a:xfrm>
          <a:prstGeom prst="rect">
            <a:avLst/>
          </a:prstGeom>
          <a:solidFill>
            <a:srgbClr val="FFFF00"/>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Mary’s love </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for John</a:t>
            </a:r>
          </a:p>
        </p:txBody>
      </p:sp>
      <p:sp>
        <p:nvSpPr>
          <p:cNvPr id="9" name="Rectangle 8">
            <a:extLst>
              <a:ext uri="{FF2B5EF4-FFF2-40B4-BE49-F238E27FC236}">
                <a16:creationId xmlns:a16="http://schemas.microsoft.com/office/drawing/2014/main" id="{B7266EB9-9476-4F32-A2C8-EB68D69D09B6}"/>
              </a:ext>
            </a:extLst>
          </p:cNvPr>
          <p:cNvSpPr>
            <a:spLocks noChangeArrowheads="1"/>
          </p:cNvSpPr>
          <p:nvPr/>
        </p:nvSpPr>
        <p:spPr bwMode="auto">
          <a:xfrm>
            <a:off x="6710173" y="5762283"/>
            <a:ext cx="2036064" cy="838200"/>
          </a:xfrm>
          <a:prstGeom prst="rect">
            <a:avLst/>
          </a:prstGeom>
          <a:solidFill>
            <a:srgbClr val="FFFF00"/>
          </a:solidFill>
          <a:ln w="28575">
            <a:solidFill>
              <a:schemeClr val="bg1"/>
            </a:solidFill>
            <a:prstDash val="dash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The love between</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Mary and John</a:t>
            </a:r>
          </a:p>
        </p:txBody>
      </p:sp>
      <p:sp>
        <p:nvSpPr>
          <p:cNvPr id="10" name="Rectangle 9">
            <a:extLst>
              <a:ext uri="{FF2B5EF4-FFF2-40B4-BE49-F238E27FC236}">
                <a16:creationId xmlns:a16="http://schemas.microsoft.com/office/drawing/2014/main" id="{7CEEE191-C385-406A-8AE6-BC9DEBDC1B71}"/>
              </a:ext>
            </a:extLst>
          </p:cNvPr>
          <p:cNvSpPr>
            <a:spLocks noChangeArrowheads="1"/>
          </p:cNvSpPr>
          <p:nvPr/>
        </p:nvSpPr>
        <p:spPr bwMode="auto">
          <a:xfrm>
            <a:off x="3200400" y="3058668"/>
            <a:ext cx="969264"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1" name="Rectangle 10">
            <a:extLst>
              <a:ext uri="{FF2B5EF4-FFF2-40B4-BE49-F238E27FC236}">
                <a16:creationId xmlns:a16="http://schemas.microsoft.com/office/drawing/2014/main" id="{A0A6EDD2-A623-41B5-A6C0-4D01CEE80A3A}"/>
              </a:ext>
            </a:extLst>
          </p:cNvPr>
          <p:cNvSpPr>
            <a:spLocks noChangeArrowheads="1"/>
          </p:cNvSpPr>
          <p:nvPr/>
        </p:nvSpPr>
        <p:spPr bwMode="auto">
          <a:xfrm>
            <a:off x="7118605" y="2934046"/>
            <a:ext cx="1219200" cy="706443"/>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Relational</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cxnSp>
        <p:nvCxnSpPr>
          <p:cNvPr id="12" name="AutoShape 9">
            <a:extLst>
              <a:ext uri="{FF2B5EF4-FFF2-40B4-BE49-F238E27FC236}">
                <a16:creationId xmlns:a16="http://schemas.microsoft.com/office/drawing/2014/main" id="{3CC1B115-10AE-4225-9F1C-954A7B31C309}"/>
              </a:ext>
            </a:extLst>
          </p:cNvPr>
          <p:cNvCxnSpPr>
            <a:cxnSpLocks noChangeShapeType="1"/>
            <a:stCxn id="10" idx="3"/>
            <a:endCxn id="11" idx="1"/>
          </p:cNvCxnSpPr>
          <p:nvPr/>
        </p:nvCxnSpPr>
        <p:spPr bwMode="auto">
          <a:xfrm>
            <a:off x="4169664" y="3287268"/>
            <a:ext cx="2948941" cy="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13" name="TextBox 12">
            <a:extLst>
              <a:ext uri="{FF2B5EF4-FFF2-40B4-BE49-F238E27FC236}">
                <a16:creationId xmlns:a16="http://schemas.microsoft.com/office/drawing/2014/main" id="{E240D26E-0326-4D69-9836-0932432F7202}"/>
              </a:ext>
            </a:extLst>
          </p:cNvPr>
          <p:cNvSpPr txBox="1"/>
          <p:nvPr/>
        </p:nvSpPr>
        <p:spPr>
          <a:xfrm>
            <a:off x="5338302" y="3274367"/>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16" name="AutoShape 9">
            <a:extLst>
              <a:ext uri="{FF2B5EF4-FFF2-40B4-BE49-F238E27FC236}">
                <a16:creationId xmlns:a16="http://schemas.microsoft.com/office/drawing/2014/main" id="{D17A18CB-6790-4955-85BC-D1D2B608BC1F}"/>
              </a:ext>
            </a:extLst>
          </p:cNvPr>
          <p:cNvCxnSpPr>
            <a:cxnSpLocks noChangeShapeType="1"/>
            <a:stCxn id="10" idx="1"/>
            <a:endCxn id="7" idx="0"/>
          </p:cNvCxnSpPr>
          <p:nvPr/>
        </p:nvCxnSpPr>
        <p:spPr bwMode="auto">
          <a:xfrm flipH="1">
            <a:off x="1013787" y="3287268"/>
            <a:ext cx="2186613" cy="605029"/>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17" name="TextBox 16">
            <a:extLst>
              <a:ext uri="{FF2B5EF4-FFF2-40B4-BE49-F238E27FC236}">
                <a16:creationId xmlns:a16="http://schemas.microsoft.com/office/drawing/2014/main" id="{02C7AC08-51A2-421E-BFDE-46F11990D420}"/>
              </a:ext>
            </a:extLst>
          </p:cNvPr>
          <p:cNvSpPr txBox="1"/>
          <p:nvPr/>
        </p:nvSpPr>
        <p:spPr>
          <a:xfrm>
            <a:off x="855509" y="3146536"/>
            <a:ext cx="1616964" cy="369332"/>
          </a:xfrm>
          <a:prstGeom prst="rect">
            <a:avLst/>
          </a:prstGeom>
          <a:noFill/>
        </p:spPr>
        <p:txBody>
          <a:bodyPr wrap="square" rtlCol="0">
            <a:spAutoFit/>
          </a:bodyPr>
          <a:lstStyle/>
          <a:p>
            <a:r>
              <a:rPr lang="en-US" sz="1800" b="0" dirty="0">
                <a:solidFill>
                  <a:srgbClr val="FFFF00"/>
                </a:solidFill>
              </a:rPr>
              <a:t>Instance of at t</a:t>
            </a:r>
            <a:endParaRPr lang="en-US" sz="1800" b="0" baseline="-25000" dirty="0">
              <a:solidFill>
                <a:srgbClr val="FFFF00"/>
              </a:solidFill>
            </a:endParaRPr>
          </a:p>
        </p:txBody>
      </p:sp>
      <p:cxnSp>
        <p:nvCxnSpPr>
          <p:cNvPr id="21" name="AutoShape 9">
            <a:extLst>
              <a:ext uri="{FF2B5EF4-FFF2-40B4-BE49-F238E27FC236}">
                <a16:creationId xmlns:a16="http://schemas.microsoft.com/office/drawing/2014/main" id="{03AC1961-FB7F-4C59-9990-1822EC3832D2}"/>
              </a:ext>
            </a:extLst>
          </p:cNvPr>
          <p:cNvCxnSpPr>
            <a:cxnSpLocks noChangeShapeType="1"/>
            <a:stCxn id="10" idx="2"/>
            <a:endCxn id="8" idx="0"/>
          </p:cNvCxnSpPr>
          <p:nvPr/>
        </p:nvCxnSpPr>
        <p:spPr bwMode="auto">
          <a:xfrm flipH="1">
            <a:off x="3684435" y="3515868"/>
            <a:ext cx="597" cy="871413"/>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22" name="TextBox 21">
            <a:extLst>
              <a:ext uri="{FF2B5EF4-FFF2-40B4-BE49-F238E27FC236}">
                <a16:creationId xmlns:a16="http://schemas.microsoft.com/office/drawing/2014/main" id="{86C2C0DD-03BF-4D13-ABCC-547FAF5182F1}"/>
              </a:ext>
            </a:extLst>
          </p:cNvPr>
          <p:cNvSpPr txBox="1"/>
          <p:nvPr/>
        </p:nvSpPr>
        <p:spPr>
          <a:xfrm>
            <a:off x="2418916" y="3636550"/>
            <a:ext cx="1737687" cy="646331"/>
          </a:xfrm>
          <a:prstGeom prst="rect">
            <a:avLst/>
          </a:prstGeom>
          <a:noFill/>
        </p:spPr>
        <p:txBody>
          <a:bodyPr wrap="square" rtlCol="0">
            <a:spAutoFit/>
          </a:bodyPr>
          <a:lstStyle/>
          <a:p>
            <a:r>
              <a:rPr lang="en-US" sz="1800" b="0" dirty="0">
                <a:solidFill>
                  <a:srgbClr val="FFFF00"/>
                </a:solidFill>
              </a:rPr>
              <a:t>Instance </a:t>
            </a:r>
          </a:p>
          <a:p>
            <a:r>
              <a:rPr lang="en-US" sz="1800" b="0" dirty="0">
                <a:solidFill>
                  <a:srgbClr val="FFFF00"/>
                </a:solidFill>
              </a:rPr>
              <a:t>of at t</a:t>
            </a:r>
            <a:endParaRPr lang="en-US" sz="1800" b="0" baseline="-25000" dirty="0">
              <a:solidFill>
                <a:srgbClr val="FFFF00"/>
              </a:solidFill>
            </a:endParaRPr>
          </a:p>
        </p:txBody>
      </p:sp>
      <p:cxnSp>
        <p:nvCxnSpPr>
          <p:cNvPr id="27" name="AutoShape 9">
            <a:extLst>
              <a:ext uri="{FF2B5EF4-FFF2-40B4-BE49-F238E27FC236}">
                <a16:creationId xmlns:a16="http://schemas.microsoft.com/office/drawing/2014/main" id="{3E558794-D518-44FA-A1E6-9BF75C7DEB80}"/>
              </a:ext>
            </a:extLst>
          </p:cNvPr>
          <p:cNvCxnSpPr>
            <a:cxnSpLocks noChangeShapeType="1"/>
            <a:stCxn id="11" idx="2"/>
            <a:endCxn id="9" idx="0"/>
          </p:cNvCxnSpPr>
          <p:nvPr/>
        </p:nvCxnSpPr>
        <p:spPr bwMode="auto">
          <a:xfrm>
            <a:off x="7728205" y="3640489"/>
            <a:ext cx="0" cy="2121794"/>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28" name="TextBox 27">
            <a:extLst>
              <a:ext uri="{FF2B5EF4-FFF2-40B4-BE49-F238E27FC236}">
                <a16:creationId xmlns:a16="http://schemas.microsoft.com/office/drawing/2014/main" id="{87B294BF-6866-4D76-BB7B-E204DEAD8612}"/>
              </a:ext>
            </a:extLst>
          </p:cNvPr>
          <p:cNvSpPr txBox="1"/>
          <p:nvPr/>
        </p:nvSpPr>
        <p:spPr>
          <a:xfrm>
            <a:off x="7406313" y="4205045"/>
            <a:ext cx="1737687" cy="646331"/>
          </a:xfrm>
          <a:prstGeom prst="rect">
            <a:avLst/>
          </a:prstGeom>
          <a:noFill/>
        </p:spPr>
        <p:txBody>
          <a:bodyPr wrap="square" rtlCol="0">
            <a:spAutoFit/>
          </a:bodyPr>
          <a:lstStyle/>
          <a:p>
            <a:r>
              <a:rPr lang="en-US" sz="1800" b="0" dirty="0">
                <a:solidFill>
                  <a:srgbClr val="FFFF00"/>
                </a:solidFill>
              </a:rPr>
              <a:t>Instance</a:t>
            </a:r>
          </a:p>
          <a:p>
            <a:r>
              <a:rPr lang="en-US" sz="1800" b="0" dirty="0">
                <a:solidFill>
                  <a:srgbClr val="FFFF00"/>
                </a:solidFill>
              </a:rPr>
              <a:t> of at t</a:t>
            </a:r>
            <a:endParaRPr lang="en-US" sz="1800" b="0" baseline="-25000" dirty="0">
              <a:solidFill>
                <a:srgbClr val="FFFF00"/>
              </a:solidFill>
            </a:endParaRPr>
          </a:p>
        </p:txBody>
      </p:sp>
      <p:cxnSp>
        <p:nvCxnSpPr>
          <p:cNvPr id="31" name="AutoShape 9">
            <a:extLst>
              <a:ext uri="{FF2B5EF4-FFF2-40B4-BE49-F238E27FC236}">
                <a16:creationId xmlns:a16="http://schemas.microsoft.com/office/drawing/2014/main" id="{10D3C4FB-9899-4479-9995-2C37C2DE9A62}"/>
              </a:ext>
            </a:extLst>
          </p:cNvPr>
          <p:cNvCxnSpPr>
            <a:cxnSpLocks noChangeShapeType="1"/>
            <a:stCxn id="5" idx="1"/>
            <a:endCxn id="7" idx="2"/>
          </p:cNvCxnSpPr>
          <p:nvPr/>
        </p:nvCxnSpPr>
        <p:spPr bwMode="auto">
          <a:xfrm flipH="1" flipV="1">
            <a:off x="1013787" y="4730497"/>
            <a:ext cx="1470550" cy="1451774"/>
          </a:xfrm>
          <a:prstGeom prst="straightConnector1">
            <a:avLst/>
          </a:prstGeom>
          <a:noFill/>
          <a:ln w="28575">
            <a:solidFill>
              <a:srgbClr val="FFC000"/>
            </a:solidFill>
            <a:round/>
            <a:headEnd type="triangle" w="med" len="med"/>
            <a:tailEnd type="none" w="lg" len="lg"/>
          </a:ln>
          <a:extLst>
            <a:ext uri="{909E8E84-426E-40DD-AFC4-6F175D3DCCD1}">
              <a14:hiddenFill xmlns:a14="http://schemas.microsoft.com/office/drawing/2010/main">
                <a:noFill/>
              </a14:hiddenFill>
            </a:ext>
          </a:extLst>
        </p:spPr>
      </p:cxnSp>
      <p:cxnSp>
        <p:nvCxnSpPr>
          <p:cNvPr id="35" name="AutoShape 9">
            <a:extLst>
              <a:ext uri="{FF2B5EF4-FFF2-40B4-BE49-F238E27FC236}">
                <a16:creationId xmlns:a16="http://schemas.microsoft.com/office/drawing/2014/main" id="{059D568D-3C1D-4C8B-AB19-8A7FF131BF17}"/>
              </a:ext>
            </a:extLst>
          </p:cNvPr>
          <p:cNvCxnSpPr>
            <a:cxnSpLocks noChangeShapeType="1"/>
            <a:stCxn id="6" idx="1"/>
            <a:endCxn id="8" idx="3"/>
          </p:cNvCxnSpPr>
          <p:nvPr/>
        </p:nvCxnSpPr>
        <p:spPr bwMode="auto">
          <a:xfrm flipH="1">
            <a:off x="4408335" y="4799144"/>
            <a:ext cx="1459065" cy="7237"/>
          </a:xfrm>
          <a:prstGeom prst="straightConnector1">
            <a:avLst/>
          </a:prstGeom>
          <a:noFill/>
          <a:ln w="28575">
            <a:solidFill>
              <a:srgbClr val="FFC000"/>
            </a:solidFill>
            <a:round/>
            <a:headEnd type="triangle" w="med" len="med"/>
            <a:tailEnd type="none" w="lg" len="lg"/>
          </a:ln>
          <a:extLst>
            <a:ext uri="{909E8E84-426E-40DD-AFC4-6F175D3DCCD1}">
              <a14:hiddenFill xmlns:a14="http://schemas.microsoft.com/office/drawing/2010/main">
                <a:noFill/>
              </a14:hiddenFill>
            </a:ext>
          </a:extLst>
        </p:spPr>
      </p:cxnSp>
      <p:cxnSp>
        <p:nvCxnSpPr>
          <p:cNvPr id="38" name="AutoShape 9">
            <a:extLst>
              <a:ext uri="{FF2B5EF4-FFF2-40B4-BE49-F238E27FC236}">
                <a16:creationId xmlns:a16="http://schemas.microsoft.com/office/drawing/2014/main" id="{D472BF63-CB03-4183-A2D6-7512E7AEEA28}"/>
              </a:ext>
            </a:extLst>
          </p:cNvPr>
          <p:cNvCxnSpPr>
            <a:cxnSpLocks noChangeShapeType="1"/>
            <a:stCxn id="5" idx="3"/>
            <a:endCxn id="9" idx="1"/>
          </p:cNvCxnSpPr>
          <p:nvPr/>
        </p:nvCxnSpPr>
        <p:spPr bwMode="auto">
          <a:xfrm flipV="1">
            <a:off x="3453601" y="6181383"/>
            <a:ext cx="3256572" cy="888"/>
          </a:xfrm>
          <a:prstGeom prst="straightConnector1">
            <a:avLst/>
          </a:prstGeom>
          <a:noFill/>
          <a:ln w="28575">
            <a:solidFill>
              <a:srgbClr val="FFC000"/>
            </a:solidFill>
            <a:round/>
            <a:headEnd type="triangle" w="med" len="med"/>
            <a:tailEnd type="none" w="lg" len="lg"/>
          </a:ln>
          <a:extLst>
            <a:ext uri="{909E8E84-426E-40DD-AFC4-6F175D3DCCD1}">
              <a14:hiddenFill xmlns:a14="http://schemas.microsoft.com/office/drawing/2010/main">
                <a:noFill/>
              </a14:hiddenFill>
            </a:ext>
          </a:extLst>
        </p:spPr>
      </p:cxnSp>
      <p:cxnSp>
        <p:nvCxnSpPr>
          <p:cNvPr id="41" name="AutoShape 9">
            <a:extLst>
              <a:ext uri="{FF2B5EF4-FFF2-40B4-BE49-F238E27FC236}">
                <a16:creationId xmlns:a16="http://schemas.microsoft.com/office/drawing/2014/main" id="{C22AF053-F534-4B73-93A6-BCC08CDDEFB5}"/>
              </a:ext>
            </a:extLst>
          </p:cNvPr>
          <p:cNvCxnSpPr>
            <a:cxnSpLocks noChangeShapeType="1"/>
            <a:stCxn id="6" idx="2"/>
            <a:endCxn id="9" idx="1"/>
          </p:cNvCxnSpPr>
          <p:nvPr/>
        </p:nvCxnSpPr>
        <p:spPr bwMode="auto">
          <a:xfrm>
            <a:off x="6400800" y="5027744"/>
            <a:ext cx="309373" cy="1153639"/>
          </a:xfrm>
          <a:prstGeom prst="straightConnector1">
            <a:avLst/>
          </a:prstGeom>
          <a:noFill/>
          <a:ln w="28575">
            <a:solidFill>
              <a:srgbClr val="FFC000"/>
            </a:solidFill>
            <a:round/>
            <a:headEnd type="triangle" w="med" len="med"/>
            <a:tailEnd type="none" w="lg" len="lg"/>
          </a:ln>
          <a:extLst>
            <a:ext uri="{909E8E84-426E-40DD-AFC4-6F175D3DCCD1}">
              <a14:hiddenFill xmlns:a14="http://schemas.microsoft.com/office/drawing/2010/main">
                <a:noFill/>
              </a14:hiddenFill>
            </a:ext>
          </a:extLst>
        </p:spPr>
      </p:cxnSp>
      <p:sp>
        <p:nvSpPr>
          <p:cNvPr id="74" name="TextBox 73">
            <a:extLst>
              <a:ext uri="{FF2B5EF4-FFF2-40B4-BE49-F238E27FC236}">
                <a16:creationId xmlns:a16="http://schemas.microsoft.com/office/drawing/2014/main" id="{6F023809-1376-4A86-AC19-18EC0432D199}"/>
              </a:ext>
            </a:extLst>
          </p:cNvPr>
          <p:cNvSpPr txBox="1"/>
          <p:nvPr/>
        </p:nvSpPr>
        <p:spPr>
          <a:xfrm>
            <a:off x="205305" y="5321273"/>
            <a:ext cx="1616964" cy="369332"/>
          </a:xfrm>
          <a:prstGeom prst="rect">
            <a:avLst/>
          </a:prstGeom>
          <a:noFill/>
        </p:spPr>
        <p:txBody>
          <a:bodyPr wrap="square" rtlCol="0">
            <a:spAutoFit/>
          </a:bodyPr>
          <a:lstStyle/>
          <a:p>
            <a:r>
              <a:rPr lang="en-US" sz="1800" b="0" dirty="0">
                <a:solidFill>
                  <a:srgbClr val="FFC000"/>
                </a:solidFill>
              </a:rPr>
              <a:t>s-depends on</a:t>
            </a:r>
            <a:endParaRPr lang="en-US" sz="1800" b="0" baseline="-25000" dirty="0">
              <a:solidFill>
                <a:srgbClr val="FFC000"/>
              </a:solidFill>
            </a:endParaRPr>
          </a:p>
        </p:txBody>
      </p:sp>
      <p:sp>
        <p:nvSpPr>
          <p:cNvPr id="75" name="TextBox 74">
            <a:extLst>
              <a:ext uri="{FF2B5EF4-FFF2-40B4-BE49-F238E27FC236}">
                <a16:creationId xmlns:a16="http://schemas.microsoft.com/office/drawing/2014/main" id="{5609D33E-B5DF-46E6-B9FB-1DFF7275546A}"/>
              </a:ext>
            </a:extLst>
          </p:cNvPr>
          <p:cNvSpPr txBox="1"/>
          <p:nvPr/>
        </p:nvSpPr>
        <p:spPr>
          <a:xfrm>
            <a:off x="4197478" y="6145316"/>
            <a:ext cx="1616964" cy="369332"/>
          </a:xfrm>
          <a:prstGeom prst="rect">
            <a:avLst/>
          </a:prstGeom>
          <a:noFill/>
        </p:spPr>
        <p:txBody>
          <a:bodyPr wrap="square" rtlCol="0">
            <a:spAutoFit/>
          </a:bodyPr>
          <a:lstStyle/>
          <a:p>
            <a:r>
              <a:rPr lang="en-US" sz="1800" b="0" dirty="0">
                <a:solidFill>
                  <a:srgbClr val="FFC000"/>
                </a:solidFill>
              </a:rPr>
              <a:t>s-depends on</a:t>
            </a:r>
            <a:endParaRPr lang="en-US" sz="1800" b="0" baseline="-25000" dirty="0">
              <a:solidFill>
                <a:srgbClr val="FFC000"/>
              </a:solidFill>
            </a:endParaRPr>
          </a:p>
        </p:txBody>
      </p:sp>
      <p:sp>
        <p:nvSpPr>
          <p:cNvPr id="76" name="TextBox 75">
            <a:extLst>
              <a:ext uri="{FF2B5EF4-FFF2-40B4-BE49-F238E27FC236}">
                <a16:creationId xmlns:a16="http://schemas.microsoft.com/office/drawing/2014/main" id="{1348C626-C0AF-4B29-981A-3E414CCCD27E}"/>
              </a:ext>
            </a:extLst>
          </p:cNvPr>
          <p:cNvSpPr txBox="1"/>
          <p:nvPr/>
        </p:nvSpPr>
        <p:spPr>
          <a:xfrm>
            <a:off x="5012436" y="5257800"/>
            <a:ext cx="1616964" cy="369332"/>
          </a:xfrm>
          <a:prstGeom prst="rect">
            <a:avLst/>
          </a:prstGeom>
          <a:noFill/>
        </p:spPr>
        <p:txBody>
          <a:bodyPr wrap="square" rtlCol="0">
            <a:spAutoFit/>
          </a:bodyPr>
          <a:lstStyle/>
          <a:p>
            <a:r>
              <a:rPr lang="en-US" sz="1800" b="0" dirty="0">
                <a:solidFill>
                  <a:srgbClr val="FFC000"/>
                </a:solidFill>
              </a:rPr>
              <a:t>s-depends on</a:t>
            </a:r>
            <a:endParaRPr lang="en-US" sz="1800" b="0" baseline="-25000" dirty="0">
              <a:solidFill>
                <a:srgbClr val="FFC000"/>
              </a:solidFill>
            </a:endParaRPr>
          </a:p>
        </p:txBody>
      </p:sp>
      <p:sp>
        <p:nvSpPr>
          <p:cNvPr id="77" name="TextBox 76">
            <a:extLst>
              <a:ext uri="{FF2B5EF4-FFF2-40B4-BE49-F238E27FC236}">
                <a16:creationId xmlns:a16="http://schemas.microsoft.com/office/drawing/2014/main" id="{7E04713A-EF60-4313-BDDC-F6647946D95C}"/>
              </a:ext>
            </a:extLst>
          </p:cNvPr>
          <p:cNvSpPr txBox="1"/>
          <p:nvPr/>
        </p:nvSpPr>
        <p:spPr>
          <a:xfrm>
            <a:off x="4325440" y="4411779"/>
            <a:ext cx="1616964" cy="369332"/>
          </a:xfrm>
          <a:prstGeom prst="rect">
            <a:avLst/>
          </a:prstGeom>
          <a:noFill/>
        </p:spPr>
        <p:txBody>
          <a:bodyPr wrap="square" rtlCol="0">
            <a:spAutoFit/>
          </a:bodyPr>
          <a:lstStyle/>
          <a:p>
            <a:r>
              <a:rPr lang="en-US" sz="1800" b="0" dirty="0">
                <a:solidFill>
                  <a:srgbClr val="FFC000"/>
                </a:solidFill>
              </a:rPr>
              <a:t>s-depends on</a:t>
            </a:r>
            <a:endParaRPr lang="en-US" sz="1800" b="0" baseline="-25000" dirty="0">
              <a:solidFill>
                <a:srgbClr val="FFC000"/>
              </a:solidFill>
            </a:endParaRPr>
          </a:p>
        </p:txBody>
      </p:sp>
    </p:spTree>
    <p:extLst>
      <p:ext uri="{BB962C8B-B14F-4D97-AF65-F5344CB8AC3E}">
        <p14:creationId xmlns:p14="http://schemas.microsoft.com/office/powerpoint/2010/main" val="5227636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491C-90AC-444B-B3D7-3536A89719C9}"/>
              </a:ext>
            </a:extLst>
          </p:cNvPr>
          <p:cNvSpPr>
            <a:spLocks noGrp="1"/>
          </p:cNvSpPr>
          <p:nvPr>
            <p:ph type="title"/>
          </p:nvPr>
        </p:nvSpPr>
        <p:spPr/>
        <p:txBody>
          <a:bodyPr/>
          <a:lstStyle/>
          <a:p>
            <a:r>
              <a:rPr lang="en-US" dirty="0"/>
              <a:t>Relational quality definition</a:t>
            </a:r>
          </a:p>
        </p:txBody>
      </p:sp>
      <p:sp>
        <p:nvSpPr>
          <p:cNvPr id="3" name="Content Placeholder 2">
            <a:extLst>
              <a:ext uri="{FF2B5EF4-FFF2-40B4-BE49-F238E27FC236}">
                <a16:creationId xmlns:a16="http://schemas.microsoft.com/office/drawing/2014/main" id="{82615DB1-1B85-47D8-AEC2-C49E73F9EFD6}"/>
              </a:ext>
            </a:extLst>
          </p:cNvPr>
          <p:cNvSpPr>
            <a:spLocks noGrp="1"/>
          </p:cNvSpPr>
          <p:nvPr>
            <p:ph idx="1"/>
          </p:nvPr>
        </p:nvSpPr>
        <p:spPr/>
        <p:txBody>
          <a:bodyPr/>
          <a:lstStyle/>
          <a:p>
            <a:pPr marL="0" indent="0"/>
            <a:r>
              <a:rPr lang="en-US" sz="2000" dirty="0"/>
              <a:t>(</a:t>
            </a:r>
            <a:r>
              <a:rPr lang="en-US" sz="2000" dirty="0" err="1"/>
              <a:t>cl:comment</a:t>
            </a:r>
            <a:r>
              <a:rPr lang="en-US" sz="2000" dirty="0"/>
              <a:t> "DEFINITION: b is a relational quality = Def. b is a quality and there exists distinct c and d such that at all times t, b inheres in c if and only b specifically-depends-on. [dbp-1]"    </a:t>
            </a:r>
          </a:p>
          <a:p>
            <a:pPr marL="0" indent="0"/>
            <a:endParaRPr lang="en-US" sz="2000" dirty="0"/>
          </a:p>
          <a:p>
            <a:pPr marL="0" indent="0"/>
            <a:r>
              <a:rPr lang="en-US" sz="2000" dirty="0"/>
              <a:t>   (</a:t>
            </a:r>
            <a:r>
              <a:rPr lang="en-US" sz="2000" dirty="0" err="1">
                <a:solidFill>
                  <a:srgbClr val="1FE115"/>
                </a:solidFill>
              </a:rPr>
              <a:t>forall</a:t>
            </a:r>
            <a:r>
              <a:rPr lang="en-US" sz="2000" dirty="0"/>
              <a:t> (</a:t>
            </a:r>
            <a:r>
              <a:rPr lang="en-US" sz="2000" dirty="0">
                <a:solidFill>
                  <a:srgbClr val="FFC000"/>
                </a:solidFill>
              </a:rPr>
              <a:t>b</a:t>
            </a:r>
            <a:r>
              <a:rPr lang="en-US" sz="2000" dirty="0"/>
              <a:t>)</a:t>
            </a:r>
          </a:p>
          <a:p>
            <a:pPr marL="0" indent="0"/>
            <a:r>
              <a:rPr lang="en-US" sz="2000" dirty="0"/>
              <a:t>       (</a:t>
            </a:r>
            <a:r>
              <a:rPr lang="en-US" sz="2000" dirty="0" err="1"/>
              <a:t>iff</a:t>
            </a:r>
            <a:r>
              <a:rPr lang="en-US" sz="2000" dirty="0"/>
              <a:t> (</a:t>
            </a:r>
            <a:r>
              <a:rPr lang="en-US" sz="2000" dirty="0">
                <a:solidFill>
                  <a:srgbClr val="1FE115"/>
                </a:solidFill>
              </a:rPr>
              <a:t>exists</a:t>
            </a:r>
            <a:r>
              <a:rPr lang="en-US" sz="2000" dirty="0"/>
              <a:t> (</a:t>
            </a:r>
            <a:r>
              <a:rPr lang="en-US" sz="2000"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b</a:t>
            </a:r>
            <a:r>
              <a:rPr lang="en-US" sz="2000" dirty="0"/>
              <a:t> </a:t>
            </a:r>
            <a:r>
              <a:rPr lang="en-US" sz="2000" dirty="0">
                <a:solidFill>
                  <a:srgbClr val="00B0F0"/>
                </a:solidFill>
              </a:rPr>
              <a:t>relational-quality</a:t>
            </a:r>
            <a:r>
              <a:rPr lang="en-US" sz="2000" dirty="0"/>
              <a:t> </a:t>
            </a:r>
            <a:r>
              <a:rPr lang="en-US" sz="2000" i="1" dirty="0">
                <a:solidFill>
                  <a:srgbClr val="FFC000"/>
                </a:solidFill>
              </a:rPr>
              <a:t>t</a:t>
            </a:r>
            <a:r>
              <a:rPr lang="en-US" sz="2000" dirty="0"/>
              <a:t>))</a:t>
            </a:r>
          </a:p>
          <a:p>
            <a:pPr marL="0" indent="0"/>
            <a:r>
              <a:rPr lang="en-US" sz="2000" dirty="0"/>
              <a:t>	 (and (</a:t>
            </a:r>
            <a:r>
              <a:rPr lang="en-US" sz="2000" dirty="0">
                <a:solidFill>
                  <a:srgbClr val="1FE115"/>
                </a:solidFill>
              </a:rPr>
              <a:t>exists</a:t>
            </a:r>
            <a:r>
              <a:rPr lang="en-US" sz="2000" dirty="0"/>
              <a:t> (</a:t>
            </a:r>
            <a:r>
              <a:rPr lang="en-US" sz="2000" dirty="0">
                <a:solidFill>
                  <a:srgbClr val="FFC000"/>
                </a:solidFill>
              </a:rPr>
              <a:t>c</a:t>
            </a:r>
            <a:r>
              <a:rPr lang="en-US" sz="2000" dirty="0"/>
              <a:t> </a:t>
            </a:r>
            <a:r>
              <a:rPr lang="en-US" sz="2000" dirty="0">
                <a:solidFill>
                  <a:srgbClr val="FFC000"/>
                </a:solidFill>
              </a:rPr>
              <a:t>d</a:t>
            </a:r>
            <a:r>
              <a:rPr lang="en-US" sz="2000" dirty="0"/>
              <a:t>)</a:t>
            </a:r>
          </a:p>
          <a:p>
            <a:pPr marL="0" indent="0"/>
            <a:r>
              <a:rPr lang="en-US" sz="2000" dirty="0"/>
              <a:t>	             (and (not (= </a:t>
            </a:r>
            <a:r>
              <a:rPr lang="en-US" sz="2000" i="1" dirty="0">
                <a:solidFill>
                  <a:srgbClr val="FFC000"/>
                </a:solidFill>
              </a:rPr>
              <a:t>c</a:t>
            </a:r>
            <a:r>
              <a:rPr lang="en-US" sz="2000" dirty="0"/>
              <a:t> </a:t>
            </a:r>
            <a:r>
              <a:rPr lang="en-US" sz="2000" i="1" dirty="0">
                <a:solidFill>
                  <a:srgbClr val="FFC000"/>
                </a:solidFill>
              </a:rPr>
              <a:t>d</a:t>
            </a:r>
            <a:r>
              <a:rPr lang="en-US" sz="2000" dirty="0"/>
              <a:t>)) </a:t>
            </a:r>
          </a:p>
          <a:p>
            <a:pPr marL="0" indent="0"/>
            <a:r>
              <a:rPr lang="en-US" sz="2000" dirty="0"/>
              <a:t>		         (</a:t>
            </a:r>
            <a:r>
              <a:rPr lang="en-US" sz="2000" dirty="0">
                <a:solidFill>
                  <a:srgbClr val="FFFF00"/>
                </a:solidFill>
              </a:rPr>
              <a:t>inheres-in</a:t>
            </a:r>
            <a:r>
              <a:rPr lang="en-US" sz="2000" dirty="0"/>
              <a:t> </a:t>
            </a:r>
            <a:r>
              <a:rPr lang="en-US" sz="2000" i="1" dirty="0">
                <a:solidFill>
                  <a:srgbClr val="FFC000"/>
                </a:solidFill>
              </a:rPr>
              <a:t>b</a:t>
            </a:r>
            <a:r>
              <a:rPr lang="en-US" sz="2000" dirty="0"/>
              <a:t> </a:t>
            </a:r>
            <a:r>
              <a:rPr lang="en-US" sz="2000" i="1" dirty="0">
                <a:solidFill>
                  <a:srgbClr val="FFC000"/>
                </a:solidFill>
              </a:rPr>
              <a:t>c</a:t>
            </a:r>
            <a:r>
              <a:rPr lang="en-US" sz="2000" dirty="0"/>
              <a:t> )</a:t>
            </a:r>
          </a:p>
          <a:p>
            <a:pPr marL="0" indent="0"/>
            <a:r>
              <a:rPr lang="en-US" sz="2000" dirty="0"/>
              <a:t>		         (</a:t>
            </a:r>
            <a:r>
              <a:rPr lang="en-US" sz="2000" dirty="0">
                <a:solidFill>
                  <a:srgbClr val="FFFF00"/>
                </a:solidFill>
              </a:rPr>
              <a:t>specifically-depends-on</a:t>
            </a:r>
            <a:r>
              <a:rPr lang="en-US" sz="2000" dirty="0"/>
              <a:t> </a:t>
            </a:r>
            <a:r>
              <a:rPr lang="en-US" sz="2000" i="1" dirty="0">
                <a:solidFill>
                  <a:srgbClr val="FFC000"/>
                </a:solidFill>
              </a:rPr>
              <a:t>b</a:t>
            </a:r>
            <a:r>
              <a:rPr lang="en-US" sz="2000" dirty="0"/>
              <a:t> </a:t>
            </a:r>
            <a:r>
              <a:rPr lang="en-US" sz="2000" i="1" dirty="0">
                <a:solidFill>
                  <a:srgbClr val="FFC000"/>
                </a:solidFill>
              </a:rPr>
              <a:t>d</a:t>
            </a:r>
            <a:r>
              <a:rPr lang="en-US" sz="2000" dirty="0"/>
              <a:t>)))</a:t>
            </a:r>
          </a:p>
          <a:p>
            <a:pPr marL="0" indent="0"/>
            <a:r>
              <a:rPr lang="en-US" sz="2000" dirty="0"/>
              <a:t>	        (</a:t>
            </a:r>
            <a:r>
              <a:rPr lang="en-US" sz="2000" dirty="0">
                <a:solidFill>
                  <a:srgbClr val="1FE115"/>
                </a:solidFill>
              </a:rPr>
              <a:t>exists</a:t>
            </a:r>
            <a:r>
              <a:rPr lang="en-US" sz="2000" dirty="0"/>
              <a:t> (</a:t>
            </a:r>
            <a:r>
              <a:rPr lang="en-US" sz="2000"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b</a:t>
            </a:r>
            <a:r>
              <a:rPr lang="en-US" sz="2000" dirty="0"/>
              <a:t> </a:t>
            </a:r>
            <a:r>
              <a:rPr lang="en-US" sz="2000" dirty="0">
                <a:solidFill>
                  <a:srgbClr val="00B0F0"/>
                </a:solidFill>
              </a:rPr>
              <a:t>quality</a:t>
            </a:r>
            <a:r>
              <a:rPr lang="en-US" sz="2000" dirty="0"/>
              <a:t> </a:t>
            </a:r>
            <a:r>
              <a:rPr lang="en-US" sz="2000" i="1" dirty="0">
                <a:solidFill>
                  <a:srgbClr val="FFC000"/>
                </a:solidFill>
              </a:rPr>
              <a:t>t</a:t>
            </a:r>
            <a:r>
              <a:rPr lang="en-US" sz="2000" dirty="0"/>
              <a:t>))))))</a:t>
            </a:r>
          </a:p>
        </p:txBody>
      </p:sp>
      <p:sp>
        <p:nvSpPr>
          <p:cNvPr id="4" name="Slide Number Placeholder 3">
            <a:extLst>
              <a:ext uri="{FF2B5EF4-FFF2-40B4-BE49-F238E27FC236}">
                <a16:creationId xmlns:a16="http://schemas.microsoft.com/office/drawing/2014/main" id="{450AAF92-8B09-41EF-BEBD-6CD31D5AF1FF}"/>
              </a:ext>
            </a:extLst>
          </p:cNvPr>
          <p:cNvSpPr>
            <a:spLocks noGrp="1"/>
          </p:cNvSpPr>
          <p:nvPr>
            <p:ph type="sldNum" sz="quarter" idx="10"/>
          </p:nvPr>
        </p:nvSpPr>
        <p:spPr/>
        <p:txBody>
          <a:bodyPr/>
          <a:lstStyle/>
          <a:p>
            <a:fld id="{01EF93C7-D0AB-41D7-8C62-1F8A9E33AE23}" type="slidenum">
              <a:rPr lang="en-US" smtClean="0"/>
              <a:pPr/>
              <a:t>73</a:t>
            </a:fld>
            <a:endParaRPr lang="en-US"/>
          </a:p>
        </p:txBody>
      </p:sp>
    </p:spTree>
    <p:extLst>
      <p:ext uri="{BB962C8B-B14F-4D97-AF65-F5344CB8AC3E}">
        <p14:creationId xmlns:p14="http://schemas.microsoft.com/office/powerpoint/2010/main" val="9916464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Realizable Entity</a:t>
            </a:r>
          </a:p>
        </p:txBody>
      </p:sp>
      <p:sp>
        <p:nvSpPr>
          <p:cNvPr id="3" name="Content Placeholder 2">
            <a:extLst>
              <a:ext uri="{FF2B5EF4-FFF2-40B4-BE49-F238E27FC236}">
                <a16:creationId xmlns:a16="http://schemas.microsoft.com/office/drawing/2014/main" id="{9979ED76-FC95-4033-B68E-964007501172}"/>
              </a:ext>
            </a:extLst>
          </p:cNvPr>
          <p:cNvSpPr>
            <a:spLocks noGrp="1"/>
          </p:cNvSpPr>
          <p:nvPr>
            <p:ph idx="1"/>
          </p:nvPr>
        </p:nvSpPr>
        <p:spPr>
          <a:xfrm>
            <a:off x="27432" y="2743200"/>
            <a:ext cx="4419600" cy="3787556"/>
          </a:xfrm>
          <a:ln>
            <a:solidFill>
              <a:schemeClr val="bg1"/>
            </a:solidFill>
          </a:ln>
        </p:spPr>
        <p:txBody>
          <a:bodyPr/>
          <a:lstStyle/>
          <a:p>
            <a:r>
              <a:rPr lang="en-GB" sz="2000" u="sng" dirty="0">
                <a:latin typeface="+mn-lt"/>
              </a:rPr>
              <a:t>Elucidation</a:t>
            </a:r>
            <a:r>
              <a:rPr lang="en-GB" sz="2000" cap="small" dirty="0">
                <a:latin typeface="+mn-lt"/>
              </a:rPr>
              <a:t>:</a:t>
            </a:r>
            <a:r>
              <a:rPr lang="en-GB" sz="2000" dirty="0">
                <a:latin typeface="+mn-lt"/>
              </a:rPr>
              <a:t> </a:t>
            </a:r>
            <a:r>
              <a:rPr lang="en-GB" sz="2000" i="1" dirty="0">
                <a:latin typeface="+mn-lt"/>
              </a:rPr>
              <a:t>b</a:t>
            </a:r>
            <a:r>
              <a:rPr lang="en-GB" sz="2000" dirty="0">
                <a:latin typeface="+mn-lt"/>
              </a:rPr>
              <a:t> is a </a:t>
            </a:r>
            <a:r>
              <a:rPr lang="en-GB" sz="2000" i="1" dirty="0">
                <a:latin typeface="+mn-lt"/>
              </a:rPr>
              <a:t>disposition</a:t>
            </a:r>
            <a:r>
              <a:rPr lang="en-GB" sz="2000" dirty="0">
                <a:latin typeface="+mn-lt"/>
              </a:rPr>
              <a:t> means:</a:t>
            </a:r>
            <a:endParaRPr lang="en-US" sz="2000" dirty="0">
              <a:latin typeface="+mn-lt"/>
            </a:endParaRPr>
          </a:p>
          <a:p>
            <a:r>
              <a:rPr lang="en-GB" sz="2000" i="1" dirty="0">
                <a:latin typeface="+mn-lt"/>
              </a:rPr>
              <a:t> b</a:t>
            </a:r>
            <a:r>
              <a:rPr lang="en-GB" sz="2000" dirty="0">
                <a:latin typeface="+mn-lt"/>
              </a:rPr>
              <a:t> is a </a:t>
            </a:r>
            <a:r>
              <a:rPr lang="en-GB" sz="2000" i="1" dirty="0">
                <a:latin typeface="+mn-lt"/>
              </a:rPr>
              <a:t>realizable entity</a:t>
            </a:r>
            <a:endParaRPr lang="en-US" sz="2000" dirty="0">
              <a:latin typeface="+mn-lt"/>
            </a:endParaRPr>
          </a:p>
          <a:p>
            <a:endParaRPr lang="en-GB" sz="500" dirty="0">
              <a:latin typeface="+mn-lt"/>
            </a:endParaRPr>
          </a:p>
          <a:p>
            <a:r>
              <a:rPr lang="en-GB" sz="2000" dirty="0">
                <a:latin typeface="+mn-lt"/>
              </a:rPr>
              <a:t> &amp; this realization occurs </a:t>
            </a:r>
          </a:p>
          <a:p>
            <a:r>
              <a:rPr lang="en-GB" sz="2000" dirty="0">
                <a:latin typeface="+mn-lt"/>
              </a:rPr>
              <a:t>     in virtue of the bearer’s physical make-up, and when and because this bearer is in some special physical circumstances,</a:t>
            </a:r>
            <a:endParaRPr lang="en-US" sz="2000" dirty="0">
              <a:latin typeface="+mn-lt"/>
            </a:endParaRPr>
          </a:p>
          <a:p>
            <a:endParaRPr lang="en-GB" sz="500" dirty="0">
              <a:latin typeface="+mn-lt"/>
            </a:endParaRPr>
          </a:p>
          <a:p>
            <a:r>
              <a:rPr lang="en-GB" sz="2000" dirty="0">
                <a:latin typeface="+mn-lt"/>
              </a:rPr>
              <a:t> &amp; </a:t>
            </a:r>
            <a:r>
              <a:rPr lang="en-GB" sz="2000" i="1" dirty="0">
                <a:latin typeface="+mn-lt"/>
              </a:rPr>
              <a:t>b</a:t>
            </a:r>
            <a:r>
              <a:rPr lang="en-GB" sz="2000" dirty="0">
                <a:latin typeface="+mn-lt"/>
              </a:rPr>
              <a:t> is such that if it ceases to exist, then its bearer is physically changed.</a:t>
            </a:r>
            <a:endParaRPr lang="en-US" sz="2000" dirty="0">
              <a:latin typeface="+mn-lt"/>
            </a:endParaRP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74</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2133600" y="768368"/>
            <a:ext cx="4876800"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b="0" dirty="0">
                <a:latin typeface="Tahoma" panose="020B0604030504040204" pitchFamily="34" charset="0"/>
                <a:ea typeface="MS PGothic" panose="020B0600070205080204" pitchFamily="34" charset="-128"/>
                <a:cs typeface="Times New Roman" panose="02020603050405020304" pitchFamily="18" charset="0"/>
              </a:rPr>
              <a:t>Realizable 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1905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Disposition</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1905000"/>
            <a:ext cx="19812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Role</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209799" y="1371609"/>
            <a:ext cx="2362201" cy="53339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572000" y="1371609"/>
            <a:ext cx="2209800" cy="533391"/>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9" name="Rectangle 18">
            <a:extLst>
              <a:ext uri="{FF2B5EF4-FFF2-40B4-BE49-F238E27FC236}">
                <a16:creationId xmlns:a16="http://schemas.microsoft.com/office/drawing/2014/main" id="{D228CAFD-4999-46C3-9592-7E3D85FD6187}"/>
              </a:ext>
            </a:extLst>
          </p:cNvPr>
          <p:cNvSpPr/>
          <p:nvPr/>
        </p:nvSpPr>
        <p:spPr>
          <a:xfrm>
            <a:off x="6601968" y="6530756"/>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
        <p:nvSpPr>
          <p:cNvPr id="11" name="Content Placeholder 2">
            <a:extLst>
              <a:ext uri="{FF2B5EF4-FFF2-40B4-BE49-F238E27FC236}">
                <a16:creationId xmlns:a16="http://schemas.microsoft.com/office/drawing/2014/main" id="{DFBF7D53-EDB8-489B-8C1E-8D55980DB4C0}"/>
              </a:ext>
            </a:extLst>
          </p:cNvPr>
          <p:cNvSpPr txBox="1">
            <a:spLocks/>
          </p:cNvSpPr>
          <p:nvPr/>
        </p:nvSpPr>
        <p:spPr>
          <a:xfrm>
            <a:off x="4485132" y="2743200"/>
            <a:ext cx="4610100" cy="3787556"/>
          </a:xfrm>
          <a:prstGeom prst="rect">
            <a:avLst/>
          </a:prstGeom>
          <a:ln>
            <a:solidFill>
              <a:schemeClr val="bg1"/>
            </a:solidFill>
          </a:ln>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r>
              <a:rPr lang="en-GB" sz="2000" u="sng" dirty="0">
                <a:latin typeface="+mn-lt"/>
              </a:rPr>
              <a:t>Elucidation</a:t>
            </a:r>
            <a:r>
              <a:rPr lang="en-GB" sz="2000" cap="small" dirty="0">
                <a:latin typeface="+mn-lt"/>
              </a:rPr>
              <a:t>:</a:t>
            </a:r>
            <a:r>
              <a:rPr lang="en-GB" sz="2000" dirty="0">
                <a:latin typeface="+mn-lt"/>
              </a:rPr>
              <a:t> </a:t>
            </a:r>
            <a:r>
              <a:rPr lang="en-GB" sz="2000" i="1" dirty="0">
                <a:latin typeface="+mn-lt"/>
              </a:rPr>
              <a:t>b</a:t>
            </a:r>
            <a:r>
              <a:rPr lang="en-GB" sz="2000" dirty="0">
                <a:latin typeface="+mn-lt"/>
              </a:rPr>
              <a:t> is a </a:t>
            </a:r>
            <a:r>
              <a:rPr lang="en-GB" sz="2000" i="1" dirty="0">
                <a:latin typeface="+mn-lt"/>
              </a:rPr>
              <a:t>role</a:t>
            </a:r>
            <a:r>
              <a:rPr lang="en-GB" sz="2000" dirty="0">
                <a:latin typeface="+mn-lt"/>
              </a:rPr>
              <a:t> means:</a:t>
            </a:r>
            <a:endParaRPr lang="en-US" sz="2000" dirty="0">
              <a:latin typeface="+mn-lt"/>
            </a:endParaRPr>
          </a:p>
          <a:p>
            <a:r>
              <a:rPr lang="en-GB" sz="2000" i="1" dirty="0">
                <a:latin typeface="+mn-lt"/>
              </a:rPr>
              <a:t> b</a:t>
            </a:r>
            <a:r>
              <a:rPr lang="en-GB" sz="2000" dirty="0">
                <a:latin typeface="+mn-lt"/>
              </a:rPr>
              <a:t> is a </a:t>
            </a:r>
            <a:r>
              <a:rPr lang="en-GB" sz="2000" i="1" dirty="0">
                <a:latin typeface="+mn-lt"/>
              </a:rPr>
              <a:t>realizable entity</a:t>
            </a:r>
            <a:endParaRPr lang="en-US" sz="2000" dirty="0">
              <a:latin typeface="+mn-lt"/>
            </a:endParaRPr>
          </a:p>
          <a:p>
            <a:r>
              <a:rPr lang="en-GB" sz="500" dirty="0">
                <a:latin typeface="+mn-lt"/>
              </a:rPr>
              <a:t> </a:t>
            </a:r>
          </a:p>
          <a:p>
            <a:r>
              <a:rPr lang="en-GB" sz="2000" dirty="0">
                <a:latin typeface="+mn-lt"/>
              </a:rPr>
              <a:t> &amp; </a:t>
            </a:r>
            <a:r>
              <a:rPr lang="en-GB" sz="2000" i="1" dirty="0">
                <a:latin typeface="+mn-lt"/>
              </a:rPr>
              <a:t>b</a:t>
            </a:r>
            <a:r>
              <a:rPr lang="en-GB" sz="2000" dirty="0">
                <a:latin typeface="+mn-lt"/>
              </a:rPr>
              <a:t> exists because there is some single bearer that is in some special physical, social, or institutional set of circumstances in which this bearer does not have to be,</a:t>
            </a:r>
            <a:endParaRPr lang="en-US" sz="2000" dirty="0">
              <a:latin typeface="+mn-lt"/>
            </a:endParaRPr>
          </a:p>
          <a:p>
            <a:r>
              <a:rPr lang="en-GB" sz="300" dirty="0">
                <a:latin typeface="+mn-lt"/>
              </a:rPr>
              <a:t> </a:t>
            </a:r>
          </a:p>
          <a:p>
            <a:r>
              <a:rPr lang="en-GB" sz="500" dirty="0">
                <a:latin typeface="+mn-lt"/>
              </a:rPr>
              <a:t> </a:t>
            </a:r>
          </a:p>
          <a:p>
            <a:r>
              <a:rPr lang="en-GB" sz="2000" dirty="0">
                <a:latin typeface="+mn-lt"/>
              </a:rPr>
              <a:t>&amp; </a:t>
            </a:r>
            <a:r>
              <a:rPr lang="en-GB" sz="2000" i="1" dirty="0">
                <a:latin typeface="+mn-lt"/>
              </a:rPr>
              <a:t>b</a:t>
            </a:r>
            <a:r>
              <a:rPr lang="en-GB" sz="2000" dirty="0">
                <a:latin typeface="+mn-lt"/>
              </a:rPr>
              <a:t> is not such that, if it ceases to exist, then the physical make-up of the bearer is thereby changed</a:t>
            </a:r>
            <a:endParaRPr lang="en-US" sz="2000" dirty="0">
              <a:latin typeface="+mn-lt"/>
            </a:endParaRPr>
          </a:p>
        </p:txBody>
      </p:sp>
    </p:spTree>
    <p:extLst>
      <p:ext uri="{BB962C8B-B14F-4D97-AF65-F5344CB8AC3E}">
        <p14:creationId xmlns:p14="http://schemas.microsoft.com/office/powerpoint/2010/main" val="13550660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F219-5038-4485-A229-77195BA33431}"/>
              </a:ext>
            </a:extLst>
          </p:cNvPr>
          <p:cNvSpPr>
            <a:spLocks noGrp="1"/>
          </p:cNvSpPr>
          <p:nvPr>
            <p:ph type="title"/>
          </p:nvPr>
        </p:nvSpPr>
        <p:spPr/>
        <p:txBody>
          <a:bodyPr/>
          <a:lstStyle/>
          <a:p>
            <a:r>
              <a:rPr lang="en-US" dirty="0"/>
              <a:t>Function</a:t>
            </a:r>
          </a:p>
        </p:txBody>
      </p:sp>
      <p:sp>
        <p:nvSpPr>
          <p:cNvPr id="3" name="Content Placeholder 2">
            <a:extLst>
              <a:ext uri="{FF2B5EF4-FFF2-40B4-BE49-F238E27FC236}">
                <a16:creationId xmlns:a16="http://schemas.microsoft.com/office/drawing/2014/main" id="{468F7EC4-6709-4E0E-81EE-B130E36F8937}"/>
              </a:ext>
            </a:extLst>
          </p:cNvPr>
          <p:cNvSpPr>
            <a:spLocks noGrp="1"/>
          </p:cNvSpPr>
          <p:nvPr>
            <p:ph idx="1"/>
          </p:nvPr>
        </p:nvSpPr>
        <p:spPr/>
        <p:txBody>
          <a:bodyPr/>
          <a:lstStyle/>
          <a:p>
            <a:pPr>
              <a:buFont typeface="Arial" panose="020B0604020202020204" pitchFamily="34" charset="0"/>
              <a:buChar char="•"/>
            </a:pPr>
            <a:r>
              <a:rPr lang="en-GB" u="sng" dirty="0"/>
              <a:t>Elucidation</a:t>
            </a:r>
            <a:r>
              <a:rPr lang="en-GB" dirty="0"/>
              <a:t>: A </a:t>
            </a:r>
            <a:r>
              <a:rPr lang="en-GB" i="1" dirty="0"/>
              <a:t>function</a:t>
            </a:r>
            <a:r>
              <a:rPr lang="en-GB" dirty="0"/>
              <a:t> is a </a:t>
            </a:r>
            <a:r>
              <a:rPr lang="en-GB" i="1" dirty="0"/>
              <a:t>disposition</a:t>
            </a:r>
            <a:r>
              <a:rPr lang="en-GB" dirty="0"/>
              <a:t> that exists in virtue of the bearer’s physical make-up and this physical make-up is something the bearer possesses because it came into being, either through evolution (in the case of natural biological entities) or through intentional design (in the case of artefacts), in order to realize processes of a certain sort.</a:t>
            </a:r>
            <a:endParaRPr lang="en-US" dirty="0"/>
          </a:p>
          <a:p>
            <a:pPr>
              <a:buFont typeface="Arial" panose="020B0604020202020204" pitchFamily="34" charset="0"/>
              <a:buChar char="•"/>
            </a:pPr>
            <a:r>
              <a:rPr lang="en-GB" u="sng" dirty="0"/>
              <a:t>Examples</a:t>
            </a:r>
            <a:r>
              <a:rPr lang="en-GB" dirty="0"/>
              <a:t>:</a:t>
            </a:r>
          </a:p>
          <a:p>
            <a:pPr lvl="1">
              <a:buFont typeface="Arial" panose="020B0604020202020204" pitchFamily="34" charset="0"/>
              <a:buChar char="•"/>
            </a:pPr>
            <a:r>
              <a:rPr lang="en-GB" dirty="0"/>
              <a:t>The function of a hammer to drive in nails, </a:t>
            </a:r>
          </a:p>
          <a:p>
            <a:pPr lvl="1">
              <a:buFont typeface="Arial" panose="020B0604020202020204" pitchFamily="34" charset="0"/>
              <a:buChar char="•"/>
            </a:pPr>
            <a:r>
              <a:rPr lang="en-GB" dirty="0"/>
              <a:t>the function of a heart pacemaker to regulate the beating of a heart through electricity.</a:t>
            </a: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A9C23C7-423B-4C8C-968C-7B00C7625A60}"/>
              </a:ext>
            </a:extLst>
          </p:cNvPr>
          <p:cNvSpPr>
            <a:spLocks noGrp="1"/>
          </p:cNvSpPr>
          <p:nvPr>
            <p:ph type="sldNum" sz="quarter" idx="10"/>
          </p:nvPr>
        </p:nvSpPr>
        <p:spPr/>
        <p:txBody>
          <a:bodyPr/>
          <a:lstStyle/>
          <a:p>
            <a:fld id="{01EF93C7-D0AB-41D7-8C62-1F8A9E33AE23}" type="slidenum">
              <a:rPr lang="en-US" smtClean="0"/>
              <a:pPr/>
              <a:t>75</a:t>
            </a:fld>
            <a:endParaRPr lang="en-US"/>
          </a:p>
        </p:txBody>
      </p:sp>
      <p:sp>
        <p:nvSpPr>
          <p:cNvPr id="5" name="Rectangle 4">
            <a:extLst>
              <a:ext uri="{FF2B5EF4-FFF2-40B4-BE49-F238E27FC236}">
                <a16:creationId xmlns:a16="http://schemas.microsoft.com/office/drawing/2014/main" id="{51BA0CA4-C36B-4ED9-BD95-2D46483D3081}"/>
              </a:ext>
            </a:extLst>
          </p:cNvPr>
          <p:cNvSpPr/>
          <p:nvPr/>
        </p:nvSpPr>
        <p:spPr>
          <a:xfrm>
            <a:off x="6601968" y="6530756"/>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12742405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9EA0-9020-4D94-BD57-389478BB75A0}"/>
              </a:ext>
            </a:extLst>
          </p:cNvPr>
          <p:cNvSpPr>
            <a:spLocks noGrp="1"/>
          </p:cNvSpPr>
          <p:nvPr>
            <p:ph type="title"/>
          </p:nvPr>
        </p:nvSpPr>
        <p:spPr/>
        <p:txBody>
          <a:bodyPr/>
          <a:lstStyle/>
          <a:p>
            <a:r>
              <a:rPr lang="en-US" dirty="0"/>
              <a:t>Function / role</a:t>
            </a:r>
          </a:p>
        </p:txBody>
      </p:sp>
      <p:sp>
        <p:nvSpPr>
          <p:cNvPr id="3" name="Content Placeholder 2">
            <a:extLst>
              <a:ext uri="{FF2B5EF4-FFF2-40B4-BE49-F238E27FC236}">
                <a16:creationId xmlns:a16="http://schemas.microsoft.com/office/drawing/2014/main" id="{F2C5DFC3-746A-405B-B179-8A2107AEFFBF}"/>
              </a:ext>
            </a:extLst>
          </p:cNvPr>
          <p:cNvSpPr>
            <a:spLocks noGrp="1"/>
          </p:cNvSpPr>
          <p:nvPr>
            <p:ph idx="1"/>
          </p:nvPr>
        </p:nvSpPr>
        <p:spPr/>
        <p:txBody>
          <a:bodyPr/>
          <a:lstStyle/>
          <a:p>
            <a:pPr>
              <a:buFont typeface="Arial" panose="020B0604020202020204" pitchFamily="34" charset="0"/>
              <a:buChar char="•"/>
            </a:pPr>
            <a:r>
              <a:rPr lang="en-US" sz="1800" dirty="0"/>
              <a:t>Object #1 is designed to do y-type processes:</a:t>
            </a:r>
          </a:p>
          <a:p>
            <a:pPr lvl="1">
              <a:buFont typeface="Arial" panose="020B0604020202020204" pitchFamily="34" charset="0"/>
              <a:buChar char="•"/>
            </a:pPr>
            <a:r>
              <a:rPr lang="en-US" sz="1800" dirty="0">
                <a:sym typeface="Wingdings" panose="05000000000000000000" pitchFamily="2" charset="2"/>
              </a:rPr>
              <a:t> ‘to do y-type processes’ is #1’s function.</a:t>
            </a:r>
          </a:p>
          <a:p>
            <a:pPr>
              <a:buFont typeface="Arial" panose="020B0604020202020204" pitchFamily="34" charset="0"/>
              <a:buChar char="•"/>
            </a:pPr>
            <a:r>
              <a:rPr lang="en-US" sz="1800" dirty="0"/>
              <a:t>Object #1 is bought by somebody to do only z-type processes:</a:t>
            </a:r>
          </a:p>
          <a:p>
            <a:pPr lvl="1">
              <a:buFont typeface="Arial" panose="020B0604020202020204" pitchFamily="34" charset="0"/>
              <a:buChar char="•"/>
            </a:pPr>
            <a:r>
              <a:rPr lang="en-US" sz="1800" dirty="0">
                <a:sym typeface="Wingdings" panose="05000000000000000000" pitchFamily="2" charset="2"/>
              </a:rPr>
              <a:t> ‘to do y-type processes’ is still its function </a:t>
            </a:r>
          </a:p>
          <a:p>
            <a:pPr lvl="1">
              <a:buFont typeface="Arial" panose="020B0604020202020204" pitchFamily="34" charset="0"/>
              <a:buChar char="•"/>
            </a:pPr>
            <a:r>
              <a:rPr lang="en-US" sz="1800" dirty="0">
                <a:sym typeface="Wingdings" panose="05000000000000000000" pitchFamily="2" charset="2"/>
              </a:rPr>
              <a:t> ‘to do z-type processes’ is an acquired role.</a:t>
            </a:r>
          </a:p>
          <a:p>
            <a:pPr>
              <a:buFont typeface="Arial" panose="020B0604020202020204" pitchFamily="34" charset="0"/>
              <a:buChar char="•"/>
            </a:pPr>
            <a:r>
              <a:rPr lang="en-US" sz="1800" dirty="0">
                <a:sym typeface="Wingdings" panose="05000000000000000000" pitchFamily="2" charset="2"/>
              </a:rPr>
              <a:t>Object #1 is then bought by </a:t>
            </a:r>
            <a:r>
              <a:rPr lang="en-US" sz="1800" dirty="0"/>
              <a:t>somebody to do only w-type processes:</a:t>
            </a:r>
          </a:p>
          <a:p>
            <a:pPr lvl="1">
              <a:buFont typeface="Arial" panose="020B0604020202020204" pitchFamily="34" charset="0"/>
              <a:buChar char="•"/>
            </a:pPr>
            <a:r>
              <a:rPr lang="en-US" sz="1800" dirty="0">
                <a:sym typeface="Wingdings" panose="05000000000000000000" pitchFamily="2" charset="2"/>
              </a:rPr>
              <a:t> ‘to do y-type processes’ is still its function, </a:t>
            </a:r>
          </a:p>
          <a:p>
            <a:pPr lvl="1">
              <a:buFont typeface="Arial" panose="020B0604020202020204" pitchFamily="34" charset="0"/>
              <a:buChar char="•"/>
            </a:pPr>
            <a:r>
              <a:rPr lang="en-US" sz="1800" dirty="0">
                <a:sym typeface="Wingdings" panose="05000000000000000000" pitchFamily="2" charset="2"/>
              </a:rPr>
              <a:t> ‘to do w-type processes’ is an acquired role,</a:t>
            </a:r>
          </a:p>
          <a:p>
            <a:pPr lvl="1">
              <a:buFont typeface="Arial" panose="020B0604020202020204" pitchFamily="34" charset="0"/>
              <a:buChar char="•"/>
            </a:pPr>
            <a:r>
              <a:rPr lang="en-US" sz="1800" dirty="0">
                <a:sym typeface="Wingdings" panose="05000000000000000000" pitchFamily="2" charset="2"/>
              </a:rPr>
              <a:t> the role ‘to do z-type processes’ is lost.</a:t>
            </a:r>
          </a:p>
          <a:p>
            <a:pPr>
              <a:buFont typeface="Arial" panose="020B0604020202020204" pitchFamily="34" charset="0"/>
              <a:buChar char="•"/>
            </a:pPr>
            <a:r>
              <a:rPr lang="en-US" sz="1800" dirty="0">
                <a:sym typeface="Wingdings" panose="05000000000000000000" pitchFamily="2" charset="2"/>
              </a:rPr>
              <a:t>Somebody is only interested in z-type processes, knows that object #1 can be used for that and creates object #2 exactly similar to object #1 to do z-type process:</a:t>
            </a:r>
          </a:p>
          <a:p>
            <a:pPr lvl="1">
              <a:buFont typeface="Arial" panose="020B0604020202020204" pitchFamily="34" charset="0"/>
              <a:buChar char="•"/>
            </a:pPr>
            <a:r>
              <a:rPr lang="en-US" sz="1800" dirty="0">
                <a:sym typeface="Wingdings" panose="05000000000000000000" pitchFamily="2" charset="2"/>
              </a:rPr>
              <a:t> ‘to do z-type processes’ is %2’s function</a:t>
            </a:r>
          </a:p>
          <a:p>
            <a:pPr lvl="1">
              <a:buFont typeface="Arial" panose="020B0604020202020204" pitchFamily="34" charset="0"/>
              <a:buChar char="•"/>
            </a:pPr>
            <a:r>
              <a:rPr lang="en-US" sz="1800" dirty="0">
                <a:sym typeface="Wingdings" panose="05000000000000000000" pitchFamily="2" charset="2"/>
              </a:rPr>
              <a:t> ‘to do y-type processes’ is not %2’s function</a:t>
            </a:r>
          </a:p>
        </p:txBody>
      </p:sp>
      <p:sp>
        <p:nvSpPr>
          <p:cNvPr id="4" name="Slide Number Placeholder 3">
            <a:extLst>
              <a:ext uri="{FF2B5EF4-FFF2-40B4-BE49-F238E27FC236}">
                <a16:creationId xmlns:a16="http://schemas.microsoft.com/office/drawing/2014/main" id="{99B7FE5B-1852-4822-AA2E-708F52706C31}"/>
              </a:ext>
            </a:extLst>
          </p:cNvPr>
          <p:cNvSpPr>
            <a:spLocks noGrp="1"/>
          </p:cNvSpPr>
          <p:nvPr>
            <p:ph type="sldNum" sz="quarter" idx="10"/>
          </p:nvPr>
        </p:nvSpPr>
        <p:spPr/>
        <p:txBody>
          <a:bodyPr/>
          <a:lstStyle/>
          <a:p>
            <a:fld id="{01EF93C7-D0AB-41D7-8C62-1F8A9E33AE23}" type="slidenum">
              <a:rPr lang="en-US" smtClean="0"/>
              <a:pPr/>
              <a:t>76</a:t>
            </a:fld>
            <a:endParaRPr lang="en-US"/>
          </a:p>
        </p:txBody>
      </p:sp>
    </p:spTree>
    <p:extLst>
      <p:ext uri="{BB962C8B-B14F-4D97-AF65-F5344CB8AC3E}">
        <p14:creationId xmlns:p14="http://schemas.microsoft.com/office/powerpoint/2010/main" val="40213159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59CC-12F7-486B-A715-BF9571BB114D}"/>
              </a:ext>
            </a:extLst>
          </p:cNvPr>
          <p:cNvSpPr>
            <a:spLocks noGrp="1"/>
          </p:cNvSpPr>
          <p:nvPr>
            <p:ph type="title"/>
          </p:nvPr>
        </p:nvSpPr>
        <p:spPr/>
        <p:txBody>
          <a:bodyPr/>
          <a:lstStyle/>
          <a:p>
            <a:r>
              <a:rPr lang="en-US" dirty="0"/>
              <a:t>!!!!</a:t>
            </a:r>
          </a:p>
        </p:txBody>
      </p:sp>
      <p:sp>
        <p:nvSpPr>
          <p:cNvPr id="3" name="Content Placeholder 2">
            <a:extLst>
              <a:ext uri="{FF2B5EF4-FFF2-40B4-BE49-F238E27FC236}">
                <a16:creationId xmlns:a16="http://schemas.microsoft.com/office/drawing/2014/main" id="{DE4C14A8-8329-4B03-A67B-57A06198B192}"/>
              </a:ext>
            </a:extLst>
          </p:cNvPr>
          <p:cNvSpPr>
            <a:spLocks noGrp="1"/>
          </p:cNvSpPr>
          <p:nvPr>
            <p:ph idx="1"/>
          </p:nvPr>
        </p:nvSpPr>
        <p:spPr/>
        <p:txBody>
          <a:bodyPr/>
          <a:lstStyle/>
          <a:p>
            <a:pPr algn="ctr"/>
            <a:r>
              <a:rPr lang="en-US" sz="4800" dirty="0"/>
              <a:t>You do not need to know all these details by heart </a:t>
            </a:r>
          </a:p>
          <a:p>
            <a:pPr algn="ctr"/>
            <a:r>
              <a:rPr lang="en-US" sz="4800" dirty="0"/>
              <a:t>but</a:t>
            </a:r>
          </a:p>
          <a:p>
            <a:pPr algn="ctr"/>
            <a:r>
              <a:rPr lang="en-US" sz="4800" dirty="0"/>
              <a:t>You must be able to correctly apply them!</a:t>
            </a:r>
          </a:p>
        </p:txBody>
      </p:sp>
      <p:sp>
        <p:nvSpPr>
          <p:cNvPr id="4" name="Slide Number Placeholder 3">
            <a:extLst>
              <a:ext uri="{FF2B5EF4-FFF2-40B4-BE49-F238E27FC236}">
                <a16:creationId xmlns:a16="http://schemas.microsoft.com/office/drawing/2014/main" id="{A7B8D3C4-23BE-4A69-8AF1-A339FCE12FA5}"/>
              </a:ext>
            </a:extLst>
          </p:cNvPr>
          <p:cNvSpPr>
            <a:spLocks noGrp="1"/>
          </p:cNvSpPr>
          <p:nvPr>
            <p:ph type="sldNum" sz="quarter" idx="10"/>
          </p:nvPr>
        </p:nvSpPr>
        <p:spPr/>
        <p:txBody>
          <a:bodyPr/>
          <a:lstStyle/>
          <a:p>
            <a:fld id="{01EF93C7-D0AB-41D7-8C62-1F8A9E33AE23}" type="slidenum">
              <a:rPr lang="en-US" smtClean="0"/>
              <a:pPr/>
              <a:t>77</a:t>
            </a:fld>
            <a:endParaRPr lang="en-US"/>
          </a:p>
        </p:txBody>
      </p:sp>
    </p:spTree>
    <p:extLst>
      <p:ext uri="{BB962C8B-B14F-4D97-AF65-F5344CB8AC3E}">
        <p14:creationId xmlns:p14="http://schemas.microsoft.com/office/powerpoint/2010/main" val="873128549"/>
      </p:ext>
    </p:extLst>
  </p:cSld>
  <p:clrMapOvr>
    <a:masterClrMapping/>
  </p:clrMapOvr>
</p:sld>
</file>

<file path=ppt/theme/theme1.xml><?xml version="1.0" encoding="utf-8"?>
<a:theme xmlns:a="http://schemas.openxmlformats.org/drawingml/2006/main" name="2014-Indianapolis">
  <a:themeElements>
    <a:clrScheme name="Custom 17">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2014-Indianapolis">
  <a:themeElements>
    <a:clrScheme name="Custom 18">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45300</TotalTime>
  <Words>6623</Words>
  <Application>Microsoft Office PowerPoint</Application>
  <PresentationFormat>On-screen Show (4:3)</PresentationFormat>
  <Paragraphs>947</Paragraphs>
  <Slides>77</Slides>
  <Notes>2</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77</vt:i4>
      </vt:variant>
    </vt:vector>
  </HeadingPairs>
  <TitlesOfParts>
    <vt:vector size="88" baseType="lpstr">
      <vt:lpstr>Batang</vt:lpstr>
      <vt:lpstr>Arial</vt:lpstr>
      <vt:lpstr>Georgia</vt:lpstr>
      <vt:lpstr>Tahoma</vt:lpstr>
      <vt:lpstr>Times</vt:lpstr>
      <vt:lpstr>Times New Roman</vt:lpstr>
      <vt:lpstr>Trebuchet MS</vt:lpstr>
      <vt:lpstr>Verdana</vt:lpstr>
      <vt:lpstr>2014-Indianapolis</vt:lpstr>
      <vt:lpstr>1_2014-Indianapolis</vt:lpstr>
      <vt:lpstr>Photo Editor-foto</vt:lpstr>
      <vt:lpstr>BMI508 – Fall 2025 Introduction to Biomedical Ontology  Class 4 – Sept 16, 2026 Basic Formal Ontology I: continuants   </vt:lpstr>
      <vt:lpstr>Required reading post-class </vt:lpstr>
      <vt:lpstr>Today’s class</vt:lpstr>
      <vt:lpstr>Major references for BFO</vt:lpstr>
      <vt:lpstr>BFO</vt:lpstr>
      <vt:lpstr>BFO-OWL top</vt:lpstr>
      <vt:lpstr>BFO-OWL top</vt:lpstr>
      <vt:lpstr>BFO2020-FOL top</vt:lpstr>
      <vt:lpstr>Various elucidations of ‘continuant’</vt:lpstr>
      <vt:lpstr>Time in BFO</vt:lpstr>
      <vt:lpstr>Continuant</vt:lpstr>
      <vt:lpstr>exists at</vt:lpstr>
      <vt:lpstr>Exist-at axiom</vt:lpstr>
      <vt:lpstr>Continuant</vt:lpstr>
      <vt:lpstr>‘Identity’</vt:lpstr>
      <vt:lpstr>Identity criteria issues</vt:lpstr>
      <vt:lpstr>Continuant</vt:lpstr>
      <vt:lpstr>PowerPoint Presentation</vt:lpstr>
      <vt:lpstr>BFO continuant hierarchy: 2.0 vs. BFO2020</vt:lpstr>
      <vt:lpstr>Two major continuant types in BFO 1.0</vt:lpstr>
      <vt:lpstr>Three major continuant types in BFO 2.0</vt:lpstr>
      <vt:lpstr>Why the change?</vt:lpstr>
      <vt:lpstr>IC, SD, GDC are disjoint (BFO2020-FOL)</vt:lpstr>
      <vt:lpstr>Independent Continuant (IC)</vt:lpstr>
      <vt:lpstr>Specifically Dependent Continuant (SDC)</vt:lpstr>
      <vt:lpstr>Generically Dependent Continuant (GDC)</vt:lpstr>
      <vt:lpstr>GDCs require SDCs</vt:lpstr>
      <vt:lpstr>‘concretizes’</vt:lpstr>
      <vt:lpstr>A VERY USEFUL tool</vt:lpstr>
      <vt:lpstr>Material and Immaterial Entity</vt:lpstr>
      <vt:lpstr>Material and Immaterial</vt:lpstr>
      <vt:lpstr>Material entity</vt:lpstr>
      <vt:lpstr>Material Entity</vt:lpstr>
      <vt:lpstr>Material Entity</vt:lpstr>
      <vt:lpstr>Material Entity</vt:lpstr>
      <vt:lpstr>Object</vt:lpstr>
      <vt:lpstr>Object</vt:lpstr>
      <vt:lpstr>‘b is causally unified’ means:</vt:lpstr>
      <vt:lpstr>Forms/Criteria of causal unity (CU)</vt:lpstr>
      <vt:lpstr>b is maximal relative to  some criterion of causal unity CUn </vt:lpstr>
      <vt:lpstr>continuant part of at </vt:lpstr>
      <vt:lpstr>Some continuant-part-of axioms</vt:lpstr>
      <vt:lpstr>Object aggregate</vt:lpstr>
      <vt:lpstr>Member-part-of-at </vt:lpstr>
      <vt:lpstr>Some object-aggregate axioms (1)</vt:lpstr>
      <vt:lpstr>Some object-aggregate axioms (2)</vt:lpstr>
      <vt:lpstr>Fiat Object Part </vt:lpstr>
      <vt:lpstr>proper continuant part of at </vt:lpstr>
      <vt:lpstr>Fiat object part</vt:lpstr>
      <vt:lpstr>Traumatic amputation and replantation</vt:lpstr>
      <vt:lpstr>Borderline cases</vt:lpstr>
      <vt:lpstr>Immaterial Entity</vt:lpstr>
      <vt:lpstr>Continuant Fiat Boundary </vt:lpstr>
      <vt:lpstr>Continuant Fiat Boundary</vt:lpstr>
      <vt:lpstr>It can get crazy with fiat boundaries</vt:lpstr>
      <vt:lpstr>Fiat Surface </vt:lpstr>
      <vt:lpstr>Fiat Object Part  Fiat Surface</vt:lpstr>
      <vt:lpstr>Note on Continuant Fiat Boundaries</vt:lpstr>
      <vt:lpstr>Spatial regions: that what certain other entities are located in at a time</vt:lpstr>
      <vt:lpstr>Site</vt:lpstr>
      <vt:lpstr>Specifically Dependent Continuant</vt:lpstr>
      <vt:lpstr>Specifically Dependent Continuant</vt:lpstr>
      <vt:lpstr>Realizables and realizations</vt:lpstr>
      <vt:lpstr>Some realization axioms (1)</vt:lpstr>
      <vt:lpstr>Some realization axioms (2)</vt:lpstr>
      <vt:lpstr>Quality</vt:lpstr>
      <vt:lpstr>Quality</vt:lpstr>
      <vt:lpstr>Quality</vt:lpstr>
      <vt:lpstr>Quality</vt:lpstr>
      <vt:lpstr>Inheres-in</vt:lpstr>
      <vt:lpstr>S-dependence</vt:lpstr>
      <vt:lpstr>Relational Quality</vt:lpstr>
      <vt:lpstr>Relational quality definition</vt:lpstr>
      <vt:lpstr>Realizable Entity</vt:lpstr>
      <vt:lpstr>Function</vt:lpstr>
      <vt:lpstr>Function / role</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seannos</dc:creator>
  <cp:lastModifiedBy>Werner Ceusters</cp:lastModifiedBy>
  <cp:revision>1692</cp:revision>
  <dcterms:created xsi:type="dcterms:W3CDTF">1601-01-01T00:00:00Z</dcterms:created>
  <dcterms:modified xsi:type="dcterms:W3CDTF">2026-09-16T13:37:56Z</dcterms:modified>
</cp:coreProperties>
</file>