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26" r:id="rId1"/>
  </p:sldMasterIdLst>
  <p:notesMasterIdLst>
    <p:notesMasterId r:id="rId63"/>
  </p:notesMasterIdLst>
  <p:handoutMasterIdLst>
    <p:handoutMasterId r:id="rId64"/>
  </p:handoutMasterIdLst>
  <p:sldIdLst>
    <p:sldId id="1369" r:id="rId2"/>
    <p:sldId id="1674" r:id="rId3"/>
    <p:sldId id="1653" r:id="rId4"/>
    <p:sldId id="1722" r:id="rId5"/>
    <p:sldId id="1330" r:id="rId6"/>
    <p:sldId id="1703" r:id="rId7"/>
    <p:sldId id="1654" r:id="rId8"/>
    <p:sldId id="1597" r:id="rId9"/>
    <p:sldId id="1655" r:id="rId10"/>
    <p:sldId id="1728" r:id="rId11"/>
    <p:sldId id="1656" r:id="rId12"/>
    <p:sldId id="1657" r:id="rId13"/>
    <p:sldId id="1658" r:id="rId14"/>
    <p:sldId id="1660" r:id="rId15"/>
    <p:sldId id="1600" r:id="rId16"/>
    <p:sldId id="1706" r:id="rId17"/>
    <p:sldId id="1659" r:id="rId18"/>
    <p:sldId id="1599" r:id="rId19"/>
    <p:sldId id="1661" r:id="rId20"/>
    <p:sldId id="1662" r:id="rId21"/>
    <p:sldId id="1663" r:id="rId22"/>
    <p:sldId id="1665" r:id="rId23"/>
    <p:sldId id="1664" r:id="rId24"/>
    <p:sldId id="1699" r:id="rId25"/>
    <p:sldId id="1700" r:id="rId26"/>
    <p:sldId id="1648" r:id="rId27"/>
    <p:sldId id="1678" r:id="rId28"/>
    <p:sldId id="1702" r:id="rId29"/>
    <p:sldId id="1704" r:id="rId30"/>
    <p:sldId id="1684" r:id="rId31"/>
    <p:sldId id="1685" r:id="rId32"/>
    <p:sldId id="1729" r:id="rId33"/>
    <p:sldId id="1707" r:id="rId34"/>
    <p:sldId id="1652" r:id="rId35"/>
    <p:sldId id="1628" r:id="rId36"/>
    <p:sldId id="1730" r:id="rId37"/>
    <p:sldId id="1631" r:id="rId38"/>
    <p:sldId id="1626" r:id="rId39"/>
    <p:sldId id="1716" r:id="rId40"/>
    <p:sldId id="1717" r:id="rId41"/>
    <p:sldId id="1712" r:id="rId42"/>
    <p:sldId id="1709" r:id="rId43"/>
    <p:sldId id="1686" r:id="rId44"/>
    <p:sldId id="1669" r:id="rId45"/>
    <p:sldId id="1687" r:id="rId46"/>
    <p:sldId id="1688" r:id="rId47"/>
    <p:sldId id="1689" r:id="rId48"/>
    <p:sldId id="1621" r:id="rId49"/>
    <p:sldId id="1620" r:id="rId50"/>
    <p:sldId id="1670" r:id="rId51"/>
    <p:sldId id="1671" r:id="rId52"/>
    <p:sldId id="1604" r:id="rId53"/>
    <p:sldId id="1605" r:id="rId54"/>
    <p:sldId id="1731" r:id="rId55"/>
    <p:sldId id="1732" r:id="rId56"/>
    <p:sldId id="1672" r:id="rId57"/>
    <p:sldId id="1695" r:id="rId58"/>
    <p:sldId id="1629" r:id="rId59"/>
    <p:sldId id="1697" r:id="rId60"/>
    <p:sldId id="1698" r:id="rId61"/>
    <p:sldId id="1720" r:id="rId62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rgbClr val="000066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AAE600"/>
    <a:srgbClr val="1FE115"/>
    <a:srgbClr val="FF0000"/>
    <a:srgbClr val="A2CCE8"/>
    <a:srgbClr val="000000"/>
    <a:srgbClr val="00359E"/>
    <a:srgbClr val="92D050"/>
    <a:srgbClr val="DE6A22"/>
    <a:srgbClr val="1616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2" autoAdjust="0"/>
    <p:restoredTop sz="95119" autoAdjust="0"/>
  </p:normalViewPr>
  <p:slideViewPr>
    <p:cSldViewPr>
      <p:cViewPr varScale="1">
        <p:scale>
          <a:sx n="70" d="100"/>
          <a:sy n="70" d="100"/>
        </p:scale>
        <p:origin x="939" y="3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10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DB68A-9D44-4073-920F-D08D647C06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3397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305ACA9-A27D-4159-B806-94BE96EB69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5982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D3674D-E59F-4C2D-95C3-E10A23210743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078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C3F4588-EF74-44E3-9DAD-C3A07F5428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98D4BA-1659-45DF-B3BF-9E115346D6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32482" name="Rectangle 2">
            <a:extLst>
              <a:ext uri="{FF2B5EF4-FFF2-40B4-BE49-F238E27FC236}">
                <a16:creationId xmlns:a16="http://schemas.microsoft.com/office/drawing/2014/main" id="{1115D5E8-4D38-44DF-89AC-F5FA7C6FDA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483" name="Rectangle 3">
            <a:extLst>
              <a:ext uri="{FF2B5EF4-FFF2-40B4-BE49-F238E27FC236}">
                <a16:creationId xmlns:a16="http://schemas.microsoft.com/office/drawing/2014/main" id="{1AAAC1D6-4210-4D74-BAE3-CCFBD5E365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8012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325DA38-125D-45FD-9E0B-FCB3F0C7D5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88F58A-EEC3-4010-9C1A-655719D2400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8274" name="Rectangle 2">
            <a:extLst>
              <a:ext uri="{FF2B5EF4-FFF2-40B4-BE49-F238E27FC236}">
                <a16:creationId xmlns:a16="http://schemas.microsoft.com/office/drawing/2014/main" id="{F992BC28-980F-45DB-83CB-EF641B4983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275" name="Rectangle 3">
            <a:extLst>
              <a:ext uri="{FF2B5EF4-FFF2-40B4-BE49-F238E27FC236}">
                <a16:creationId xmlns:a16="http://schemas.microsoft.com/office/drawing/2014/main" id="{153DFECE-4FE5-4AF6-B2F0-D51C2FD133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9183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560C03D-261E-4E8C-8B1C-4C3C17012E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31F80-9A4A-4DF5-9873-D372478D662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3938" name="Rectangle 2">
            <a:extLst>
              <a:ext uri="{FF2B5EF4-FFF2-40B4-BE49-F238E27FC236}">
                <a16:creationId xmlns:a16="http://schemas.microsoft.com/office/drawing/2014/main" id="{3F78B680-A2F2-4C8F-A58D-5278A44C3B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3939" name="Rectangle 3">
            <a:extLst>
              <a:ext uri="{FF2B5EF4-FFF2-40B4-BE49-F238E27FC236}">
                <a16:creationId xmlns:a16="http://schemas.microsoft.com/office/drawing/2014/main" id="{DA10558D-64D0-41CD-BFE4-BCE1E1C468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4832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3BDB5EF-360A-450E-A59F-2999EA41AB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E75344-67E0-482E-9DA1-309E2B31740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602" name="Rectangle 2">
            <a:extLst>
              <a:ext uri="{FF2B5EF4-FFF2-40B4-BE49-F238E27FC236}">
                <a16:creationId xmlns:a16="http://schemas.microsoft.com/office/drawing/2014/main" id="{24822C3E-2312-4D2F-8845-C05F67BC56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03" name="Rectangle 3">
            <a:extLst>
              <a:ext uri="{FF2B5EF4-FFF2-40B4-BE49-F238E27FC236}">
                <a16:creationId xmlns:a16="http://schemas.microsoft.com/office/drawing/2014/main" id="{006FD30C-DA5F-4C1F-960E-E8EA5ED4FF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929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4D36F37-F1EC-4EF9-9195-749F5619D0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618C94-B743-469A-981A-D9FB0DD485B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1410" name="Rectangle 2">
            <a:extLst>
              <a:ext uri="{FF2B5EF4-FFF2-40B4-BE49-F238E27FC236}">
                <a16:creationId xmlns:a16="http://schemas.microsoft.com/office/drawing/2014/main" id="{AF2B9347-FF9E-47BD-A9FB-EF274E998E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>
            <a:extLst>
              <a:ext uri="{FF2B5EF4-FFF2-40B4-BE49-F238E27FC236}">
                <a16:creationId xmlns:a16="http://schemas.microsoft.com/office/drawing/2014/main" id="{9FF0FE09-F3E9-4A67-A52A-C52A2737EA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8672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3E8278C-1EED-4705-8B21-03D2E39BC9BC}" type="slidenum">
              <a:rPr lang="en-US" altLang="en-US" sz="1200" b="0"/>
              <a:pPr eaLnBrk="1" hangingPunct="1"/>
              <a:t>52</a:t>
            </a:fld>
            <a:endParaRPr lang="en-US" altLang="en-US" sz="1200" b="0"/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3901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7DFF6E1-14B7-49BD-A52F-B99A41C934D7}" type="slidenum">
              <a:rPr lang="en-US" altLang="en-US" sz="1200" b="0"/>
              <a:pPr eaLnBrk="1" hangingPunct="1"/>
              <a:t>53</a:t>
            </a:fld>
            <a:endParaRPr lang="en-US" altLang="en-US" sz="1200" b="0"/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1565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7DFF6E1-14B7-49BD-A52F-B99A41C934D7}" type="slidenum">
              <a:rPr lang="en-US" altLang="en-US" sz="1200" b="0"/>
              <a:pPr eaLnBrk="1" hangingPunct="1"/>
              <a:t>54</a:t>
            </a:fld>
            <a:endParaRPr lang="en-US" altLang="en-US" sz="1200" b="0"/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07890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7DFF6E1-14B7-49BD-A52F-B99A41C934D7}" type="slidenum">
              <a:rPr lang="en-US" altLang="en-US" sz="1200" b="0"/>
              <a:pPr eaLnBrk="1" hangingPunct="1"/>
              <a:t>55</a:t>
            </a:fld>
            <a:endParaRPr lang="en-US" altLang="en-US" sz="1200" b="0"/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0516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682AD1E-8CB7-4127-AD5A-EA6DEB84D0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1C99AC-D31B-43BB-AC24-DD2E4C8B774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8034" name="Rectangle 2">
            <a:extLst>
              <a:ext uri="{FF2B5EF4-FFF2-40B4-BE49-F238E27FC236}">
                <a16:creationId xmlns:a16="http://schemas.microsoft.com/office/drawing/2014/main" id="{CD550CB2-D334-4847-B71E-A2986D8691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8035" name="Rectangle 3">
            <a:extLst>
              <a:ext uri="{FF2B5EF4-FFF2-40B4-BE49-F238E27FC236}">
                <a16:creationId xmlns:a16="http://schemas.microsoft.com/office/drawing/2014/main" id="{35B40A06-46E3-43AE-8172-55AFFD7A1D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294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A6FD65B-CAEB-4D22-AD7E-2F61F22CD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755" y="6477000"/>
            <a:ext cx="428445" cy="3063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C5DB68A-9D44-4073-920F-D08D647C06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504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latin typeface="Trebuchet MS"/>
                <a:cs typeface="Trebuchet M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482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0"/>
          <p:cNvCxnSpPr>
            <a:cxnSpLocks noChangeShapeType="1"/>
          </p:cNvCxnSpPr>
          <p:nvPr/>
        </p:nvCxnSpPr>
        <p:spPr bwMode="auto">
          <a:xfrm>
            <a:off x="762000" y="3733800"/>
            <a:ext cx="7772400" cy="1588"/>
          </a:xfrm>
          <a:prstGeom prst="line">
            <a:avLst/>
          </a:prstGeom>
          <a:noFill/>
          <a:ln w="9525">
            <a:solidFill>
              <a:schemeClr val="bg1"/>
            </a:solidFill>
            <a:prstDash val="dot"/>
            <a:round/>
            <a:headEnd/>
            <a:tailEnd/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43325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0" i="0" cap="all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43138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latin typeface="Trebuchet MS"/>
                <a:cs typeface="Trebuchet MS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9341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  <a:prstGeom prst="rect">
            <a:avLst/>
          </a:prstGeom>
        </p:spPr>
        <p:txBody>
          <a:bodyPr/>
          <a:lstStyle>
            <a:lvl1pPr algn="ctr">
              <a:defRPr b="0" i="0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953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1pPr>
            <a:lvl2pPr>
              <a:buClr>
                <a:schemeClr val="bg1"/>
              </a:buClr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3pPr>
            <a:lvl4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4pPr>
            <a:lvl5pPr>
              <a:buClr>
                <a:schemeClr val="bg1"/>
              </a:buClr>
              <a:defRPr b="0" i="1">
                <a:solidFill>
                  <a:schemeClr val="bg1"/>
                </a:solidFill>
                <a:latin typeface="Trebuchet MS"/>
                <a:cs typeface="Trebuchet M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0" y="6477000"/>
            <a:ext cx="304800" cy="29617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fld id="{7C5DB68A-9D44-4073-920F-D08D647C06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46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438400"/>
            <a:ext cx="3810000" cy="3505200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buClrTx/>
              <a:buFont typeface="Arial"/>
              <a:buChar char="•"/>
              <a:defRPr sz="2400" b="0" i="0">
                <a:latin typeface="Trebuchet MS"/>
                <a:cs typeface="Trebuchet MS"/>
              </a:defRPr>
            </a:lvl2pPr>
            <a:lvl3pPr>
              <a:buClrTx/>
              <a:buFont typeface="Arial"/>
              <a:buChar char="•"/>
              <a:defRPr sz="2000" b="0" i="0">
                <a:latin typeface="Trebuchet MS"/>
                <a:cs typeface="Trebuchet MS"/>
              </a:defRPr>
            </a:lvl3pPr>
            <a:lvl4pPr>
              <a:buClrTx/>
              <a:buFont typeface="Arial"/>
              <a:buChar char="•"/>
              <a:defRPr sz="1800" b="0" i="0">
                <a:latin typeface="Trebuchet MS"/>
                <a:cs typeface="Trebuchet MS"/>
              </a:defRPr>
            </a:lvl4pPr>
            <a:lvl5pPr>
              <a:buClr>
                <a:srgbClr val="ECD63F"/>
              </a:buClr>
              <a:buFontTx/>
              <a:buNone/>
              <a:defRPr sz="1800" b="0" i="1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810000" cy="3505200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buClrTx/>
              <a:buFont typeface="Arial"/>
              <a:buChar char="•"/>
              <a:defRPr sz="2400" b="0" i="0">
                <a:latin typeface="Trebuchet MS"/>
                <a:cs typeface="Trebuchet MS"/>
              </a:defRPr>
            </a:lvl2pPr>
            <a:lvl3pPr>
              <a:buClrTx/>
              <a:buFont typeface="Arial"/>
              <a:buChar char="•"/>
              <a:defRPr sz="2000" b="0" i="0">
                <a:latin typeface="Trebuchet MS"/>
                <a:cs typeface="Trebuchet MS"/>
              </a:defRPr>
            </a:lvl3pPr>
            <a:lvl4pPr>
              <a:buClrTx/>
              <a:buFont typeface="Arial"/>
              <a:buChar char="•"/>
              <a:defRPr sz="1800" b="0" i="0">
                <a:latin typeface="Trebuchet MS"/>
                <a:cs typeface="Trebuchet MS"/>
              </a:defRPr>
            </a:lvl4pPr>
            <a:lvl5pPr>
              <a:buClr>
                <a:srgbClr val="ECD63F"/>
              </a:buClr>
              <a:buFontTx/>
              <a:buNone/>
              <a:defRPr sz="1800" b="0" i="1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4A04D-C5B0-4C0C-8315-D9E451E497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755" y="6477000"/>
            <a:ext cx="428445" cy="3063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C5DB68A-9D44-4073-920F-D08D647C06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243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599"/>
            <a:ext cx="8229600" cy="100647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15376"/>
            <a:ext cx="4040188" cy="4389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latin typeface="Trebuchet MS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95601"/>
            <a:ext cx="4040188" cy="31242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  <a:lvl2pPr>
              <a:buClr>
                <a:schemeClr val="bg1"/>
              </a:buClr>
              <a:buFont typeface="Arial"/>
              <a:buChar char="•"/>
              <a:defRPr sz="2000" b="0" i="0">
                <a:solidFill>
                  <a:schemeClr val="bg1"/>
                </a:solidFill>
                <a:latin typeface="Trebuchet MS"/>
                <a:cs typeface="Trebuchet MS"/>
              </a:defRPr>
            </a:lvl2pPr>
            <a:lvl3pPr>
              <a:buClr>
                <a:schemeClr val="bg1"/>
              </a:buClr>
              <a:buFont typeface="Arial"/>
              <a:buChar char="•"/>
              <a:defRPr sz="1800" b="0" i="0">
                <a:solidFill>
                  <a:schemeClr val="bg1"/>
                </a:solidFill>
                <a:latin typeface="Trebuchet MS"/>
                <a:cs typeface="Trebuchet MS"/>
              </a:defRPr>
            </a:lvl3pPr>
            <a:lvl4pPr>
              <a:buClr>
                <a:schemeClr val="bg1"/>
              </a:buClr>
              <a:buFont typeface="Arial"/>
              <a:buChar char="•"/>
              <a:defRPr sz="1600" b="0" i="0">
                <a:solidFill>
                  <a:schemeClr val="bg1"/>
                </a:solidFill>
                <a:latin typeface="Trebuchet MS"/>
                <a:cs typeface="Trebuchet MS"/>
              </a:defRPr>
            </a:lvl4pPr>
            <a:lvl5pPr>
              <a:buClr>
                <a:schemeClr val="bg1"/>
              </a:buClr>
              <a:buFontTx/>
              <a:buNone/>
              <a:defRPr sz="1600" b="0" i="1">
                <a:solidFill>
                  <a:schemeClr val="bg1"/>
                </a:solidFill>
                <a:latin typeface="Trebuchet MS"/>
                <a:cs typeface="Trebuchet M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15376"/>
            <a:ext cx="4041775" cy="4389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latin typeface="Trebuchet MS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95601"/>
            <a:ext cx="4041775" cy="31242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buFont typeface="Arial"/>
              <a:buChar char="•"/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buFont typeface="Arial"/>
              <a:buChar char="•"/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buFont typeface="Arial"/>
              <a:buChar char="•"/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buFontTx/>
              <a:buNone/>
              <a:defRPr sz="1600" i="1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277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3008313" cy="1295400"/>
          </a:xfrm>
          <a:prstGeom prst="rect">
            <a:avLst/>
          </a:prstGeom>
          <a:solidFill>
            <a:srgbClr val="E59C00"/>
          </a:solidFill>
        </p:spPr>
        <p:txBody>
          <a:bodyPr anchor="b"/>
          <a:lstStyle>
            <a:lvl1pPr algn="l">
              <a:defRPr sz="2000" b="1" i="0">
                <a:latin typeface="Trebuchet MS"/>
                <a:cs typeface="Trebuchet M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66801"/>
            <a:ext cx="5111750" cy="4953000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Georgia"/>
                <a:cs typeface="Georgia"/>
              </a:defRPr>
            </a:lvl1pPr>
            <a:lvl2pPr>
              <a:buClrTx/>
              <a:buFont typeface="Arial"/>
              <a:buChar char="•"/>
              <a:defRPr sz="2800" b="0" i="0">
                <a:latin typeface="Trebuchet MS"/>
                <a:cs typeface="Trebuchet MS"/>
              </a:defRPr>
            </a:lvl2pPr>
            <a:lvl3pPr>
              <a:buClrTx/>
              <a:buFont typeface="Arial"/>
              <a:buChar char="•"/>
              <a:defRPr sz="2400" b="0" i="0">
                <a:latin typeface="Trebuchet MS"/>
                <a:cs typeface="Trebuchet MS"/>
              </a:defRPr>
            </a:lvl3pPr>
            <a:lvl4pPr>
              <a:buClrTx/>
              <a:buFont typeface="Arial"/>
              <a:buChar char="•"/>
              <a:defRPr sz="2000" b="0" i="0">
                <a:latin typeface="Trebuchet MS"/>
                <a:cs typeface="Trebuchet MS"/>
              </a:defRPr>
            </a:lvl4pPr>
            <a:lvl5pPr>
              <a:buClr>
                <a:srgbClr val="ECD63F"/>
              </a:buClr>
              <a:buFontTx/>
              <a:buNone/>
              <a:defRPr sz="2000" b="0" i="1">
                <a:latin typeface="Trebuchet MS"/>
                <a:cs typeface="Trebuchet M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14600"/>
            <a:ext cx="3008313" cy="3505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7853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0"/>
            <a:ext cx="5334000" cy="566738"/>
          </a:xfrm>
          <a:prstGeom prst="rect">
            <a:avLst/>
          </a:prstGeom>
        </p:spPr>
        <p:txBody>
          <a:bodyPr anchor="b"/>
          <a:lstStyle>
            <a:lvl1pPr algn="ctr">
              <a:defRPr sz="2000" b="0" i="0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143000"/>
            <a:ext cx="5334000" cy="3429000"/>
          </a:xfrm>
          <a:prstGeom prst="rect">
            <a:avLst/>
          </a:prstGeom>
          <a:solidFill>
            <a:schemeClr val="bg2"/>
          </a:solidFill>
          <a:ln w="5080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52400" dist="101600" dir="2700000">
              <a:schemeClr val="tx1">
                <a:alpha val="31000"/>
              </a:schemeClr>
            </a:outerShdw>
          </a:effectLst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138738"/>
            <a:ext cx="5334000" cy="8048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960C90-18D7-4F5C-ACCF-F8B8349E20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755" y="6477000"/>
            <a:ext cx="428445" cy="3063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C5DB68A-9D44-4073-920F-D08D647C06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7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564A40-A97D-46B4-A52D-FB3CE8CE8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9CF04-00E1-4F99-A289-9C215F4456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8244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wntown.jp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 bwMode="auto">
          <a:xfrm>
            <a:off x="0" y="609600"/>
            <a:ext cx="9144000" cy="6248400"/>
          </a:xfrm>
          <a:prstGeom prst="rect">
            <a:avLst/>
          </a:prstGeom>
          <a:solidFill>
            <a:srgbClr val="002060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8755" y="6477000"/>
            <a:ext cx="504645" cy="3063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C5DB68A-9D44-4073-920F-D08D647C06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45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45" r:id="rId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ＭＳ Ｐゴシック" pitchFamily="122" charset="-128"/>
          <a:cs typeface="ＭＳ Ｐゴシック" pitchFamily="122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defRPr sz="2400">
          <a:solidFill>
            <a:schemeClr val="bg1"/>
          </a:solidFill>
          <a:latin typeface="+mn-lt"/>
          <a:ea typeface="ＭＳ Ｐゴシック" pitchFamily="122" charset="-128"/>
          <a:cs typeface="ＭＳ Ｐゴシック" pitchFamily="122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33"/>
        </a:buClr>
        <a:buSzPct val="80000"/>
        <a:buFont typeface="Times" charset="0"/>
        <a:buChar char="•"/>
        <a:defRPr sz="2400">
          <a:solidFill>
            <a:schemeClr val="bg1"/>
          </a:solidFill>
          <a:latin typeface="+mn-lt"/>
          <a:ea typeface="ＭＳ Ｐゴシック" pitchFamily="12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bg1"/>
          </a:solidFill>
          <a:latin typeface="+mn-lt"/>
          <a:ea typeface="ＭＳ Ｐゴシック" pitchFamily="122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95000"/>
        <a:buFont typeface="Times" charset="0"/>
        <a:buChar char="•"/>
        <a:defRPr sz="2000">
          <a:solidFill>
            <a:schemeClr val="bg1"/>
          </a:solidFill>
          <a:latin typeface="+mn-lt"/>
          <a:ea typeface="ＭＳ Ｐゴシック" pitchFamily="122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sf.io/q8hts" TargetMode="External"/><Relationship Id="rId2" Type="http://schemas.openxmlformats.org/officeDocument/2006/relationships/hyperlink" Target="http://ebooks.iospress.nl/publication/10278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fo-ontology.github.io/browse-clif.html" TargetMode="External"/><Relationship Id="rId2" Type="http://schemas.openxmlformats.org/officeDocument/2006/relationships/hyperlink" Target="bfo-2020-defhelp.xlsx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BKsupBquok" TargetMode="External"/><Relationship Id="rId2" Type="http://schemas.openxmlformats.org/officeDocument/2006/relationships/hyperlink" Target="http://icbo2015.fc.ul.pt/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referent-tracking.com/RTU/files/ICBO2015-Ceusters-Smith-presentation/1.0/ICBO2015-Ceusters-Smith-presentation.pptx" TargetMode="External"/><Relationship Id="rId4" Type="http://schemas.openxmlformats.org/officeDocument/2006/relationships/hyperlink" Target="https://www.referent-tracking.com/RTU/files/ICBO2015Proceedings-Smith-Ceusters/1.0/ICBO2015Proceedings-Smith-Ceusters.pdf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bfo-ontology.github.io/browse-clif.html" TargetMode="External"/><Relationship Id="rId2" Type="http://schemas.openxmlformats.org/officeDocument/2006/relationships/hyperlink" Target="bfo-2020-defhelp.xlsx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ctrTitle"/>
          </p:nvPr>
        </p:nvSpPr>
        <p:spPr>
          <a:xfrm>
            <a:off x="5080" y="1600200"/>
            <a:ext cx="8991600" cy="1066800"/>
          </a:xfrm>
          <a:ln/>
        </p:spPr>
        <p:txBody>
          <a:bodyPr/>
          <a:lstStyle/>
          <a:p>
            <a:pPr>
              <a:tabLst>
                <a:tab pos="5376863" algn="l"/>
              </a:tabLst>
            </a:pPr>
            <a:r>
              <a:rPr lang="en-US" sz="2400" dirty="0"/>
              <a:t>BMI508 – Fall 2026</a:t>
            </a:r>
            <a:br>
              <a:rPr lang="en-US" sz="2400" dirty="0"/>
            </a:br>
            <a:r>
              <a:rPr lang="en-US" sz="2400" dirty="0"/>
              <a:t>Introduction to Biomedical Ontology</a:t>
            </a:r>
            <a:br>
              <a:rPr lang="en-US" sz="4400" dirty="0"/>
            </a:br>
            <a:br>
              <a:rPr lang="en-US" sz="1600" dirty="0"/>
            </a:br>
            <a:r>
              <a:rPr lang="en-US" sz="3200" dirty="0"/>
              <a:t>Class 7 – Oct 7, 2026</a:t>
            </a:r>
            <a:br>
              <a:rPr lang="en-US" sz="4400" dirty="0"/>
            </a:br>
            <a:r>
              <a:rPr lang="en-US" sz="4400" dirty="0"/>
              <a:t>Relations in </a:t>
            </a:r>
            <a:br>
              <a:rPr lang="en-US" sz="4400" dirty="0"/>
            </a:br>
            <a:r>
              <a:rPr lang="en-US" sz="4400" dirty="0"/>
              <a:t>Biomedical Ontologies</a:t>
            </a:r>
            <a:br>
              <a:rPr lang="en-US" sz="4400" dirty="0"/>
            </a:br>
            <a:br>
              <a:rPr lang="en-US" dirty="0"/>
            </a:br>
            <a:br>
              <a:rPr lang="en-US" dirty="0"/>
            </a:b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029200"/>
            <a:ext cx="9144000" cy="16002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defTabSz="566738">
              <a:lnSpc>
                <a:spcPct val="80000"/>
              </a:lnSpc>
            </a:pPr>
            <a:r>
              <a:rPr lang="en-GB" altLang="ja-JP" sz="2800" b="1" dirty="0">
                <a:ea typeface="ＭＳ 明朝" panose="02020609040205080304" pitchFamily="49" charset="-128"/>
              </a:rPr>
              <a:t>Werner CEUSTERS</a:t>
            </a:r>
            <a:endParaRPr lang="en-US" altLang="ja-JP" sz="1800" i="1" baseline="30000" dirty="0">
              <a:ea typeface="ＭＳ 明朝" panose="02020609040205080304" pitchFamily="49" charset="-128"/>
            </a:endParaRPr>
          </a:p>
          <a:p>
            <a:pPr defTabSz="566738"/>
            <a:r>
              <a:rPr lang="en-GB" sz="1800" i="1" dirty="0"/>
              <a:t>Department of Biomedical Informatics, University at Buffalo, USA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-152400" y="609600"/>
            <a:ext cx="9296400" cy="466726"/>
            <a:chOff x="-152400" y="609600"/>
            <a:chExt cx="9296400" cy="466726"/>
          </a:xfrm>
        </p:grpSpPr>
        <p:sp>
          <p:nvSpPr>
            <p:cNvPr id="6" name="Rectangle 5"/>
            <p:cNvSpPr/>
            <p:nvPr/>
          </p:nvSpPr>
          <p:spPr bwMode="auto">
            <a:xfrm>
              <a:off x="5562600" y="609600"/>
              <a:ext cx="3581400" cy="4667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pic>
          <p:nvPicPr>
            <p:cNvPr id="7" name="Picture 6" descr="Jacobs School of Medicine and Biomedical Sciences 1-line locku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2400" y="609600"/>
              <a:ext cx="6477000" cy="466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6295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B71ED-D6B8-4160-807C-27D37FEB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for next week!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D9CB9-9DF2-4D4F-A9FE-45C58C7EE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554480"/>
            <a:ext cx="8686800" cy="499872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Required reading pre-class: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/>
              <a:t>R9:</a:t>
            </a:r>
            <a:r>
              <a:rPr lang="en-US" sz="2000" dirty="0"/>
              <a:t> Ceusters, W. and B. Smith, </a:t>
            </a:r>
            <a:r>
              <a:rPr lang="en-US" sz="2000" dirty="0">
                <a:hlinkClick r:id="rId2"/>
              </a:rPr>
              <a:t>Tracking referents in electronic health records</a:t>
            </a:r>
            <a:r>
              <a:rPr lang="en-US" sz="2000" dirty="0"/>
              <a:t>. Stud Health Technol Inform, 2005. 116: p. 71-6.[5]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Arial" panose="020B0604020202020204" pitchFamily="34" charset="0"/>
              </a:rPr>
              <a:t>In much more detail: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b="1" i="0" u="none" strike="noStrike" baseline="0" dirty="0">
                <a:latin typeface="Arial" panose="020B0604020202020204" pitchFamily="34" charset="0"/>
              </a:rPr>
              <a:t>R8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: Ceusters, W., </a:t>
            </a:r>
            <a:r>
              <a:rPr lang="en-US" sz="1800" b="0" i="0" u="none" strike="noStrike" baseline="0" dirty="0">
                <a:latin typeface="Arial" panose="020B0604020202020204" pitchFamily="34" charset="0"/>
                <a:hlinkClick r:id="rId3"/>
              </a:rPr>
              <a:t>The Place of Referent Tracking in Biomedical Informatics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, in Terminology, Ontology and their Implementations, P.L. Elkin, Editor. 2023, Springer International Publishing: Cham. p. 171-218. [6]</a:t>
            </a: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E4C6D7-1CFE-4A92-8A8B-FCFCF8666E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676400"/>
            <a:ext cx="8915400" cy="49530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300" dirty="0"/>
              <a:t>Distinguishing what is denoted by ‘relation’ in technical sense (‘formal relations’) from what is denoted by ‘relation’ in non-formal language (‘material relations’);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/>
              <a:t>Differences between type-level formal relations, particular-level formal relations and particular-type-level formal relations;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/>
              <a:t>Arity and other properties of formal relations and differences thereof between particular-type formal relations and their corresponding type-level formal relations;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/>
              <a:t>Elucidation versus definition of formal relations;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/>
              <a:t>‘Basic’ formal relations versus ‘shortcut’ formal relations;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/>
              <a:t>Axiomatic characterization of formal relations.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03C61D-26D4-4015-B01E-787B236DFF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851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F14DF-0C59-4CA3-8BE6-D64D95CBC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 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FD749-9476-4A2C-A45B-F5E3F8916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BFO2020-FOL’s axiomatization, compared to the definitions in previous versions, changed the arity of some relations.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Previous principle: all relations in which at least one continuant is involved, should be time-indexed.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Now: some exceptions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For your assignments: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Use the allowed BFO2020-FOL relations wherever sufficient (see </a:t>
            </a:r>
            <a:r>
              <a:rPr lang="en-US" sz="2000" dirty="0">
                <a:hlinkClick r:id="rId2" action="ppaction://hlinkfile"/>
              </a:rPr>
              <a:t>bfo-2020-defhelp.xlsx</a:t>
            </a:r>
            <a:r>
              <a:rPr lang="en-US" sz="2000" dirty="0"/>
              <a:t> and </a:t>
            </a:r>
            <a:r>
              <a:rPr lang="en-US" sz="2000" dirty="0">
                <a:hlinkClick r:id="rId3"/>
              </a:rPr>
              <a:t>https://bfo-ontology.github.io/browse-clif.html</a:t>
            </a:r>
            <a:r>
              <a:rPr lang="en-US" sz="2000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For any relation you introduce and which is not in BFO2020, you MUST time-index it if there is a continuant in at least one argument, OR provide a convincing argument for why it shouldn’t (e.g. transtemporal relations).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8EDD2-0081-4836-BF08-772BE85229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876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762000"/>
          </a:xfrm>
        </p:spPr>
        <p:txBody>
          <a:bodyPr/>
          <a:lstStyle/>
          <a:p>
            <a:r>
              <a:rPr lang="en-US" altLang="en-US" dirty="0"/>
              <a:t>What is out there …</a:t>
            </a:r>
            <a:br>
              <a:rPr lang="en-US" altLang="en-US" dirty="0"/>
            </a:br>
            <a:r>
              <a:rPr lang="en-US" altLang="en-US" dirty="0"/>
              <a:t>(… we want/need to deal with)?</a:t>
            </a:r>
          </a:p>
        </p:txBody>
      </p:sp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381000" y="1676400"/>
            <a:ext cx="2536825" cy="517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portions of reality</a:t>
            </a:r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381000" y="1676400"/>
            <a:ext cx="8458200" cy="4953000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9461" name="TextBox 5"/>
          <p:cNvSpPr txBox="1">
            <a:spLocks noChangeArrowheads="1"/>
          </p:cNvSpPr>
          <p:nvPr/>
        </p:nvSpPr>
        <p:spPr bwMode="auto">
          <a:xfrm>
            <a:off x="6778624" y="4027369"/>
            <a:ext cx="1636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particulars</a:t>
            </a:r>
          </a:p>
        </p:txBody>
      </p:sp>
      <p:sp>
        <p:nvSpPr>
          <p:cNvPr id="19462" name="TextBox 6"/>
          <p:cNvSpPr txBox="1">
            <a:spLocks noChangeArrowheads="1"/>
          </p:cNvSpPr>
          <p:nvPr/>
        </p:nvSpPr>
        <p:spPr bwMode="auto">
          <a:xfrm>
            <a:off x="780263" y="3831234"/>
            <a:ext cx="8691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types</a:t>
            </a: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2895600" y="3890964"/>
            <a:ext cx="5638800" cy="2357436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96F751E-6575-4C69-9B37-CEFC2CD7CEC5}"/>
              </a:ext>
            </a:extLst>
          </p:cNvPr>
          <p:cNvGrpSpPr/>
          <p:nvPr/>
        </p:nvGrpSpPr>
        <p:grpSpPr>
          <a:xfrm>
            <a:off x="3124200" y="1747837"/>
            <a:ext cx="1828800" cy="1376363"/>
            <a:chOff x="3124200" y="1747837"/>
            <a:chExt cx="1828800" cy="1376363"/>
          </a:xfrm>
        </p:grpSpPr>
        <p:sp>
          <p:nvSpPr>
            <p:cNvPr id="19464" name="TextBox 8"/>
            <p:cNvSpPr txBox="1">
              <a:spLocks noChangeArrowheads="1"/>
            </p:cNvSpPr>
            <p:nvPr/>
          </p:nvSpPr>
          <p:spPr bwMode="auto">
            <a:xfrm>
              <a:off x="3157349" y="1777528"/>
              <a:ext cx="132363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n-US" dirty="0">
                  <a:solidFill>
                    <a:schemeClr val="bg1"/>
                  </a:solidFill>
                </a:rPr>
                <a:t>formal</a:t>
              </a:r>
            </a:p>
            <a:p>
              <a:pPr algn="l" eaLnBrk="1" hangingPunct="1"/>
              <a:r>
                <a:rPr lang="en-US" altLang="en-US" dirty="0">
                  <a:solidFill>
                    <a:schemeClr val="bg1"/>
                  </a:solidFill>
                </a:rPr>
                <a:t>relations</a:t>
              </a:r>
            </a:p>
          </p:txBody>
        </p:sp>
        <p:sp>
          <p:nvSpPr>
            <p:cNvPr id="19470" name="Rectangle 14"/>
            <p:cNvSpPr>
              <a:spLocks noChangeArrowheads="1"/>
            </p:cNvSpPr>
            <p:nvPr/>
          </p:nvSpPr>
          <p:spPr bwMode="auto">
            <a:xfrm>
              <a:off x="3124200" y="1747837"/>
              <a:ext cx="1828800" cy="13763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000066"/>
                </a:solidFill>
              </a:endParaRPr>
            </a:p>
          </p:txBody>
        </p:sp>
      </p:grp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746762" y="3890964"/>
            <a:ext cx="1996437" cy="2357436"/>
          </a:xfrm>
          <a:prstGeom prst="rect">
            <a:avLst/>
          </a:prstGeom>
          <a:noFill/>
          <a:ln w="9525" algn="ctr">
            <a:solidFill>
              <a:schemeClr val="bg1"/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40B012F-684D-42A5-89C1-AD405BE056B1}"/>
              </a:ext>
            </a:extLst>
          </p:cNvPr>
          <p:cNvGrpSpPr/>
          <p:nvPr/>
        </p:nvGrpSpPr>
        <p:grpSpPr>
          <a:xfrm>
            <a:off x="3190877" y="4107795"/>
            <a:ext cx="5206360" cy="1988205"/>
            <a:chOff x="3190877" y="4031258"/>
            <a:chExt cx="5206360" cy="1988205"/>
          </a:xfrm>
        </p:grpSpPr>
        <p:sp>
          <p:nvSpPr>
            <p:cNvPr id="19465" name="TextBox 9"/>
            <p:cNvSpPr txBox="1">
              <a:spLocks noChangeArrowheads="1"/>
            </p:cNvSpPr>
            <p:nvPr/>
          </p:nvSpPr>
          <p:spPr bwMode="auto">
            <a:xfrm>
              <a:off x="3241675" y="4036803"/>
              <a:ext cx="18288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chemeClr val="bg1"/>
                  </a:solidFill>
                </a:rPr>
                <a:t>continuants</a:t>
              </a:r>
            </a:p>
          </p:txBody>
        </p:sp>
        <p:sp>
          <p:nvSpPr>
            <p:cNvPr id="19466" name="TextBox 10"/>
            <p:cNvSpPr txBox="1">
              <a:spLocks noChangeArrowheads="1"/>
            </p:cNvSpPr>
            <p:nvPr/>
          </p:nvSpPr>
          <p:spPr bwMode="auto">
            <a:xfrm>
              <a:off x="5583237" y="4495800"/>
              <a:ext cx="15795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 err="1">
                  <a:solidFill>
                    <a:schemeClr val="bg1"/>
                  </a:solidFill>
                </a:rPr>
                <a:t>occurrents</a:t>
              </a:r>
              <a:endParaRPr lang="en-US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9471" name="Rectangle 15"/>
            <p:cNvSpPr>
              <a:spLocks noChangeArrowheads="1"/>
            </p:cNvSpPr>
            <p:nvPr/>
          </p:nvSpPr>
          <p:spPr bwMode="auto">
            <a:xfrm>
              <a:off x="3190877" y="4031258"/>
              <a:ext cx="2230435" cy="198582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000066"/>
                </a:solidFill>
              </a:endParaRPr>
            </a:p>
          </p:txBody>
        </p:sp>
        <p:sp>
          <p:nvSpPr>
            <p:cNvPr id="19472" name="Rectangle 16"/>
            <p:cNvSpPr>
              <a:spLocks noChangeArrowheads="1"/>
            </p:cNvSpPr>
            <p:nvPr/>
          </p:nvSpPr>
          <p:spPr bwMode="auto">
            <a:xfrm>
              <a:off x="5598474" y="4495463"/>
              <a:ext cx="2798763" cy="1524000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000066"/>
                </a:solidFill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3190877" y="4793140"/>
              <a:ext cx="2230435" cy="1083467"/>
              <a:chOff x="3190877" y="4793140"/>
              <a:chExt cx="2230435" cy="1083467"/>
            </a:xfrm>
          </p:grpSpPr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3271520" y="4834572"/>
                <a:ext cx="2068512" cy="1042035"/>
              </a:xfrm>
              <a:prstGeom prst="rect">
                <a:avLst/>
              </a:prstGeom>
              <a:noFill/>
              <a:ln w="9525" algn="ctr">
                <a:solidFill>
                  <a:schemeClr val="bg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>
                  <a:solidFill>
                    <a:srgbClr val="000066"/>
                  </a:solidFill>
                </a:endParaRPr>
              </a:p>
            </p:txBody>
          </p:sp>
          <p:sp>
            <p:nvSpPr>
              <p:cNvPr id="34" name="TextBox 9"/>
              <p:cNvSpPr txBox="1">
                <a:spLocks noChangeArrowheads="1"/>
              </p:cNvSpPr>
              <p:nvPr/>
            </p:nvSpPr>
            <p:spPr bwMode="auto">
              <a:xfrm>
                <a:off x="3190877" y="4793140"/>
                <a:ext cx="223043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dirty="0">
                    <a:solidFill>
                      <a:schemeClr val="bg1"/>
                    </a:solidFill>
                  </a:rPr>
                  <a:t>representations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F17F0A-AC41-441E-847A-56DBE21A3748}"/>
              </a:ext>
            </a:extLst>
          </p:cNvPr>
          <p:cNvGrpSpPr/>
          <p:nvPr/>
        </p:nvGrpSpPr>
        <p:grpSpPr>
          <a:xfrm>
            <a:off x="1114305" y="2667000"/>
            <a:ext cx="7286745" cy="3219450"/>
            <a:chOff x="1114305" y="2667000"/>
            <a:chExt cx="7286745" cy="3219450"/>
          </a:xfrm>
        </p:grpSpPr>
        <p:sp>
          <p:nvSpPr>
            <p:cNvPr id="19475" name="TextBox 19"/>
            <p:cNvSpPr txBox="1">
              <a:spLocks noChangeArrowheads="1"/>
            </p:cNvSpPr>
            <p:nvPr/>
          </p:nvSpPr>
          <p:spPr bwMode="auto">
            <a:xfrm>
              <a:off x="3352800" y="2743200"/>
              <a:ext cx="16065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000" dirty="0">
                  <a:solidFill>
                    <a:srgbClr val="FFC000"/>
                  </a:solidFill>
                </a:rPr>
                <a:t>participation</a:t>
              </a:r>
            </a:p>
          </p:txBody>
        </p:sp>
        <p:sp>
          <p:nvSpPr>
            <p:cNvPr id="19476" name="TextBox 20"/>
            <p:cNvSpPr txBox="1">
              <a:spLocks noChangeArrowheads="1"/>
            </p:cNvSpPr>
            <p:nvPr/>
          </p:nvSpPr>
          <p:spPr bwMode="auto">
            <a:xfrm>
              <a:off x="5257800" y="2667000"/>
              <a:ext cx="31432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000" dirty="0">
                  <a:solidFill>
                    <a:srgbClr val="FFC000"/>
                  </a:solidFill>
                </a:rPr>
                <a:t>me participating in my life</a:t>
              </a:r>
            </a:p>
          </p:txBody>
        </p:sp>
        <p:sp>
          <p:nvSpPr>
            <p:cNvPr id="19477" name="TextBox 21"/>
            <p:cNvSpPr txBox="1">
              <a:spLocks noChangeArrowheads="1"/>
            </p:cNvSpPr>
            <p:nvPr/>
          </p:nvSpPr>
          <p:spPr bwMode="auto">
            <a:xfrm>
              <a:off x="1114305" y="4863259"/>
              <a:ext cx="12096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000" dirty="0">
                  <a:solidFill>
                    <a:srgbClr val="FFC000"/>
                  </a:solidFill>
                </a:rPr>
                <a:t>organism</a:t>
              </a:r>
            </a:p>
          </p:txBody>
        </p:sp>
        <p:sp>
          <p:nvSpPr>
            <p:cNvPr id="19478" name="TextBox 22"/>
            <p:cNvSpPr txBox="1">
              <a:spLocks noChangeArrowheads="1"/>
            </p:cNvSpPr>
            <p:nvPr/>
          </p:nvSpPr>
          <p:spPr bwMode="auto">
            <a:xfrm>
              <a:off x="4738228" y="4557258"/>
              <a:ext cx="5111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000" dirty="0">
                  <a:solidFill>
                    <a:srgbClr val="FFC000"/>
                  </a:solidFill>
                </a:rPr>
                <a:t>me</a:t>
              </a:r>
            </a:p>
          </p:txBody>
        </p:sp>
        <p:sp>
          <p:nvSpPr>
            <p:cNvPr id="19479" name="TextBox 23"/>
            <p:cNvSpPr txBox="1">
              <a:spLocks noChangeArrowheads="1"/>
            </p:cNvSpPr>
            <p:nvPr/>
          </p:nvSpPr>
          <p:spPr bwMode="auto">
            <a:xfrm>
              <a:off x="6921500" y="5486400"/>
              <a:ext cx="9302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000">
                  <a:solidFill>
                    <a:srgbClr val="FFC000"/>
                  </a:solidFill>
                </a:rPr>
                <a:t>my life</a:t>
              </a:r>
            </a:p>
          </p:txBody>
        </p:sp>
        <p:graphicFrame>
          <p:nvGraphicFramePr>
            <p:cNvPr id="3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33436806"/>
                </p:ext>
              </p:extLst>
            </p:nvPr>
          </p:nvGraphicFramePr>
          <p:xfrm>
            <a:off x="4610100" y="5376218"/>
            <a:ext cx="504457" cy="491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6" name="Photo Editor-foto" r:id="rId3" imgW="5447619" imgH="5304762" progId="MSPhotoEd.3">
                    <p:embed/>
                  </p:oleObj>
                </mc:Choice>
                <mc:Fallback>
                  <p:oleObj name="Photo Editor-foto" r:id="rId3" imgW="5447619" imgH="5304762" progId="MSPhotoEd.3">
                    <p:embed/>
                    <p:pic>
                      <p:nvPicPr>
                        <p:cNvPr id="35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10100" y="5376218"/>
                          <a:ext cx="504457" cy="491182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15F6F9F-DD6B-40AB-A1C1-8C9FDEE9C5B2}"/>
              </a:ext>
            </a:extLst>
          </p:cNvPr>
          <p:cNvGrpSpPr/>
          <p:nvPr/>
        </p:nvGrpSpPr>
        <p:grpSpPr>
          <a:xfrm>
            <a:off x="836799" y="4343398"/>
            <a:ext cx="1677801" cy="1818520"/>
            <a:chOff x="672337" y="4038599"/>
            <a:chExt cx="1677801" cy="2091153"/>
          </a:xfrm>
        </p:grpSpPr>
        <p:sp>
          <p:nvSpPr>
            <p:cNvPr id="37" name="Rectangle 17">
              <a:extLst>
                <a:ext uri="{FF2B5EF4-FFF2-40B4-BE49-F238E27FC236}">
                  <a16:creationId xmlns:a16="http://schemas.microsoft.com/office/drawing/2014/main" id="{B2D2D173-E539-424B-B673-369A089D5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" y="4038599"/>
              <a:ext cx="1664338" cy="1139112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prstDash val="solid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000066"/>
                </a:solidFill>
              </a:endParaRPr>
            </a:p>
          </p:txBody>
        </p:sp>
        <p:sp>
          <p:nvSpPr>
            <p:cNvPr id="38" name="Rectangle 17">
              <a:extLst>
                <a:ext uri="{FF2B5EF4-FFF2-40B4-BE49-F238E27FC236}">
                  <a16:creationId xmlns:a16="http://schemas.microsoft.com/office/drawing/2014/main" id="{88CA446A-B538-471F-B012-82F92EEA2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337" y="5298755"/>
              <a:ext cx="1664338" cy="830997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prstDash val="solid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000066"/>
                </a:solidFill>
              </a:endParaRPr>
            </a:p>
          </p:txBody>
        </p:sp>
        <p:sp>
          <p:nvSpPr>
            <p:cNvPr id="39" name="TextBox 6">
              <a:extLst>
                <a:ext uri="{FF2B5EF4-FFF2-40B4-BE49-F238E27FC236}">
                  <a16:creationId xmlns:a16="http://schemas.microsoft.com/office/drawing/2014/main" id="{865E264F-979B-4A1E-B0E5-6D1C226FDA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" y="4053688"/>
              <a:ext cx="151836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chemeClr val="bg1"/>
                  </a:solidFill>
                </a:rPr>
                <a:t>universals</a:t>
              </a:r>
            </a:p>
          </p:txBody>
        </p:sp>
        <p:sp>
          <p:nvSpPr>
            <p:cNvPr id="40" name="TextBox 6">
              <a:extLst>
                <a:ext uri="{FF2B5EF4-FFF2-40B4-BE49-F238E27FC236}">
                  <a16:creationId xmlns:a16="http://schemas.microsoft.com/office/drawing/2014/main" id="{EF1F138C-A6A5-4B35-921A-242D1820D5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0467" y="5235781"/>
              <a:ext cx="115929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chemeClr val="bg1"/>
                  </a:solidFill>
                </a:rPr>
                <a:t>defined</a:t>
              </a:r>
            </a:p>
            <a:p>
              <a:pPr eaLnBrk="1" hangingPunct="1"/>
              <a:r>
                <a:rPr lang="en-US" altLang="en-US" dirty="0">
                  <a:solidFill>
                    <a:schemeClr val="bg1"/>
                  </a:solidFill>
                </a:rPr>
                <a:t>classes</a:t>
              </a:r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A740FF0-4A2F-4CDE-BB30-E743E8A874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5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093E52-A58E-4D39-BCDE-DD941A34CDC3}"/>
              </a:ext>
            </a:extLst>
          </p:cNvPr>
          <p:cNvGrpSpPr/>
          <p:nvPr/>
        </p:nvGrpSpPr>
        <p:grpSpPr>
          <a:xfrm>
            <a:off x="5181600" y="1723073"/>
            <a:ext cx="3505200" cy="1401127"/>
            <a:chOff x="5181600" y="1723073"/>
            <a:chExt cx="3505200" cy="1401127"/>
          </a:xfrm>
        </p:grpSpPr>
        <p:sp>
          <p:nvSpPr>
            <p:cNvPr id="19463" name="TextBox 7"/>
            <p:cNvSpPr txBox="1">
              <a:spLocks noChangeArrowheads="1"/>
            </p:cNvSpPr>
            <p:nvPr/>
          </p:nvSpPr>
          <p:spPr bwMode="auto">
            <a:xfrm>
              <a:off x="5205984" y="1723073"/>
              <a:ext cx="20828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chemeClr val="bg1"/>
                  </a:solidFill>
                </a:rPr>
                <a:t>configurations</a:t>
              </a:r>
            </a:p>
          </p:txBody>
        </p:sp>
        <p:sp>
          <p:nvSpPr>
            <p:cNvPr id="19469" name="Rectangle 13"/>
            <p:cNvSpPr>
              <a:spLocks noChangeArrowheads="1"/>
            </p:cNvSpPr>
            <p:nvPr/>
          </p:nvSpPr>
          <p:spPr bwMode="auto">
            <a:xfrm>
              <a:off x="5181600" y="1747837"/>
              <a:ext cx="3505200" cy="1376363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000066"/>
                </a:solidFill>
              </a:endParaRPr>
            </a:p>
          </p:txBody>
        </p:sp>
        <p:sp>
          <p:nvSpPr>
            <p:cNvPr id="44" name="Rectangle 13">
              <a:extLst>
                <a:ext uri="{FF2B5EF4-FFF2-40B4-BE49-F238E27FC236}">
                  <a16:creationId xmlns:a16="http://schemas.microsoft.com/office/drawing/2014/main" id="{BE5C2B33-4D7C-4E3D-A9ED-7DEB4D1780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0" y="2351677"/>
              <a:ext cx="3149600" cy="735535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000066"/>
                </a:solidFill>
              </a:endParaRPr>
            </a:p>
          </p:txBody>
        </p:sp>
        <p:sp>
          <p:nvSpPr>
            <p:cNvPr id="45" name="TextBox 7">
              <a:extLst>
                <a:ext uri="{FF2B5EF4-FFF2-40B4-BE49-F238E27FC236}">
                  <a16:creationId xmlns:a16="http://schemas.microsoft.com/office/drawing/2014/main" id="{C7F07291-19D5-4C3B-9D74-2F12344EBC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45823" y="2295639"/>
              <a:ext cx="187185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chemeClr val="bg1"/>
                  </a:solidFill>
                </a:rPr>
                <a:t>relationships</a:t>
              </a:r>
            </a:p>
          </p:txBody>
        </p:sp>
      </p:grpSp>
      <p:sp>
        <p:nvSpPr>
          <p:cNvPr id="41" name="Rectangle 12">
            <a:extLst>
              <a:ext uri="{FF2B5EF4-FFF2-40B4-BE49-F238E27FC236}">
                <a16:creationId xmlns:a16="http://schemas.microsoft.com/office/drawing/2014/main" id="{5424BE0C-D8E5-4EA0-A4B9-64D1030A8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234803"/>
            <a:ext cx="8077200" cy="3165997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42" name="TextBox 6">
            <a:extLst>
              <a:ext uri="{FF2B5EF4-FFF2-40B4-BE49-F238E27FC236}">
                <a16:creationId xmlns:a16="http://schemas.microsoft.com/office/drawing/2014/main" id="{25010B2F-0A17-4C98-B5F8-C1969C725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4447" y="3273656"/>
            <a:ext cx="11240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entities</a:t>
            </a:r>
          </a:p>
        </p:txBody>
      </p:sp>
    </p:spTree>
    <p:extLst>
      <p:ext uri="{BB962C8B-B14F-4D97-AF65-F5344CB8AC3E}">
        <p14:creationId xmlns:p14="http://schemas.microsoft.com/office/powerpoint/2010/main" val="211960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0CF8054-327C-4FD3-9D09-5F080F3582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Distinguishing what is denoted by ‘relation’ in technical sense from what is denoted by ‘relation’ in non-formal language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197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743200"/>
            <a:ext cx="8686800" cy="1219200"/>
          </a:xfrm>
        </p:spPr>
        <p:txBody>
          <a:bodyPr/>
          <a:lstStyle/>
          <a:p>
            <a:pPr algn="ctr"/>
            <a:r>
              <a:rPr lang="en-US" sz="4000" dirty="0"/>
              <a:t>‘</a:t>
            </a:r>
            <a:r>
              <a:rPr lang="en-US" sz="4000" i="1" dirty="0"/>
              <a:t>John is in a relation with Mary</a:t>
            </a:r>
            <a:r>
              <a:rPr lang="en-US" sz="4000" dirty="0"/>
              <a:t>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C2C23-9B1A-4FE8-97B6-F5DDFD9A3F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269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‘Relations’</a:t>
            </a:r>
            <a:br>
              <a:rPr lang="en-US" dirty="0"/>
            </a:br>
            <a:r>
              <a:rPr lang="en-US" sz="2400" dirty="0"/>
              <a:t>(mainstream view)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953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b="1" u="sng" dirty="0"/>
              <a:t>Relations</a:t>
            </a:r>
            <a:r>
              <a:rPr lang="en-US" sz="2800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‘</a:t>
            </a:r>
            <a:r>
              <a:rPr lang="en-US" sz="2800" i="1" dirty="0"/>
              <a:t>entities that glue together other entities</a:t>
            </a:r>
            <a:r>
              <a:rPr lang="en-US" sz="2800" dirty="0"/>
              <a:t>’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i="1" dirty="0"/>
              <a:t>Formal relations</a:t>
            </a:r>
            <a:r>
              <a:rPr lang="en-US" sz="2800" dirty="0"/>
              <a:t>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‘</a:t>
            </a:r>
            <a:r>
              <a:rPr lang="en-US" sz="2800" i="1" dirty="0"/>
              <a:t>hold between two or more entities directly, without any further intervening individual</a:t>
            </a:r>
            <a:r>
              <a:rPr lang="en-US" sz="2800" dirty="0"/>
              <a:t>’.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i="1" dirty="0"/>
              <a:t>Material relations</a:t>
            </a:r>
            <a:r>
              <a:rPr lang="en-US" sz="2800" dirty="0"/>
              <a:t>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‘</a:t>
            </a:r>
            <a:r>
              <a:rPr lang="en-US" sz="2800" i="1" dirty="0"/>
              <a:t>have material structure on their own</a:t>
            </a:r>
            <a:r>
              <a:rPr lang="en-US" sz="2800" dirty="0"/>
              <a:t>’.</a:t>
            </a:r>
          </a:p>
          <a:p>
            <a:pPr marL="1828800" lvl="4" indent="0"/>
            <a:r>
              <a:rPr lang="en-US" sz="2800" dirty="0"/>
              <a:t> = </a:t>
            </a:r>
            <a:r>
              <a:rPr lang="en-US" sz="2400" dirty="0"/>
              <a:t>are entities </a:t>
            </a:r>
            <a:r>
              <a:rPr lang="en-US" sz="1600" i="0" dirty="0"/>
              <a:t>(not, of course, material entities)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1676400" y="61354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r"/>
            <a:r>
              <a:rPr lang="en-US" sz="1200" dirty="0" err="1">
                <a:solidFill>
                  <a:schemeClr val="bg1"/>
                </a:solidFill>
              </a:rPr>
              <a:t>Guizzardi</a:t>
            </a:r>
            <a:r>
              <a:rPr lang="en-US" sz="1200" dirty="0">
                <a:solidFill>
                  <a:schemeClr val="bg1"/>
                </a:solidFill>
              </a:rPr>
              <a:t> &amp; Wagner. What’s in a Relationship: An Ontological Analysis. In: Qing Li, Stefano </a:t>
            </a:r>
            <a:r>
              <a:rPr lang="en-US" sz="1200" dirty="0" err="1">
                <a:solidFill>
                  <a:schemeClr val="bg1"/>
                </a:solidFill>
              </a:rPr>
              <a:t>Spaccapietra</a:t>
            </a:r>
            <a:r>
              <a:rPr lang="en-US" sz="1200" dirty="0">
                <a:solidFill>
                  <a:schemeClr val="bg1"/>
                </a:solidFill>
              </a:rPr>
              <a:t>, Eric Yu, Antoni </a:t>
            </a:r>
            <a:r>
              <a:rPr lang="en-US" sz="1200" dirty="0" err="1">
                <a:solidFill>
                  <a:schemeClr val="bg1"/>
                </a:solidFill>
              </a:rPr>
              <a:t>Olivé</a:t>
            </a:r>
            <a:r>
              <a:rPr lang="en-US" sz="1200" dirty="0">
                <a:solidFill>
                  <a:schemeClr val="bg1"/>
                </a:solidFill>
              </a:rPr>
              <a:t> (Eds.), Conceptual Modeling - ER 2008. Lecture Notes in Computer Science, Vol. 5231, 83-97, 2008 https://doi.org/10.1007/978-3-540-87877-3_8↗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E6F9ED2-2304-48DA-B4D8-9A439F419B14}"/>
              </a:ext>
            </a:extLst>
          </p:cNvPr>
          <p:cNvGrpSpPr/>
          <p:nvPr/>
        </p:nvGrpSpPr>
        <p:grpSpPr>
          <a:xfrm>
            <a:off x="1600200" y="5413248"/>
            <a:ext cx="3733800" cy="377952"/>
            <a:chOff x="1600200" y="5413248"/>
            <a:chExt cx="3733800" cy="37795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6A7C218-CC4B-47C4-A293-F067837D75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00200" y="5413248"/>
              <a:ext cx="37338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Connector: Elbow 10">
              <a:extLst>
                <a:ext uri="{FF2B5EF4-FFF2-40B4-BE49-F238E27FC236}">
                  <a16:creationId xmlns:a16="http://schemas.microsoft.com/office/drawing/2014/main" id="{32FED117-E18D-4AC6-8890-29231E821770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1792224" y="5449824"/>
              <a:ext cx="377952" cy="304800"/>
            </a:xfrm>
            <a:prstGeom prst="bentConnector3">
              <a:avLst>
                <a:gd name="adj1" fmla="val 98387"/>
              </a:avLst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A8BDAB-C403-4968-8007-9A62198A7E3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63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 relation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686800" cy="1219200"/>
          </a:xfrm>
        </p:spPr>
        <p:txBody>
          <a:bodyPr/>
          <a:lstStyle/>
          <a:p>
            <a:pPr algn="ctr"/>
            <a:r>
              <a:rPr lang="en-US" sz="4000" dirty="0"/>
              <a:t>‘</a:t>
            </a:r>
            <a:r>
              <a:rPr lang="en-US" sz="4000" i="1" dirty="0"/>
              <a:t>John is in a relation with Mary</a:t>
            </a:r>
            <a:r>
              <a:rPr lang="en-US" sz="4000" dirty="0"/>
              <a:t>’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990600" y="2285999"/>
            <a:ext cx="7162800" cy="2238259"/>
            <a:chOff x="990600" y="2285999"/>
            <a:chExt cx="7162800" cy="2238259"/>
          </a:xfrm>
        </p:grpSpPr>
        <p:grpSp>
          <p:nvGrpSpPr>
            <p:cNvPr id="24" name="Group 23"/>
            <p:cNvGrpSpPr/>
            <p:nvPr/>
          </p:nvGrpSpPr>
          <p:grpSpPr>
            <a:xfrm>
              <a:off x="990600" y="2285999"/>
              <a:ext cx="1295400" cy="2052787"/>
              <a:chOff x="990600" y="2285999"/>
              <a:chExt cx="1295400" cy="2052787"/>
            </a:xfrm>
          </p:grpSpPr>
          <p:sp>
            <p:nvSpPr>
              <p:cNvPr id="5" name="Rounded Rectangle 4"/>
              <p:cNvSpPr/>
              <p:nvPr/>
            </p:nvSpPr>
            <p:spPr bwMode="auto">
              <a:xfrm>
                <a:off x="990600" y="3805386"/>
                <a:ext cx="1295400" cy="533400"/>
              </a:xfrm>
              <a:prstGeom prst="round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pitchFamily="122" charset="0"/>
                  </a:rPr>
                  <a:t>John</a:t>
                </a:r>
              </a:p>
            </p:txBody>
          </p:sp>
          <p:cxnSp>
            <p:nvCxnSpPr>
              <p:cNvPr id="8" name="Straight Connector 7"/>
              <p:cNvCxnSpPr/>
              <p:nvPr/>
            </p:nvCxnSpPr>
            <p:spPr bwMode="auto">
              <a:xfrm>
                <a:off x="1104900" y="2286000"/>
                <a:ext cx="1066800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" name="Straight Arrow Connector 10"/>
              <p:cNvCxnSpPr>
                <a:endCxn id="5" idx="0"/>
              </p:cNvCxnSpPr>
              <p:nvPr/>
            </p:nvCxnSpPr>
            <p:spPr bwMode="auto">
              <a:xfrm flipH="1">
                <a:off x="1638300" y="2285999"/>
                <a:ext cx="38100" cy="1519387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26" name="Group 25"/>
            <p:cNvGrpSpPr/>
            <p:nvPr/>
          </p:nvGrpSpPr>
          <p:grpSpPr>
            <a:xfrm>
              <a:off x="6858000" y="2285999"/>
              <a:ext cx="1295400" cy="2052787"/>
              <a:chOff x="6858000" y="2285999"/>
              <a:chExt cx="1295400" cy="2052787"/>
            </a:xfrm>
          </p:grpSpPr>
          <p:sp>
            <p:nvSpPr>
              <p:cNvPr id="6" name="Rounded Rectangle 5"/>
              <p:cNvSpPr/>
              <p:nvPr/>
            </p:nvSpPr>
            <p:spPr bwMode="auto">
              <a:xfrm>
                <a:off x="6858000" y="3805386"/>
                <a:ext cx="1295400" cy="533400"/>
              </a:xfrm>
              <a:prstGeom prst="round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pitchFamily="122" charset="0"/>
                  </a:rPr>
                  <a:t>Mary</a:t>
                </a:r>
              </a:p>
            </p:txBody>
          </p:sp>
          <p:cxnSp>
            <p:nvCxnSpPr>
              <p:cNvPr id="9" name="Straight Connector 8"/>
              <p:cNvCxnSpPr/>
              <p:nvPr/>
            </p:nvCxnSpPr>
            <p:spPr bwMode="auto">
              <a:xfrm>
                <a:off x="6934200" y="2286000"/>
                <a:ext cx="1066800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" name="Straight Arrow Connector 11"/>
              <p:cNvCxnSpPr/>
              <p:nvPr/>
            </p:nvCxnSpPr>
            <p:spPr bwMode="auto">
              <a:xfrm>
                <a:off x="7524750" y="2285999"/>
                <a:ext cx="0" cy="1519387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29" name="Group 28"/>
            <p:cNvGrpSpPr/>
            <p:nvPr/>
          </p:nvGrpSpPr>
          <p:grpSpPr>
            <a:xfrm>
              <a:off x="3693235" y="2285999"/>
              <a:ext cx="1945565" cy="2238259"/>
              <a:chOff x="3693235" y="2285999"/>
              <a:chExt cx="1945565" cy="2238259"/>
            </a:xfrm>
          </p:grpSpPr>
          <p:sp>
            <p:nvSpPr>
              <p:cNvPr id="14" name="Rounded Rectangle 13"/>
              <p:cNvSpPr/>
              <p:nvPr/>
            </p:nvSpPr>
            <p:spPr bwMode="auto">
              <a:xfrm>
                <a:off x="3771900" y="3605244"/>
                <a:ext cx="1752600" cy="919014"/>
              </a:xfrm>
              <a:prstGeom prst="round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lang="en-US" sz="2100" b="0" dirty="0">
                    <a:solidFill>
                      <a:schemeClr val="tx1"/>
                    </a:solidFill>
                    <a:latin typeface="Times" pitchFamily="122" charset="0"/>
                  </a:rPr>
                  <a:t>JM Romantic relationship</a:t>
                </a:r>
              </a:p>
            </p:txBody>
          </p:sp>
          <p:cxnSp>
            <p:nvCxnSpPr>
              <p:cNvPr id="15" name="Straight Connector 14"/>
              <p:cNvCxnSpPr/>
              <p:nvPr/>
            </p:nvCxnSpPr>
            <p:spPr bwMode="auto">
              <a:xfrm>
                <a:off x="3693235" y="2286000"/>
                <a:ext cx="1945565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" name="Straight Arrow Connector 16"/>
              <p:cNvCxnSpPr>
                <a:endCxn id="14" idx="0"/>
              </p:cNvCxnSpPr>
              <p:nvPr/>
            </p:nvCxnSpPr>
            <p:spPr bwMode="auto">
              <a:xfrm>
                <a:off x="4648200" y="2285999"/>
                <a:ext cx="0" cy="1319245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41" name="TextBox 40"/>
            <p:cNvSpPr txBox="1"/>
            <p:nvPr/>
          </p:nvSpPr>
          <p:spPr>
            <a:xfrm>
              <a:off x="6128917" y="2764716"/>
              <a:ext cx="10390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</a:rPr>
                <a:t>isAbout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73E99-6FB2-4411-B735-5A264A5FE6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71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15295-A9FD-4175-AF8F-7770F5D9B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Is-about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B0CAB-6615-4ED0-94BC-782798BF7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65150" marR="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37490" algn="l"/>
              </a:tabLst>
            </a:pPr>
            <a:r>
              <a:rPr lang="en-US" sz="2800" i="1" dirty="0">
                <a:effectLst/>
                <a:latin typeface="+mn-lt"/>
                <a:ea typeface="Times New Roman" panose="02020603050405020304" pitchFamily="18" charset="0"/>
              </a:rPr>
              <a:t>x </a:t>
            </a:r>
            <a:r>
              <a:rPr lang="en-US" sz="2800" b="1" i="1" dirty="0" err="1">
                <a:effectLst/>
                <a:latin typeface="+mn-lt"/>
                <a:ea typeface="Times New Roman" panose="02020603050405020304" pitchFamily="18" charset="0"/>
              </a:rPr>
              <a:t>is_about</a:t>
            </a:r>
            <a:r>
              <a:rPr lang="en-US" sz="2800" b="1" i="1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i="1" dirty="0">
                <a:effectLst/>
                <a:latin typeface="+mn-lt"/>
                <a:ea typeface="Times New Roman" panose="02020603050405020304" pitchFamily="18" charset="0"/>
              </a:rPr>
              <a:t>y</a:t>
            </a: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</a:rPr>
              <a:t>means</a:t>
            </a: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</a:rPr>
              <a:t>: </a:t>
            </a:r>
          </a:p>
          <a:p>
            <a:pPr marL="908050" lvl="2" indent="0">
              <a:spcBef>
                <a:spcPts val="600"/>
              </a:spcBef>
              <a:spcAft>
                <a:spcPts val="0"/>
              </a:spcAft>
              <a:buNone/>
              <a:tabLst>
                <a:tab pos="237490" algn="l"/>
              </a:tabLst>
            </a:pPr>
            <a:r>
              <a:rPr lang="en-US" sz="2400" i="1" dirty="0">
                <a:effectLst/>
                <a:latin typeface="+mn-lt"/>
                <a:ea typeface="Times New Roman" panose="02020603050405020304" pitchFamily="18" charset="0"/>
              </a:rPr>
              <a:t>x refers to or is cognitively directed towards y.</a:t>
            </a:r>
            <a:r>
              <a:rPr lang="en-US" sz="2400" b="1" i="1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</a:rPr>
              <a:t>Domain:</a:t>
            </a:r>
            <a:r>
              <a:rPr lang="en-US" sz="2400" dirty="0">
                <a:effectLst/>
                <a:latin typeface="+mn-lt"/>
                <a:ea typeface="Times New Roman" panose="02020603050405020304" pitchFamily="18" charset="0"/>
              </a:rPr>
              <a:t> representations; </a:t>
            </a: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</a:rPr>
              <a:t>Range:</a:t>
            </a:r>
            <a:r>
              <a:rPr lang="en-US" sz="2400" dirty="0">
                <a:effectLst/>
                <a:latin typeface="+mn-lt"/>
                <a:ea typeface="Times New Roman" panose="02020603050405020304" pitchFamily="18" charset="0"/>
              </a:rPr>
              <a:t> portions of reality. </a:t>
            </a: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</a:rPr>
              <a:t>Axiom:</a:t>
            </a:r>
            <a:r>
              <a:rPr lang="en-US" sz="2400" dirty="0">
                <a:effectLst/>
                <a:latin typeface="+mn-lt"/>
                <a:ea typeface="Times New Roman" panose="02020603050405020304" pitchFamily="18" charset="0"/>
              </a:rPr>
              <a:t> if</a:t>
            </a: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i="1" dirty="0">
                <a:effectLst/>
                <a:latin typeface="+mn-lt"/>
                <a:ea typeface="Times New Roman" panose="02020603050405020304" pitchFamily="18" charset="0"/>
              </a:rPr>
              <a:t>x</a:t>
            </a:r>
            <a:r>
              <a:rPr lang="en-US" sz="2400" b="1" i="1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+mn-lt"/>
                <a:ea typeface="Times New Roman" panose="02020603050405020304" pitchFamily="18" charset="0"/>
              </a:rPr>
              <a:t>is_about</a:t>
            </a:r>
            <a:r>
              <a:rPr lang="en-US" sz="2400" b="1" i="1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i="1" dirty="0">
                <a:effectLst/>
                <a:latin typeface="+mn-lt"/>
                <a:ea typeface="Times New Roman" panose="02020603050405020304" pitchFamily="18" charset="0"/>
              </a:rPr>
              <a:t>y </a:t>
            </a:r>
            <a:r>
              <a:rPr lang="en-US" sz="2400" dirty="0">
                <a:effectLst/>
                <a:latin typeface="+mn-lt"/>
                <a:ea typeface="Times New Roman" panose="02020603050405020304" pitchFamily="18" charset="0"/>
              </a:rPr>
              <a:t>then </a:t>
            </a:r>
            <a:r>
              <a:rPr lang="en-US" sz="2400" i="1" dirty="0">
                <a:effectLst/>
                <a:latin typeface="+mn-lt"/>
                <a:ea typeface="Times New Roman" panose="02020603050405020304" pitchFamily="18" charset="0"/>
              </a:rPr>
              <a:t>y </a:t>
            </a:r>
            <a:r>
              <a:rPr lang="en-US" sz="2400" dirty="0">
                <a:effectLst/>
                <a:latin typeface="+mn-lt"/>
                <a:ea typeface="Times New Roman" panose="02020603050405020304" pitchFamily="18" charset="0"/>
              </a:rPr>
              <a:t>exists (veridicality).</a:t>
            </a:r>
          </a:p>
          <a:p>
            <a:pPr marL="565150" marR="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37490" algn="l"/>
              </a:tabLst>
            </a:pPr>
            <a:endParaRPr lang="en-US" sz="2800" dirty="0">
              <a:latin typeface="+mn-lt"/>
            </a:endParaRPr>
          </a:p>
          <a:p>
            <a:pPr marL="565150" marR="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37490" algn="l"/>
              </a:tabLst>
            </a:pPr>
            <a:r>
              <a:rPr lang="en-US" sz="2800" dirty="0">
                <a:latin typeface="+mn-lt"/>
              </a:rPr>
              <a:t>BFO does not represent portions of reality!</a:t>
            </a:r>
          </a:p>
          <a:p>
            <a:pPr marL="565150" marR="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37490" algn="l"/>
              </a:tabLst>
            </a:pPr>
            <a:r>
              <a:rPr lang="en-US" sz="2800" dirty="0">
                <a:latin typeface="+mn-lt"/>
              </a:rPr>
              <a:t>Take the sentence ‘Obama is POTUS in 2025’. </a:t>
            </a:r>
          </a:p>
          <a:p>
            <a:pPr marL="965200" lvl="1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37490" algn="l"/>
              </a:tabLst>
            </a:pPr>
            <a:r>
              <a:rPr lang="en-US" sz="2800" dirty="0">
                <a:latin typeface="+mn-lt"/>
              </a:rPr>
              <a:t>What is the sentence about?</a:t>
            </a:r>
          </a:p>
          <a:p>
            <a:pPr marL="965200" lvl="1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37490" algn="l"/>
              </a:tabLst>
            </a:pPr>
            <a:r>
              <a:rPr lang="en-US" sz="2800" dirty="0">
                <a:latin typeface="+mn-lt"/>
              </a:rPr>
              <a:t>What are parts of the sentence about?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85006-2E30-4A4B-9FED-4BC351C045E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A72BE1-2D7B-4264-82CB-1F1A839538A1}"/>
              </a:ext>
            </a:extLst>
          </p:cNvPr>
          <p:cNvSpPr txBox="1"/>
          <p:nvPr/>
        </p:nvSpPr>
        <p:spPr>
          <a:xfrm>
            <a:off x="2133600" y="6034510"/>
            <a:ext cx="689837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Smith B, </a:t>
            </a:r>
            <a:r>
              <a:rPr lang="en-US" sz="14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Ceusters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W. Aboutness: Towards Foundations for the Information Artifact Ontology. International Conference on Biomedical Ontologies, 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ICBO 2015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Lisbon, Portugal, July 27-30, 2015;47-51. (</a:t>
            </a:r>
            <a:r>
              <a:rPr lang="en-US" sz="1400" b="0" i="0" dirty="0">
                <a:solidFill>
                  <a:srgbClr val="FFFF00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400" b="0" i="0" dirty="0">
                <a:solidFill>
                  <a:srgbClr val="FFFF00"/>
                </a:solidFill>
                <a:effectLst/>
                <a:latin typeface="Arial" panose="020B0604020202020204" pitchFamily="34" charset="0"/>
                <a:hlinkClick r:id="rId4" tooltip="Cheksum-(md5): 19a7be11904037e891cf74995a2ddd55 last-modified-date: 2015-08-06T10:01:44-0400 IUI: 130e84ef-e868-457b-8454-c0bf25c6dc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paper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400" b="0" i="0" dirty="0">
                <a:solidFill>
                  <a:srgbClr val="FFFF00"/>
                </a:solidFill>
                <a:effectLst/>
                <a:latin typeface="Arial" panose="020B0604020202020204" pitchFamily="34" charset="0"/>
                <a:hlinkClick r:id="rId5" tooltip="Cheksum-(md5): 09616c09ab3f3ccf39f60ccf2c3ac0eb last-modified-date: 2015-08-06T10:09:57-0400 IUI: 84911d5a-da66-4995-acd5-c4ee0f652db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39935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 relation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686800" cy="1219200"/>
          </a:xfrm>
        </p:spPr>
        <p:txBody>
          <a:bodyPr/>
          <a:lstStyle/>
          <a:p>
            <a:pPr algn="ctr"/>
            <a:r>
              <a:rPr lang="en-US" sz="4000" dirty="0"/>
              <a:t>‘</a:t>
            </a:r>
            <a:r>
              <a:rPr lang="en-US" sz="4000" i="1" dirty="0"/>
              <a:t>John is in a relation with Mary</a:t>
            </a:r>
            <a:r>
              <a:rPr lang="en-US" sz="4000" dirty="0"/>
              <a:t>’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990600" y="2285999"/>
            <a:ext cx="1295400" cy="2052787"/>
            <a:chOff x="990600" y="2285999"/>
            <a:chExt cx="1295400" cy="2052787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9906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John</a:t>
              </a: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11049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Arrow Connector 10"/>
            <p:cNvCxnSpPr>
              <a:endCxn id="5" idx="0"/>
            </p:cNvCxnSpPr>
            <p:nvPr/>
          </p:nvCxnSpPr>
          <p:spPr bwMode="auto">
            <a:xfrm flipH="1">
              <a:off x="1638300" y="2285999"/>
              <a:ext cx="3810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" name="Group 25"/>
          <p:cNvGrpSpPr/>
          <p:nvPr/>
        </p:nvGrpSpPr>
        <p:grpSpPr>
          <a:xfrm>
            <a:off x="6858000" y="2285999"/>
            <a:ext cx="1295400" cy="2052787"/>
            <a:chOff x="6858000" y="2285999"/>
            <a:chExt cx="1295400" cy="2052787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8580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Mary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69342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7524750" y="2285999"/>
              <a:ext cx="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9" name="Group 28"/>
          <p:cNvGrpSpPr/>
          <p:nvPr/>
        </p:nvGrpSpPr>
        <p:grpSpPr>
          <a:xfrm>
            <a:off x="3693235" y="2285999"/>
            <a:ext cx="1945565" cy="2238259"/>
            <a:chOff x="3693235" y="2285999"/>
            <a:chExt cx="1945565" cy="2238259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3771900" y="3605244"/>
              <a:ext cx="1752600" cy="91901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100" b="0" dirty="0">
                  <a:solidFill>
                    <a:schemeClr val="tx1"/>
                  </a:solidFill>
                  <a:latin typeface="Times" pitchFamily="122" charset="0"/>
                </a:rPr>
                <a:t>JM Romantic relationship</a:t>
              </a: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3693235" y="2286000"/>
              <a:ext cx="194556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Arrow Connector 16"/>
            <p:cNvCxnSpPr>
              <a:endCxn id="14" idx="0"/>
            </p:cNvCxnSpPr>
            <p:nvPr/>
          </p:nvCxnSpPr>
          <p:spPr bwMode="auto">
            <a:xfrm>
              <a:off x="4648200" y="2285999"/>
              <a:ext cx="0" cy="131924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1638300" y="4338786"/>
            <a:ext cx="6743700" cy="2138214"/>
            <a:chOff x="1638300" y="4338786"/>
            <a:chExt cx="6743700" cy="2138214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2028712" y="5943600"/>
              <a:ext cx="1781287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BFO:Object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4543425" y="5943600"/>
              <a:ext cx="3228975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BFO:Relational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 Quality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31" name="Straight Arrow Connector 30"/>
            <p:cNvCxnSpPr>
              <a:stCxn id="5" idx="2"/>
              <a:endCxn id="20" idx="0"/>
            </p:cNvCxnSpPr>
            <p:nvPr/>
          </p:nvCxnSpPr>
          <p:spPr bwMode="auto">
            <a:xfrm>
              <a:off x="1638300" y="4338786"/>
              <a:ext cx="1281056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/>
            <p:cNvCxnSpPr>
              <a:stCxn id="6" idx="2"/>
              <a:endCxn id="20" idx="0"/>
            </p:cNvCxnSpPr>
            <p:nvPr/>
          </p:nvCxnSpPr>
          <p:spPr bwMode="auto">
            <a:xfrm flipH="1">
              <a:off x="2919356" y="4338786"/>
              <a:ext cx="4586344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/>
            <p:cNvCxnSpPr>
              <a:stCxn id="14" idx="2"/>
              <a:endCxn id="21" idx="0"/>
            </p:cNvCxnSpPr>
            <p:nvPr/>
          </p:nvCxnSpPr>
          <p:spPr bwMode="auto">
            <a:xfrm>
              <a:off x="4648200" y="4524258"/>
              <a:ext cx="1509713" cy="141934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6591125" y="5391090"/>
              <a:ext cx="17908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FFFF00"/>
                  </a:solidFill>
                </a:rPr>
                <a:t>instanceOf</a:t>
              </a:r>
              <a:r>
                <a:rPr lang="en-US" sz="2000" dirty="0">
                  <a:solidFill>
                    <a:srgbClr val="FFFF00"/>
                  </a:solidFill>
                </a:rPr>
                <a:t> at t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128917" y="2764716"/>
            <a:ext cx="1039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isAbout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48952-D01C-44D3-97CF-2316A495B6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36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 relation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686800" cy="1219200"/>
          </a:xfrm>
        </p:spPr>
        <p:txBody>
          <a:bodyPr/>
          <a:lstStyle/>
          <a:p>
            <a:pPr algn="ctr"/>
            <a:r>
              <a:rPr lang="en-US" sz="4000" dirty="0"/>
              <a:t>‘</a:t>
            </a:r>
            <a:r>
              <a:rPr lang="en-US" sz="4000" i="1" dirty="0"/>
              <a:t>John is in a relation with Mary</a:t>
            </a:r>
            <a:r>
              <a:rPr lang="en-US" sz="4000" dirty="0"/>
              <a:t>’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990600" y="2285999"/>
            <a:ext cx="1295400" cy="2052787"/>
            <a:chOff x="990600" y="2285999"/>
            <a:chExt cx="1295400" cy="2052787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9906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John</a:t>
              </a: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11049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Arrow Connector 10"/>
            <p:cNvCxnSpPr>
              <a:endCxn id="5" idx="0"/>
            </p:cNvCxnSpPr>
            <p:nvPr/>
          </p:nvCxnSpPr>
          <p:spPr bwMode="auto">
            <a:xfrm flipH="1">
              <a:off x="1638300" y="2285999"/>
              <a:ext cx="3810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" name="Group 25"/>
          <p:cNvGrpSpPr/>
          <p:nvPr/>
        </p:nvGrpSpPr>
        <p:grpSpPr>
          <a:xfrm>
            <a:off x="6858000" y="2285999"/>
            <a:ext cx="1295400" cy="2052787"/>
            <a:chOff x="6858000" y="2285999"/>
            <a:chExt cx="1295400" cy="2052787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8580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Mary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69342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7524750" y="2285999"/>
              <a:ext cx="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9" name="Group 28"/>
          <p:cNvGrpSpPr/>
          <p:nvPr/>
        </p:nvGrpSpPr>
        <p:grpSpPr>
          <a:xfrm>
            <a:off x="3693235" y="2285999"/>
            <a:ext cx="1945565" cy="2238259"/>
            <a:chOff x="3693235" y="2285999"/>
            <a:chExt cx="1945565" cy="2238259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3771900" y="3605244"/>
              <a:ext cx="1752600" cy="91901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100" b="0" dirty="0">
                  <a:solidFill>
                    <a:schemeClr val="tx1"/>
                  </a:solidFill>
                  <a:latin typeface="Times" pitchFamily="122" charset="0"/>
                </a:rPr>
                <a:t>JM Romantic relationship</a:t>
              </a: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3693235" y="2286000"/>
              <a:ext cx="194556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Arrow Connector 16"/>
            <p:cNvCxnSpPr>
              <a:endCxn id="14" idx="0"/>
            </p:cNvCxnSpPr>
            <p:nvPr/>
          </p:nvCxnSpPr>
          <p:spPr bwMode="auto">
            <a:xfrm>
              <a:off x="4648200" y="2285999"/>
              <a:ext cx="0" cy="131924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1638300" y="4338786"/>
            <a:ext cx="6743700" cy="2138214"/>
            <a:chOff x="1638300" y="4338786"/>
            <a:chExt cx="6743700" cy="2138214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2028712" y="5943600"/>
              <a:ext cx="1781287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BFO:Object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4543425" y="5943600"/>
              <a:ext cx="3228975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BFO:Relational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 Quality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31" name="Straight Arrow Connector 30"/>
            <p:cNvCxnSpPr>
              <a:stCxn id="5" idx="2"/>
              <a:endCxn id="20" idx="0"/>
            </p:cNvCxnSpPr>
            <p:nvPr/>
          </p:nvCxnSpPr>
          <p:spPr bwMode="auto">
            <a:xfrm>
              <a:off x="1638300" y="4338786"/>
              <a:ext cx="1281056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/>
            <p:cNvCxnSpPr>
              <a:stCxn id="6" idx="2"/>
              <a:endCxn id="20" idx="0"/>
            </p:cNvCxnSpPr>
            <p:nvPr/>
          </p:nvCxnSpPr>
          <p:spPr bwMode="auto">
            <a:xfrm flipH="1">
              <a:off x="2919356" y="4338786"/>
              <a:ext cx="4586344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/>
            <p:cNvCxnSpPr>
              <a:stCxn id="14" idx="2"/>
              <a:endCxn id="21" idx="0"/>
            </p:cNvCxnSpPr>
            <p:nvPr/>
          </p:nvCxnSpPr>
          <p:spPr bwMode="auto">
            <a:xfrm>
              <a:off x="4648200" y="4524258"/>
              <a:ext cx="1509713" cy="141934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6591125" y="5391090"/>
              <a:ext cx="17908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FFFF00"/>
                  </a:solidFill>
                </a:rPr>
                <a:t>instanceOf</a:t>
              </a:r>
              <a:r>
                <a:rPr lang="en-US" sz="2000" dirty="0">
                  <a:solidFill>
                    <a:srgbClr val="FFFF00"/>
                  </a:solidFill>
                </a:rPr>
                <a:t> at t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128917" y="2764716"/>
            <a:ext cx="1039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isAbout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2286000" y="3657600"/>
            <a:ext cx="4572000" cy="414486"/>
            <a:chOff x="2286000" y="3657600"/>
            <a:chExt cx="4572000" cy="414486"/>
          </a:xfrm>
        </p:grpSpPr>
        <p:cxnSp>
          <p:nvCxnSpPr>
            <p:cNvPr id="47" name="Straight Arrow Connector 46"/>
            <p:cNvCxnSpPr>
              <a:stCxn id="14" idx="1"/>
              <a:endCxn id="5" idx="3"/>
            </p:cNvCxnSpPr>
            <p:nvPr/>
          </p:nvCxnSpPr>
          <p:spPr bwMode="auto">
            <a:xfrm flipH="1">
              <a:off x="2286000" y="4064751"/>
              <a:ext cx="14859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/>
            <p:cNvCxnSpPr>
              <a:stCxn id="14" idx="3"/>
              <a:endCxn id="6" idx="1"/>
            </p:cNvCxnSpPr>
            <p:nvPr/>
          </p:nvCxnSpPr>
          <p:spPr bwMode="auto">
            <a:xfrm>
              <a:off x="5524500" y="4064751"/>
              <a:ext cx="13335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3" name="TextBox 52"/>
            <p:cNvSpPr txBox="1"/>
            <p:nvPr/>
          </p:nvSpPr>
          <p:spPr>
            <a:xfrm>
              <a:off x="2490703" y="3668707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650991" y="3657600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493C00-125C-4451-8694-A9353E875F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79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 relation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686800" cy="1219200"/>
          </a:xfrm>
        </p:spPr>
        <p:txBody>
          <a:bodyPr/>
          <a:lstStyle/>
          <a:p>
            <a:pPr algn="ctr"/>
            <a:r>
              <a:rPr lang="en-US" sz="4000" dirty="0"/>
              <a:t>‘</a:t>
            </a:r>
            <a:r>
              <a:rPr lang="en-US" sz="4000" i="1" dirty="0"/>
              <a:t>John is in a relation with Mary</a:t>
            </a:r>
            <a:r>
              <a:rPr lang="en-US" sz="4000" dirty="0"/>
              <a:t>’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990600" y="2285999"/>
            <a:ext cx="1295400" cy="2052787"/>
            <a:chOff x="990600" y="2285999"/>
            <a:chExt cx="1295400" cy="2052787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9906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John</a:t>
              </a: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11049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Arrow Connector 10"/>
            <p:cNvCxnSpPr>
              <a:endCxn id="5" idx="0"/>
            </p:cNvCxnSpPr>
            <p:nvPr/>
          </p:nvCxnSpPr>
          <p:spPr bwMode="auto">
            <a:xfrm flipH="1">
              <a:off x="1638300" y="2285999"/>
              <a:ext cx="3810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" name="Group 25"/>
          <p:cNvGrpSpPr/>
          <p:nvPr/>
        </p:nvGrpSpPr>
        <p:grpSpPr>
          <a:xfrm>
            <a:off x="6858000" y="2285999"/>
            <a:ext cx="1295400" cy="2052787"/>
            <a:chOff x="6858000" y="2285999"/>
            <a:chExt cx="1295400" cy="2052787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8580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Mary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69342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7524750" y="2285999"/>
              <a:ext cx="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9" name="Group 28"/>
          <p:cNvGrpSpPr/>
          <p:nvPr/>
        </p:nvGrpSpPr>
        <p:grpSpPr>
          <a:xfrm>
            <a:off x="3693235" y="2285999"/>
            <a:ext cx="1945565" cy="2238259"/>
            <a:chOff x="3693235" y="2285999"/>
            <a:chExt cx="1945565" cy="2238259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3771900" y="3605244"/>
              <a:ext cx="1752600" cy="91901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100" b="0" dirty="0">
                  <a:solidFill>
                    <a:schemeClr val="tx1"/>
                  </a:solidFill>
                  <a:latin typeface="Times" pitchFamily="122" charset="0"/>
                </a:rPr>
                <a:t>JM Romantic relationship</a:t>
              </a: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3693235" y="2286000"/>
              <a:ext cx="194556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Arrow Connector 16"/>
            <p:cNvCxnSpPr>
              <a:endCxn id="14" idx="0"/>
            </p:cNvCxnSpPr>
            <p:nvPr/>
          </p:nvCxnSpPr>
          <p:spPr bwMode="auto">
            <a:xfrm>
              <a:off x="4648200" y="2285999"/>
              <a:ext cx="0" cy="131924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1638300" y="4338786"/>
            <a:ext cx="6743700" cy="2138214"/>
            <a:chOff x="1638300" y="4338786"/>
            <a:chExt cx="6743700" cy="2138214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2028712" y="5943600"/>
              <a:ext cx="1781287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BFO:Object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4543425" y="5943600"/>
              <a:ext cx="3228975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BFO:Relational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 Quality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31" name="Straight Arrow Connector 30"/>
            <p:cNvCxnSpPr>
              <a:stCxn id="5" idx="2"/>
              <a:endCxn id="20" idx="0"/>
            </p:cNvCxnSpPr>
            <p:nvPr/>
          </p:nvCxnSpPr>
          <p:spPr bwMode="auto">
            <a:xfrm>
              <a:off x="1638300" y="4338786"/>
              <a:ext cx="1281056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/>
            <p:cNvCxnSpPr>
              <a:stCxn id="6" idx="2"/>
              <a:endCxn id="20" idx="0"/>
            </p:cNvCxnSpPr>
            <p:nvPr/>
          </p:nvCxnSpPr>
          <p:spPr bwMode="auto">
            <a:xfrm flipH="1">
              <a:off x="2919356" y="4338786"/>
              <a:ext cx="4586344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/>
            <p:cNvCxnSpPr>
              <a:stCxn id="14" idx="2"/>
              <a:endCxn id="21" idx="0"/>
            </p:cNvCxnSpPr>
            <p:nvPr/>
          </p:nvCxnSpPr>
          <p:spPr bwMode="auto">
            <a:xfrm>
              <a:off x="4648200" y="4524258"/>
              <a:ext cx="1509713" cy="141934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6591125" y="5391090"/>
              <a:ext cx="17908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FFFF00"/>
                  </a:solidFill>
                </a:rPr>
                <a:t>instanceOf</a:t>
              </a:r>
              <a:r>
                <a:rPr lang="en-US" sz="2000" dirty="0">
                  <a:solidFill>
                    <a:srgbClr val="FFFF00"/>
                  </a:solidFill>
                </a:rPr>
                <a:t> at t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128917" y="2764716"/>
            <a:ext cx="1039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isAbout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57200" y="2133600"/>
            <a:ext cx="8382000" cy="2667000"/>
            <a:chOff x="457200" y="2133600"/>
            <a:chExt cx="8382000" cy="2667000"/>
          </a:xfrm>
        </p:grpSpPr>
        <p:cxnSp>
          <p:nvCxnSpPr>
            <p:cNvPr id="42" name="Straight Connector 41"/>
            <p:cNvCxnSpPr/>
            <p:nvPr/>
          </p:nvCxnSpPr>
          <p:spPr bwMode="auto">
            <a:xfrm>
              <a:off x="990600" y="2133600"/>
              <a:ext cx="7162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ounded Rectangle 43"/>
            <p:cNvSpPr/>
            <p:nvPr/>
          </p:nvSpPr>
          <p:spPr bwMode="auto">
            <a:xfrm>
              <a:off x="457200" y="3352800"/>
              <a:ext cx="8382000" cy="1447800"/>
            </a:xfrm>
            <a:prstGeom prst="roundRect">
              <a:avLst/>
            </a:prstGeom>
            <a:noFill/>
            <a:ln w="285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>
              <a:off x="2919356" y="2133600"/>
              <a:ext cx="0" cy="12192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/>
          <p:cNvGrpSpPr/>
          <p:nvPr/>
        </p:nvGrpSpPr>
        <p:grpSpPr>
          <a:xfrm>
            <a:off x="2286000" y="3657600"/>
            <a:ext cx="4572000" cy="414486"/>
            <a:chOff x="2286000" y="3657600"/>
            <a:chExt cx="4572000" cy="414486"/>
          </a:xfrm>
        </p:grpSpPr>
        <p:cxnSp>
          <p:nvCxnSpPr>
            <p:cNvPr id="47" name="Straight Arrow Connector 46"/>
            <p:cNvCxnSpPr>
              <a:stCxn id="14" idx="1"/>
              <a:endCxn id="5" idx="3"/>
            </p:cNvCxnSpPr>
            <p:nvPr/>
          </p:nvCxnSpPr>
          <p:spPr bwMode="auto">
            <a:xfrm flipH="1">
              <a:off x="2286000" y="4064751"/>
              <a:ext cx="14859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/>
            <p:cNvCxnSpPr>
              <a:stCxn id="14" idx="3"/>
              <a:endCxn id="6" idx="1"/>
            </p:cNvCxnSpPr>
            <p:nvPr/>
          </p:nvCxnSpPr>
          <p:spPr bwMode="auto">
            <a:xfrm>
              <a:off x="5524500" y="4064751"/>
              <a:ext cx="13335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3" name="TextBox 52"/>
            <p:cNvSpPr txBox="1"/>
            <p:nvPr/>
          </p:nvSpPr>
          <p:spPr>
            <a:xfrm>
              <a:off x="2490703" y="3668707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650991" y="3657600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4DE67-817A-43E4-A523-458B25F824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10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 relation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686800" cy="1219200"/>
          </a:xfrm>
        </p:spPr>
        <p:txBody>
          <a:bodyPr/>
          <a:lstStyle/>
          <a:p>
            <a:pPr algn="ctr"/>
            <a:r>
              <a:rPr lang="en-US" sz="4000" dirty="0"/>
              <a:t>‘</a:t>
            </a:r>
            <a:r>
              <a:rPr lang="en-US" sz="4000" i="1" dirty="0"/>
              <a:t>John is in a relation with Mary</a:t>
            </a:r>
            <a:r>
              <a:rPr lang="en-US" sz="4000" dirty="0"/>
              <a:t>’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990600" y="2285999"/>
            <a:ext cx="1295400" cy="2052787"/>
            <a:chOff x="990600" y="2285999"/>
            <a:chExt cx="1295400" cy="2052787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9906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John</a:t>
              </a: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11049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Arrow Connector 10"/>
            <p:cNvCxnSpPr>
              <a:endCxn id="5" idx="0"/>
            </p:cNvCxnSpPr>
            <p:nvPr/>
          </p:nvCxnSpPr>
          <p:spPr bwMode="auto">
            <a:xfrm flipH="1">
              <a:off x="1638300" y="2285999"/>
              <a:ext cx="3810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" name="Group 25"/>
          <p:cNvGrpSpPr/>
          <p:nvPr/>
        </p:nvGrpSpPr>
        <p:grpSpPr>
          <a:xfrm>
            <a:off x="6858000" y="2285999"/>
            <a:ext cx="1295400" cy="2052787"/>
            <a:chOff x="6858000" y="2285999"/>
            <a:chExt cx="1295400" cy="2052787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8580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Mary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69342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7524750" y="2285999"/>
              <a:ext cx="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9" name="Group 28"/>
          <p:cNvGrpSpPr/>
          <p:nvPr/>
        </p:nvGrpSpPr>
        <p:grpSpPr>
          <a:xfrm>
            <a:off x="3693235" y="2285999"/>
            <a:ext cx="1945565" cy="2238259"/>
            <a:chOff x="3693235" y="2285999"/>
            <a:chExt cx="1945565" cy="2238259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3771900" y="3605244"/>
              <a:ext cx="1752600" cy="91901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100" b="0" dirty="0">
                  <a:solidFill>
                    <a:schemeClr val="tx1"/>
                  </a:solidFill>
                  <a:latin typeface="Times" pitchFamily="122" charset="0"/>
                </a:rPr>
                <a:t>JM Romantic relationship</a:t>
              </a: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3693235" y="2286000"/>
              <a:ext cx="194556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Arrow Connector 16"/>
            <p:cNvCxnSpPr>
              <a:endCxn id="14" idx="0"/>
            </p:cNvCxnSpPr>
            <p:nvPr/>
          </p:nvCxnSpPr>
          <p:spPr bwMode="auto">
            <a:xfrm>
              <a:off x="4648200" y="2285999"/>
              <a:ext cx="0" cy="131924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1638300" y="4338786"/>
            <a:ext cx="6743700" cy="2138214"/>
            <a:chOff x="1638300" y="4338786"/>
            <a:chExt cx="6743700" cy="2138214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2028712" y="5943600"/>
              <a:ext cx="1781287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BFO:Object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4543425" y="5943600"/>
              <a:ext cx="3228975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BFO:Relational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 Quality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31" name="Straight Arrow Connector 30"/>
            <p:cNvCxnSpPr>
              <a:stCxn id="5" idx="2"/>
              <a:endCxn id="20" idx="0"/>
            </p:cNvCxnSpPr>
            <p:nvPr/>
          </p:nvCxnSpPr>
          <p:spPr bwMode="auto">
            <a:xfrm>
              <a:off x="1638300" y="4338786"/>
              <a:ext cx="1281056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/>
            <p:cNvCxnSpPr>
              <a:stCxn id="6" idx="2"/>
              <a:endCxn id="20" idx="0"/>
            </p:cNvCxnSpPr>
            <p:nvPr/>
          </p:nvCxnSpPr>
          <p:spPr bwMode="auto">
            <a:xfrm flipH="1">
              <a:off x="2919356" y="4338786"/>
              <a:ext cx="4586344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/>
            <p:cNvCxnSpPr>
              <a:stCxn id="14" idx="2"/>
              <a:endCxn id="21" idx="0"/>
            </p:cNvCxnSpPr>
            <p:nvPr/>
          </p:nvCxnSpPr>
          <p:spPr bwMode="auto">
            <a:xfrm>
              <a:off x="4648200" y="4524258"/>
              <a:ext cx="1509713" cy="141934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6591125" y="5391090"/>
              <a:ext cx="17908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FFFF00"/>
                  </a:solidFill>
                </a:rPr>
                <a:t>instanceOf</a:t>
              </a:r>
              <a:r>
                <a:rPr lang="en-US" sz="2000" dirty="0">
                  <a:solidFill>
                    <a:srgbClr val="FFFF00"/>
                  </a:solidFill>
                </a:rPr>
                <a:t> at t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128917" y="2764716"/>
            <a:ext cx="1039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isAbout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57200" y="2133600"/>
            <a:ext cx="8382000" cy="2667000"/>
            <a:chOff x="457200" y="2133600"/>
            <a:chExt cx="8382000" cy="2667000"/>
          </a:xfrm>
        </p:grpSpPr>
        <p:cxnSp>
          <p:nvCxnSpPr>
            <p:cNvPr id="42" name="Straight Connector 41"/>
            <p:cNvCxnSpPr/>
            <p:nvPr/>
          </p:nvCxnSpPr>
          <p:spPr bwMode="auto">
            <a:xfrm>
              <a:off x="990600" y="2133600"/>
              <a:ext cx="7162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ounded Rectangle 43"/>
            <p:cNvSpPr/>
            <p:nvPr/>
          </p:nvSpPr>
          <p:spPr bwMode="auto">
            <a:xfrm>
              <a:off x="457200" y="3352800"/>
              <a:ext cx="8382000" cy="1447800"/>
            </a:xfrm>
            <a:prstGeom prst="roundRect">
              <a:avLst/>
            </a:prstGeom>
            <a:noFill/>
            <a:ln w="285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>
              <a:off x="2919356" y="2133600"/>
              <a:ext cx="0" cy="12192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/>
          <p:cNvGrpSpPr/>
          <p:nvPr/>
        </p:nvGrpSpPr>
        <p:grpSpPr>
          <a:xfrm>
            <a:off x="2286000" y="3657600"/>
            <a:ext cx="4572000" cy="414486"/>
            <a:chOff x="2286000" y="3657600"/>
            <a:chExt cx="4572000" cy="414486"/>
          </a:xfrm>
        </p:grpSpPr>
        <p:cxnSp>
          <p:nvCxnSpPr>
            <p:cNvPr id="47" name="Straight Arrow Connector 46"/>
            <p:cNvCxnSpPr>
              <a:stCxn id="14" idx="1"/>
              <a:endCxn id="5" idx="3"/>
            </p:cNvCxnSpPr>
            <p:nvPr/>
          </p:nvCxnSpPr>
          <p:spPr bwMode="auto">
            <a:xfrm flipH="1">
              <a:off x="2286000" y="4064751"/>
              <a:ext cx="14859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/>
            <p:cNvCxnSpPr>
              <a:stCxn id="14" idx="3"/>
              <a:endCxn id="6" idx="1"/>
            </p:cNvCxnSpPr>
            <p:nvPr/>
          </p:nvCxnSpPr>
          <p:spPr bwMode="auto">
            <a:xfrm>
              <a:off x="5524500" y="4064751"/>
              <a:ext cx="13335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3" name="TextBox 52"/>
            <p:cNvSpPr txBox="1"/>
            <p:nvPr/>
          </p:nvSpPr>
          <p:spPr>
            <a:xfrm>
              <a:off x="2490703" y="3668707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650991" y="3657600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</p:grpSp>
      <p:sp>
        <p:nvSpPr>
          <p:cNvPr id="34" name="Oval 33"/>
          <p:cNvSpPr/>
          <p:nvPr/>
        </p:nvSpPr>
        <p:spPr bwMode="auto">
          <a:xfrm>
            <a:off x="2438400" y="685800"/>
            <a:ext cx="4419600" cy="838200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3565432" y="3405693"/>
            <a:ext cx="2190750" cy="1347756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4083696" y="5791200"/>
            <a:ext cx="4298303" cy="947930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E98C4-0F14-4931-93A5-A5935FCC5D1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835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 relations</a:t>
            </a:r>
            <a:br>
              <a:rPr lang="en-US" dirty="0"/>
            </a:br>
            <a:r>
              <a:rPr lang="en-US" sz="2400" dirty="0"/>
              <a:t>‘</a:t>
            </a:r>
            <a:r>
              <a:rPr lang="en-US" sz="2400" i="1" dirty="0"/>
              <a:t>have material structure on their own</a:t>
            </a:r>
            <a:r>
              <a:rPr lang="en-US" sz="2400" dirty="0"/>
              <a:t>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8686800" cy="4572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Are entities in their own right.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Relate other entities to each other by means of formal relations.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Examples: what might by some be denoted by: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‘</a:t>
            </a:r>
            <a:r>
              <a:rPr lang="en-US" i="1" dirty="0"/>
              <a:t>patient</a:t>
            </a:r>
            <a:r>
              <a:rPr lang="en-US" dirty="0"/>
              <a:t>’,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‘</a:t>
            </a:r>
            <a:r>
              <a:rPr lang="en-US" i="1" dirty="0"/>
              <a:t>treatment</a:t>
            </a:r>
            <a:r>
              <a:rPr lang="en-US" dirty="0"/>
              <a:t>’,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‘</a:t>
            </a:r>
            <a:r>
              <a:rPr lang="en-US" i="1" dirty="0"/>
              <a:t>driver</a:t>
            </a:r>
            <a:r>
              <a:rPr lang="en-US" dirty="0"/>
              <a:t>’.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Examples in BFO: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i="1" dirty="0"/>
              <a:t>relational qualities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Have </a:t>
            </a:r>
            <a:r>
              <a:rPr lang="en-US" i="1" u="sng" dirty="0"/>
              <a:t>independent continuants</a:t>
            </a:r>
            <a:r>
              <a:rPr lang="en-US" i="1" dirty="0"/>
              <a:t> </a:t>
            </a:r>
            <a:r>
              <a:rPr lang="en-US" dirty="0"/>
              <a:t>as their bearers.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i="1" dirty="0"/>
              <a:t>relational processes</a:t>
            </a:r>
            <a:r>
              <a:rPr lang="en-US" dirty="0"/>
              <a:t>: kissing, buying,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F23BF-DA58-4064-A9B0-5B74D850B9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12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 relation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686800" cy="1219200"/>
          </a:xfrm>
        </p:spPr>
        <p:txBody>
          <a:bodyPr/>
          <a:lstStyle/>
          <a:p>
            <a:pPr algn="ctr"/>
            <a:r>
              <a:rPr lang="en-US" sz="4000" dirty="0"/>
              <a:t>‘</a:t>
            </a:r>
            <a:r>
              <a:rPr lang="en-US" sz="4000" i="1" dirty="0"/>
              <a:t>John is in a relation with Mary</a:t>
            </a:r>
            <a:r>
              <a:rPr lang="en-US" sz="4000" dirty="0"/>
              <a:t>’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990600" y="2285999"/>
            <a:ext cx="1295400" cy="2052787"/>
            <a:chOff x="990600" y="2285999"/>
            <a:chExt cx="1295400" cy="2052787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9906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John</a:t>
              </a: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11049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Arrow Connector 10"/>
            <p:cNvCxnSpPr>
              <a:endCxn id="5" idx="0"/>
            </p:cNvCxnSpPr>
            <p:nvPr/>
          </p:nvCxnSpPr>
          <p:spPr bwMode="auto">
            <a:xfrm flipH="1">
              <a:off x="1638300" y="2285999"/>
              <a:ext cx="3810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" name="Group 25"/>
          <p:cNvGrpSpPr/>
          <p:nvPr/>
        </p:nvGrpSpPr>
        <p:grpSpPr>
          <a:xfrm>
            <a:off x="6858000" y="2285999"/>
            <a:ext cx="1295400" cy="2052787"/>
            <a:chOff x="6858000" y="2285999"/>
            <a:chExt cx="1295400" cy="2052787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8580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Mary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69342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7524750" y="2285999"/>
              <a:ext cx="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9" name="Group 28"/>
          <p:cNvGrpSpPr/>
          <p:nvPr/>
        </p:nvGrpSpPr>
        <p:grpSpPr>
          <a:xfrm>
            <a:off x="3693235" y="2285999"/>
            <a:ext cx="1945565" cy="2238259"/>
            <a:chOff x="3693235" y="2285999"/>
            <a:chExt cx="1945565" cy="2238259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3771900" y="3605244"/>
              <a:ext cx="1752600" cy="91901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100" b="0" dirty="0">
                  <a:solidFill>
                    <a:schemeClr val="tx1"/>
                  </a:solidFill>
                  <a:latin typeface="Times" pitchFamily="122" charset="0"/>
                </a:rPr>
                <a:t>JM Romantic relationship</a:t>
              </a: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3693235" y="2286000"/>
              <a:ext cx="194556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Arrow Connector 16"/>
            <p:cNvCxnSpPr>
              <a:endCxn id="14" idx="0"/>
            </p:cNvCxnSpPr>
            <p:nvPr/>
          </p:nvCxnSpPr>
          <p:spPr bwMode="auto">
            <a:xfrm>
              <a:off x="4648200" y="2285999"/>
              <a:ext cx="0" cy="131924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1638300" y="4338786"/>
            <a:ext cx="6743700" cy="2138214"/>
            <a:chOff x="1638300" y="4338786"/>
            <a:chExt cx="6743700" cy="2138214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2028712" y="5943600"/>
              <a:ext cx="1781287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BFO:Object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4543425" y="5943600"/>
              <a:ext cx="3228975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BFO:Relational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 Quality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31" name="Straight Arrow Connector 30"/>
            <p:cNvCxnSpPr>
              <a:stCxn id="5" idx="2"/>
              <a:endCxn id="20" idx="0"/>
            </p:cNvCxnSpPr>
            <p:nvPr/>
          </p:nvCxnSpPr>
          <p:spPr bwMode="auto">
            <a:xfrm>
              <a:off x="1638300" y="4338786"/>
              <a:ext cx="1281056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/>
            <p:cNvCxnSpPr>
              <a:stCxn id="6" idx="2"/>
              <a:endCxn id="20" idx="0"/>
            </p:cNvCxnSpPr>
            <p:nvPr/>
          </p:nvCxnSpPr>
          <p:spPr bwMode="auto">
            <a:xfrm flipH="1">
              <a:off x="2919356" y="4338786"/>
              <a:ext cx="4586344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/>
            <p:cNvCxnSpPr>
              <a:stCxn id="14" idx="2"/>
              <a:endCxn id="21" idx="0"/>
            </p:cNvCxnSpPr>
            <p:nvPr/>
          </p:nvCxnSpPr>
          <p:spPr bwMode="auto">
            <a:xfrm>
              <a:off x="4648200" y="4524258"/>
              <a:ext cx="1509713" cy="141934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6591125" y="5391090"/>
              <a:ext cx="17908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FFFF00"/>
                  </a:solidFill>
                </a:rPr>
                <a:t>instanceOf</a:t>
              </a:r>
              <a:r>
                <a:rPr lang="en-US" sz="2000" dirty="0">
                  <a:solidFill>
                    <a:srgbClr val="FFFF00"/>
                  </a:solidFill>
                </a:rPr>
                <a:t> at t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128917" y="2764716"/>
            <a:ext cx="1039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isAbout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57200" y="2133600"/>
            <a:ext cx="8382000" cy="2667000"/>
            <a:chOff x="457200" y="2133600"/>
            <a:chExt cx="8382000" cy="2667000"/>
          </a:xfrm>
        </p:grpSpPr>
        <p:cxnSp>
          <p:nvCxnSpPr>
            <p:cNvPr id="42" name="Straight Connector 41"/>
            <p:cNvCxnSpPr/>
            <p:nvPr/>
          </p:nvCxnSpPr>
          <p:spPr bwMode="auto">
            <a:xfrm>
              <a:off x="990600" y="2133600"/>
              <a:ext cx="7162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ounded Rectangle 43"/>
            <p:cNvSpPr/>
            <p:nvPr/>
          </p:nvSpPr>
          <p:spPr bwMode="auto">
            <a:xfrm>
              <a:off x="457200" y="3352800"/>
              <a:ext cx="8382000" cy="1447800"/>
            </a:xfrm>
            <a:prstGeom prst="roundRect">
              <a:avLst/>
            </a:prstGeom>
            <a:noFill/>
            <a:ln w="285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>
              <a:off x="2919356" y="2133600"/>
              <a:ext cx="0" cy="12192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/>
          <p:cNvGrpSpPr/>
          <p:nvPr/>
        </p:nvGrpSpPr>
        <p:grpSpPr>
          <a:xfrm>
            <a:off x="2286000" y="3657600"/>
            <a:ext cx="4572000" cy="414486"/>
            <a:chOff x="2286000" y="3657600"/>
            <a:chExt cx="4572000" cy="414486"/>
          </a:xfrm>
        </p:grpSpPr>
        <p:cxnSp>
          <p:nvCxnSpPr>
            <p:cNvPr id="47" name="Straight Arrow Connector 46"/>
            <p:cNvCxnSpPr>
              <a:stCxn id="14" idx="1"/>
              <a:endCxn id="5" idx="3"/>
            </p:cNvCxnSpPr>
            <p:nvPr/>
          </p:nvCxnSpPr>
          <p:spPr bwMode="auto">
            <a:xfrm flipH="1">
              <a:off x="2286000" y="4064751"/>
              <a:ext cx="14859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/>
            <p:cNvCxnSpPr>
              <a:stCxn id="14" idx="3"/>
              <a:endCxn id="6" idx="1"/>
            </p:cNvCxnSpPr>
            <p:nvPr/>
          </p:nvCxnSpPr>
          <p:spPr bwMode="auto">
            <a:xfrm>
              <a:off x="5524500" y="4064751"/>
              <a:ext cx="13335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3" name="TextBox 52"/>
            <p:cNvSpPr txBox="1"/>
            <p:nvPr/>
          </p:nvSpPr>
          <p:spPr>
            <a:xfrm>
              <a:off x="2490703" y="3668707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650991" y="3657600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</p:grpSp>
      <p:sp>
        <p:nvSpPr>
          <p:cNvPr id="34" name="Oval 33"/>
          <p:cNvSpPr/>
          <p:nvPr/>
        </p:nvSpPr>
        <p:spPr bwMode="auto">
          <a:xfrm>
            <a:off x="2438400" y="685800"/>
            <a:ext cx="4419600" cy="838200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3565432" y="3405693"/>
            <a:ext cx="2190750" cy="1347756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4083696" y="5791200"/>
            <a:ext cx="4298303" cy="947930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E387F3-A545-46D2-A0D4-E72BA9367D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827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relations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686800" cy="1219200"/>
          </a:xfrm>
        </p:spPr>
        <p:txBody>
          <a:bodyPr/>
          <a:lstStyle/>
          <a:p>
            <a:pPr algn="ctr"/>
            <a:r>
              <a:rPr lang="en-US" sz="4000" dirty="0"/>
              <a:t>‘</a:t>
            </a:r>
            <a:r>
              <a:rPr lang="en-US" sz="4000" i="1" dirty="0"/>
              <a:t>John is in a relation with Mary</a:t>
            </a:r>
            <a:r>
              <a:rPr lang="en-US" sz="4000" dirty="0"/>
              <a:t>’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990600" y="2285999"/>
            <a:ext cx="1295400" cy="2052787"/>
            <a:chOff x="990600" y="2285999"/>
            <a:chExt cx="1295400" cy="2052787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9906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John</a:t>
              </a: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11049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Arrow Connector 10"/>
            <p:cNvCxnSpPr>
              <a:endCxn id="5" idx="0"/>
            </p:cNvCxnSpPr>
            <p:nvPr/>
          </p:nvCxnSpPr>
          <p:spPr bwMode="auto">
            <a:xfrm flipH="1">
              <a:off x="1638300" y="2285999"/>
              <a:ext cx="3810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" name="Group 25"/>
          <p:cNvGrpSpPr/>
          <p:nvPr/>
        </p:nvGrpSpPr>
        <p:grpSpPr>
          <a:xfrm>
            <a:off x="6858000" y="2285999"/>
            <a:ext cx="1295400" cy="2052787"/>
            <a:chOff x="6858000" y="2285999"/>
            <a:chExt cx="1295400" cy="2052787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8580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Mary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69342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7524750" y="2285999"/>
              <a:ext cx="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9" name="Group 28"/>
          <p:cNvGrpSpPr/>
          <p:nvPr/>
        </p:nvGrpSpPr>
        <p:grpSpPr>
          <a:xfrm>
            <a:off x="3693235" y="2285999"/>
            <a:ext cx="1945565" cy="2238259"/>
            <a:chOff x="3693235" y="2285999"/>
            <a:chExt cx="1945565" cy="2238259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3771900" y="3605244"/>
              <a:ext cx="1752600" cy="91901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100" b="0" dirty="0">
                  <a:solidFill>
                    <a:schemeClr val="tx1"/>
                  </a:solidFill>
                  <a:latin typeface="Times" pitchFamily="122" charset="0"/>
                </a:rPr>
                <a:t>JM Romantic relationship</a:t>
              </a: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3693235" y="2286000"/>
              <a:ext cx="194556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Arrow Connector 16"/>
            <p:cNvCxnSpPr>
              <a:endCxn id="14" idx="0"/>
            </p:cNvCxnSpPr>
            <p:nvPr/>
          </p:nvCxnSpPr>
          <p:spPr bwMode="auto">
            <a:xfrm>
              <a:off x="4648200" y="2285999"/>
              <a:ext cx="0" cy="131924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1638300" y="4338786"/>
            <a:ext cx="6743700" cy="2138214"/>
            <a:chOff x="1638300" y="4338786"/>
            <a:chExt cx="6743700" cy="2138214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2028712" y="5943600"/>
              <a:ext cx="1781287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BFO:Object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4543425" y="5943600"/>
              <a:ext cx="3228975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BFO:Relational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 Quality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31" name="Straight Arrow Connector 30"/>
            <p:cNvCxnSpPr>
              <a:stCxn id="5" idx="2"/>
              <a:endCxn id="20" idx="0"/>
            </p:cNvCxnSpPr>
            <p:nvPr/>
          </p:nvCxnSpPr>
          <p:spPr bwMode="auto">
            <a:xfrm>
              <a:off x="1638300" y="4338786"/>
              <a:ext cx="1281056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/>
            <p:cNvCxnSpPr>
              <a:stCxn id="6" idx="2"/>
              <a:endCxn id="20" idx="0"/>
            </p:cNvCxnSpPr>
            <p:nvPr/>
          </p:nvCxnSpPr>
          <p:spPr bwMode="auto">
            <a:xfrm flipH="1">
              <a:off x="2919356" y="4338786"/>
              <a:ext cx="4586344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/>
            <p:cNvCxnSpPr>
              <a:stCxn id="14" idx="2"/>
              <a:endCxn id="21" idx="0"/>
            </p:cNvCxnSpPr>
            <p:nvPr/>
          </p:nvCxnSpPr>
          <p:spPr bwMode="auto">
            <a:xfrm>
              <a:off x="4648200" y="4524258"/>
              <a:ext cx="1509713" cy="141934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6591125" y="5391090"/>
              <a:ext cx="17908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FFFF00"/>
                  </a:solidFill>
                </a:rPr>
                <a:t>instanceOf</a:t>
              </a:r>
              <a:r>
                <a:rPr lang="en-US" sz="2000" dirty="0">
                  <a:solidFill>
                    <a:srgbClr val="FFFF00"/>
                  </a:solidFill>
                </a:rPr>
                <a:t> at t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128917" y="2764716"/>
            <a:ext cx="1039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isAbout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57200" y="2133600"/>
            <a:ext cx="8382000" cy="2667000"/>
            <a:chOff x="457200" y="2133600"/>
            <a:chExt cx="8382000" cy="2667000"/>
          </a:xfrm>
        </p:grpSpPr>
        <p:cxnSp>
          <p:nvCxnSpPr>
            <p:cNvPr id="42" name="Straight Connector 41"/>
            <p:cNvCxnSpPr/>
            <p:nvPr/>
          </p:nvCxnSpPr>
          <p:spPr bwMode="auto">
            <a:xfrm>
              <a:off x="990600" y="2133600"/>
              <a:ext cx="7162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ounded Rectangle 43"/>
            <p:cNvSpPr/>
            <p:nvPr/>
          </p:nvSpPr>
          <p:spPr bwMode="auto">
            <a:xfrm>
              <a:off x="457200" y="3352800"/>
              <a:ext cx="8382000" cy="1447800"/>
            </a:xfrm>
            <a:prstGeom prst="roundRect">
              <a:avLst/>
            </a:prstGeom>
            <a:noFill/>
            <a:ln w="285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>
              <a:off x="2919356" y="2133600"/>
              <a:ext cx="0" cy="12192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/>
          <p:cNvGrpSpPr/>
          <p:nvPr/>
        </p:nvGrpSpPr>
        <p:grpSpPr>
          <a:xfrm>
            <a:off x="2286000" y="3657600"/>
            <a:ext cx="4572000" cy="414486"/>
            <a:chOff x="2286000" y="3657600"/>
            <a:chExt cx="4572000" cy="414486"/>
          </a:xfrm>
        </p:grpSpPr>
        <p:cxnSp>
          <p:nvCxnSpPr>
            <p:cNvPr id="47" name="Straight Arrow Connector 46"/>
            <p:cNvCxnSpPr>
              <a:stCxn id="14" idx="1"/>
              <a:endCxn id="5" idx="3"/>
            </p:cNvCxnSpPr>
            <p:nvPr/>
          </p:nvCxnSpPr>
          <p:spPr bwMode="auto">
            <a:xfrm flipH="1">
              <a:off x="2286000" y="4064751"/>
              <a:ext cx="14859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/>
            <p:cNvCxnSpPr>
              <a:stCxn id="14" idx="3"/>
              <a:endCxn id="6" idx="1"/>
            </p:cNvCxnSpPr>
            <p:nvPr/>
          </p:nvCxnSpPr>
          <p:spPr bwMode="auto">
            <a:xfrm>
              <a:off x="5524500" y="4064751"/>
              <a:ext cx="13335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3" name="TextBox 52"/>
            <p:cNvSpPr txBox="1"/>
            <p:nvPr/>
          </p:nvSpPr>
          <p:spPr>
            <a:xfrm>
              <a:off x="2490703" y="3668707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650991" y="3657600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</p:grpSp>
      <p:sp>
        <p:nvSpPr>
          <p:cNvPr id="7" name="Oval 6"/>
          <p:cNvSpPr/>
          <p:nvPr/>
        </p:nvSpPr>
        <p:spPr bwMode="auto">
          <a:xfrm>
            <a:off x="2438400" y="685800"/>
            <a:ext cx="4419600" cy="838200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2171700" y="3562203"/>
            <a:ext cx="1623956" cy="628797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5334000" y="3581400"/>
            <a:ext cx="1623956" cy="628797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6515100" y="5308813"/>
            <a:ext cx="1881244" cy="628797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5650503" y="2630016"/>
            <a:ext cx="1881244" cy="628797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1A08E3-F4E9-4F5D-AC29-468B96F80E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847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relations</a:t>
            </a:r>
            <a:br>
              <a:rPr lang="en-US" dirty="0"/>
            </a:br>
            <a:r>
              <a:rPr lang="en-US" sz="2400" dirty="0"/>
              <a:t>‘</a:t>
            </a:r>
            <a:r>
              <a:rPr lang="en-US" sz="2400" i="1" dirty="0"/>
              <a:t>hold between two or more entities directly, without any further intervening individual</a:t>
            </a:r>
            <a:r>
              <a:rPr lang="en-US" sz="2400" dirty="0"/>
              <a:t>’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90800"/>
            <a:ext cx="8686800" cy="3810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u="sng" dirty="0"/>
              <a:t>Basic formal relations (in metaphysics)</a:t>
            </a:r>
            <a:r>
              <a:rPr lang="en-US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existential dependence, inherence, subtype-of, part-of, subset-of, instantiation, …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u="sng" dirty="0"/>
              <a:t>Domain formal relations</a:t>
            </a:r>
            <a:r>
              <a:rPr lang="en-US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‘</a:t>
            </a:r>
            <a:r>
              <a:rPr lang="en-US" i="1" dirty="0"/>
              <a:t>relations that exhibit similar characteristics, i.e., those relations of comparison such as is taller than, is older than, knows more Greek than</a:t>
            </a:r>
            <a:r>
              <a:rPr lang="en-US" dirty="0"/>
              <a:t>’.</a:t>
            </a:r>
          </a:p>
        </p:txBody>
      </p:sp>
      <p:sp>
        <p:nvSpPr>
          <p:cNvPr id="5" name="Rectangle 4"/>
          <p:cNvSpPr/>
          <p:nvPr/>
        </p:nvSpPr>
        <p:spPr>
          <a:xfrm>
            <a:off x="1676400" y="61354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r"/>
            <a:r>
              <a:rPr lang="en-US" sz="1200" dirty="0" err="1">
                <a:solidFill>
                  <a:schemeClr val="bg1"/>
                </a:solidFill>
              </a:rPr>
              <a:t>Guizzardi</a:t>
            </a:r>
            <a:r>
              <a:rPr lang="en-US" sz="1200" dirty="0">
                <a:solidFill>
                  <a:schemeClr val="bg1"/>
                </a:solidFill>
              </a:rPr>
              <a:t> &amp; Wagner. What’s in a Relationship: An Ontological Analysis. In: Qing Li, Stefano </a:t>
            </a:r>
            <a:r>
              <a:rPr lang="en-US" sz="1200" dirty="0" err="1">
                <a:solidFill>
                  <a:schemeClr val="bg1"/>
                </a:solidFill>
              </a:rPr>
              <a:t>Spaccapietra</a:t>
            </a:r>
            <a:r>
              <a:rPr lang="en-US" sz="1200" dirty="0">
                <a:solidFill>
                  <a:schemeClr val="bg1"/>
                </a:solidFill>
              </a:rPr>
              <a:t>, Eric Yu, Antoni </a:t>
            </a:r>
            <a:r>
              <a:rPr lang="en-US" sz="1200" dirty="0" err="1">
                <a:solidFill>
                  <a:schemeClr val="bg1"/>
                </a:solidFill>
              </a:rPr>
              <a:t>Olivé</a:t>
            </a:r>
            <a:r>
              <a:rPr lang="en-US" sz="1200" dirty="0">
                <a:solidFill>
                  <a:schemeClr val="bg1"/>
                </a:solidFill>
              </a:rPr>
              <a:t> (Eds.), Conceptual Modeling - ER 2008. Lecture Notes in Computer Science, Vol. 5231, 83-97, 2008 https://doi.org/10.1007/978-3-540-87877-3_8↗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901DF-A529-4232-9959-B688962FCB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661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686800" cy="1219200"/>
          </a:xfrm>
        </p:spPr>
        <p:txBody>
          <a:bodyPr/>
          <a:lstStyle/>
          <a:p>
            <a:pPr algn="ctr"/>
            <a:r>
              <a:rPr lang="en-US" sz="4000" dirty="0"/>
              <a:t>‘</a:t>
            </a:r>
            <a:r>
              <a:rPr lang="en-US" sz="4000" i="1" dirty="0"/>
              <a:t>John is in a relation with Mary</a:t>
            </a:r>
            <a:r>
              <a:rPr lang="en-US" sz="4000" dirty="0"/>
              <a:t>’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990600" y="2285999"/>
            <a:ext cx="1295400" cy="2052787"/>
            <a:chOff x="990600" y="2285999"/>
            <a:chExt cx="1295400" cy="2052787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9906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John</a:t>
              </a: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11049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Arrow Connector 10"/>
            <p:cNvCxnSpPr>
              <a:endCxn id="5" idx="0"/>
            </p:cNvCxnSpPr>
            <p:nvPr/>
          </p:nvCxnSpPr>
          <p:spPr bwMode="auto">
            <a:xfrm flipH="1">
              <a:off x="1638300" y="2285999"/>
              <a:ext cx="3810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" name="Group 25"/>
          <p:cNvGrpSpPr/>
          <p:nvPr/>
        </p:nvGrpSpPr>
        <p:grpSpPr>
          <a:xfrm>
            <a:off x="6858000" y="2285999"/>
            <a:ext cx="1295400" cy="2052787"/>
            <a:chOff x="6858000" y="2285999"/>
            <a:chExt cx="1295400" cy="2052787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8580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Mary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69342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7524750" y="2285999"/>
              <a:ext cx="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9" name="Group 28"/>
          <p:cNvGrpSpPr/>
          <p:nvPr/>
        </p:nvGrpSpPr>
        <p:grpSpPr>
          <a:xfrm>
            <a:off x="3693235" y="2285999"/>
            <a:ext cx="1945565" cy="2238259"/>
            <a:chOff x="3693235" y="2285999"/>
            <a:chExt cx="1945565" cy="2238259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3771900" y="3605244"/>
              <a:ext cx="1752600" cy="91901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JM Romantic</a:t>
              </a:r>
              <a:r>
                <a:rPr kumimoji="0" lang="en-US" sz="21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 relationship</a:t>
              </a:r>
              <a:endParaRPr kumimoji="0" lang="en-US" sz="2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3693235" y="2286000"/>
              <a:ext cx="194556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Arrow Connector 16"/>
            <p:cNvCxnSpPr>
              <a:endCxn id="14" idx="0"/>
            </p:cNvCxnSpPr>
            <p:nvPr/>
          </p:nvCxnSpPr>
          <p:spPr bwMode="auto">
            <a:xfrm>
              <a:off x="4648200" y="2285999"/>
              <a:ext cx="0" cy="131924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1638300" y="4338786"/>
            <a:ext cx="6743700" cy="2138214"/>
            <a:chOff x="1638300" y="4338786"/>
            <a:chExt cx="6743700" cy="2138214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2028712" y="5943600"/>
              <a:ext cx="1781287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BFO:Object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4543425" y="5943600"/>
              <a:ext cx="3228975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BFO:Relational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 Quality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31" name="Straight Arrow Connector 30"/>
            <p:cNvCxnSpPr>
              <a:stCxn id="5" idx="2"/>
              <a:endCxn id="20" idx="0"/>
            </p:cNvCxnSpPr>
            <p:nvPr/>
          </p:nvCxnSpPr>
          <p:spPr bwMode="auto">
            <a:xfrm>
              <a:off x="1638300" y="4338786"/>
              <a:ext cx="1281056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/>
            <p:cNvCxnSpPr>
              <a:stCxn id="6" idx="2"/>
              <a:endCxn id="20" idx="0"/>
            </p:cNvCxnSpPr>
            <p:nvPr/>
          </p:nvCxnSpPr>
          <p:spPr bwMode="auto">
            <a:xfrm flipH="1">
              <a:off x="2919356" y="4338786"/>
              <a:ext cx="4586344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/>
            <p:cNvCxnSpPr>
              <a:stCxn id="14" idx="2"/>
              <a:endCxn id="21" idx="0"/>
            </p:cNvCxnSpPr>
            <p:nvPr/>
          </p:nvCxnSpPr>
          <p:spPr bwMode="auto">
            <a:xfrm>
              <a:off x="4648200" y="4524258"/>
              <a:ext cx="1509713" cy="141934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6591125" y="5391090"/>
              <a:ext cx="17908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FFFF00"/>
                  </a:solidFill>
                </a:rPr>
                <a:t>instanceOf</a:t>
              </a:r>
              <a:r>
                <a:rPr lang="en-US" sz="2000" dirty="0">
                  <a:solidFill>
                    <a:srgbClr val="FFFF00"/>
                  </a:solidFill>
                </a:rPr>
                <a:t> at t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591125" y="2790735"/>
            <a:ext cx="1039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isAbout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57200" y="2133600"/>
            <a:ext cx="8382000" cy="2667000"/>
            <a:chOff x="457200" y="2133600"/>
            <a:chExt cx="8382000" cy="2667000"/>
          </a:xfrm>
        </p:grpSpPr>
        <p:cxnSp>
          <p:nvCxnSpPr>
            <p:cNvPr id="42" name="Straight Connector 41"/>
            <p:cNvCxnSpPr/>
            <p:nvPr/>
          </p:nvCxnSpPr>
          <p:spPr bwMode="auto">
            <a:xfrm>
              <a:off x="990600" y="2133600"/>
              <a:ext cx="7162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ounded Rectangle 43"/>
            <p:cNvSpPr/>
            <p:nvPr/>
          </p:nvSpPr>
          <p:spPr bwMode="auto">
            <a:xfrm>
              <a:off x="457200" y="3352800"/>
              <a:ext cx="8382000" cy="1447800"/>
            </a:xfrm>
            <a:prstGeom prst="roundRect">
              <a:avLst/>
            </a:prstGeom>
            <a:noFill/>
            <a:ln w="285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>
              <a:off x="2919356" y="2133600"/>
              <a:ext cx="0" cy="12192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/>
          <p:cNvGrpSpPr/>
          <p:nvPr/>
        </p:nvGrpSpPr>
        <p:grpSpPr>
          <a:xfrm>
            <a:off x="2286000" y="3657600"/>
            <a:ext cx="4572000" cy="414486"/>
            <a:chOff x="2286000" y="3657600"/>
            <a:chExt cx="4572000" cy="414486"/>
          </a:xfrm>
        </p:grpSpPr>
        <p:cxnSp>
          <p:nvCxnSpPr>
            <p:cNvPr id="47" name="Straight Arrow Connector 46"/>
            <p:cNvCxnSpPr>
              <a:stCxn id="14" idx="1"/>
              <a:endCxn id="5" idx="3"/>
            </p:cNvCxnSpPr>
            <p:nvPr/>
          </p:nvCxnSpPr>
          <p:spPr bwMode="auto">
            <a:xfrm flipH="1">
              <a:off x="2286000" y="4064751"/>
              <a:ext cx="14859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/>
            <p:cNvCxnSpPr>
              <a:stCxn id="14" idx="3"/>
              <a:endCxn id="6" idx="1"/>
            </p:cNvCxnSpPr>
            <p:nvPr/>
          </p:nvCxnSpPr>
          <p:spPr bwMode="auto">
            <a:xfrm>
              <a:off x="5524500" y="4064751"/>
              <a:ext cx="13335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3" name="TextBox 52"/>
            <p:cNvSpPr txBox="1"/>
            <p:nvPr/>
          </p:nvSpPr>
          <p:spPr>
            <a:xfrm>
              <a:off x="2490703" y="3668707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650991" y="3657600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</p:grpSp>
      <p:sp>
        <p:nvSpPr>
          <p:cNvPr id="7" name="Oval 6"/>
          <p:cNvSpPr/>
          <p:nvPr/>
        </p:nvSpPr>
        <p:spPr bwMode="auto">
          <a:xfrm>
            <a:off x="2438400" y="685800"/>
            <a:ext cx="4419600" cy="838200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 rot="19474702">
            <a:off x="1304103" y="3133644"/>
            <a:ext cx="2005285" cy="3902191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3489990" y="3417270"/>
            <a:ext cx="4892010" cy="1461936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6652037" y="1446814"/>
            <a:ext cx="1881244" cy="3410876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F56C7-115A-4353-B675-9E2DC4F62E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788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686800" cy="1219200"/>
          </a:xfrm>
        </p:spPr>
        <p:txBody>
          <a:bodyPr/>
          <a:lstStyle/>
          <a:p>
            <a:pPr algn="ctr"/>
            <a:r>
              <a:rPr lang="en-US" sz="4000" dirty="0"/>
              <a:t>‘</a:t>
            </a:r>
            <a:r>
              <a:rPr lang="en-US" sz="4000" i="1" dirty="0"/>
              <a:t>John is in a relation with Mary</a:t>
            </a:r>
            <a:r>
              <a:rPr lang="en-US" sz="4000" dirty="0"/>
              <a:t>’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990600" y="2285999"/>
            <a:ext cx="1295400" cy="2052787"/>
            <a:chOff x="990600" y="2285999"/>
            <a:chExt cx="1295400" cy="2052787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9906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John</a:t>
              </a: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11049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Arrow Connector 10"/>
            <p:cNvCxnSpPr>
              <a:endCxn id="5" idx="0"/>
            </p:cNvCxnSpPr>
            <p:nvPr/>
          </p:nvCxnSpPr>
          <p:spPr bwMode="auto">
            <a:xfrm flipH="1">
              <a:off x="1638300" y="2285999"/>
              <a:ext cx="3810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" name="Group 25"/>
          <p:cNvGrpSpPr/>
          <p:nvPr/>
        </p:nvGrpSpPr>
        <p:grpSpPr>
          <a:xfrm>
            <a:off x="6858000" y="2285999"/>
            <a:ext cx="1295400" cy="2052787"/>
            <a:chOff x="6858000" y="2285999"/>
            <a:chExt cx="1295400" cy="2052787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8580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Mary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69342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7524750" y="2285999"/>
              <a:ext cx="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9" name="Group 28"/>
          <p:cNvGrpSpPr/>
          <p:nvPr/>
        </p:nvGrpSpPr>
        <p:grpSpPr>
          <a:xfrm>
            <a:off x="3693235" y="2285999"/>
            <a:ext cx="1945565" cy="2238259"/>
            <a:chOff x="3693235" y="2285999"/>
            <a:chExt cx="1945565" cy="2238259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3771900" y="3605244"/>
              <a:ext cx="1752600" cy="91901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100" b="0" dirty="0">
                  <a:solidFill>
                    <a:schemeClr val="tx1"/>
                  </a:solidFill>
                  <a:latin typeface="Times" pitchFamily="122" charset="0"/>
                </a:rPr>
                <a:t>JM Romantic relationship</a:t>
              </a: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3693235" y="2286000"/>
              <a:ext cx="194556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Arrow Connector 16"/>
            <p:cNvCxnSpPr>
              <a:endCxn id="14" idx="0"/>
            </p:cNvCxnSpPr>
            <p:nvPr/>
          </p:nvCxnSpPr>
          <p:spPr bwMode="auto">
            <a:xfrm>
              <a:off x="4648200" y="2285999"/>
              <a:ext cx="0" cy="131924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1638300" y="4338786"/>
            <a:ext cx="6743700" cy="2138214"/>
            <a:chOff x="1638300" y="4338786"/>
            <a:chExt cx="6743700" cy="2138214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2028712" y="5943600"/>
              <a:ext cx="1781287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BFO:Object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4543425" y="5943600"/>
              <a:ext cx="3228975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BFO:Relational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 Quality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31" name="Straight Arrow Connector 30"/>
            <p:cNvCxnSpPr>
              <a:stCxn id="5" idx="2"/>
              <a:endCxn id="20" idx="0"/>
            </p:cNvCxnSpPr>
            <p:nvPr/>
          </p:nvCxnSpPr>
          <p:spPr bwMode="auto">
            <a:xfrm>
              <a:off x="1638300" y="4338786"/>
              <a:ext cx="1281056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/>
            <p:cNvCxnSpPr>
              <a:stCxn id="6" idx="2"/>
              <a:endCxn id="20" idx="0"/>
            </p:cNvCxnSpPr>
            <p:nvPr/>
          </p:nvCxnSpPr>
          <p:spPr bwMode="auto">
            <a:xfrm flipH="1">
              <a:off x="2919356" y="4338786"/>
              <a:ext cx="4586344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/>
            <p:cNvCxnSpPr>
              <a:stCxn id="14" idx="2"/>
              <a:endCxn id="21" idx="0"/>
            </p:cNvCxnSpPr>
            <p:nvPr/>
          </p:nvCxnSpPr>
          <p:spPr bwMode="auto">
            <a:xfrm>
              <a:off x="4648200" y="4524258"/>
              <a:ext cx="1509713" cy="141934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6591125" y="5391090"/>
              <a:ext cx="17908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FFFF00"/>
                  </a:solidFill>
                </a:rPr>
                <a:t>instanceOf</a:t>
              </a:r>
              <a:r>
                <a:rPr lang="en-US" sz="2000" dirty="0">
                  <a:solidFill>
                    <a:srgbClr val="FFFF00"/>
                  </a:solidFill>
                </a:rPr>
                <a:t> at t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128917" y="2764716"/>
            <a:ext cx="1039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isAbout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57200" y="2133600"/>
            <a:ext cx="8382000" cy="2667000"/>
            <a:chOff x="457200" y="2133600"/>
            <a:chExt cx="8382000" cy="2667000"/>
          </a:xfrm>
        </p:grpSpPr>
        <p:cxnSp>
          <p:nvCxnSpPr>
            <p:cNvPr id="42" name="Straight Connector 41"/>
            <p:cNvCxnSpPr/>
            <p:nvPr/>
          </p:nvCxnSpPr>
          <p:spPr bwMode="auto">
            <a:xfrm>
              <a:off x="990600" y="2133600"/>
              <a:ext cx="7162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ounded Rectangle 43"/>
            <p:cNvSpPr/>
            <p:nvPr/>
          </p:nvSpPr>
          <p:spPr bwMode="auto">
            <a:xfrm>
              <a:off x="457200" y="3352800"/>
              <a:ext cx="8382000" cy="1447800"/>
            </a:xfrm>
            <a:prstGeom prst="roundRect">
              <a:avLst/>
            </a:prstGeom>
            <a:noFill/>
            <a:ln w="285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>
              <a:off x="2919356" y="2133600"/>
              <a:ext cx="0" cy="12192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/>
          <p:cNvGrpSpPr/>
          <p:nvPr/>
        </p:nvGrpSpPr>
        <p:grpSpPr>
          <a:xfrm>
            <a:off x="2286000" y="3657600"/>
            <a:ext cx="4572000" cy="414486"/>
            <a:chOff x="2286000" y="3657600"/>
            <a:chExt cx="4572000" cy="414486"/>
          </a:xfrm>
        </p:grpSpPr>
        <p:cxnSp>
          <p:nvCxnSpPr>
            <p:cNvPr id="47" name="Straight Arrow Connector 46"/>
            <p:cNvCxnSpPr>
              <a:stCxn id="14" idx="1"/>
              <a:endCxn id="5" idx="3"/>
            </p:cNvCxnSpPr>
            <p:nvPr/>
          </p:nvCxnSpPr>
          <p:spPr bwMode="auto">
            <a:xfrm flipH="1">
              <a:off x="2286000" y="4064751"/>
              <a:ext cx="14859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/>
            <p:cNvCxnSpPr>
              <a:stCxn id="14" idx="3"/>
              <a:endCxn id="6" idx="1"/>
            </p:cNvCxnSpPr>
            <p:nvPr/>
          </p:nvCxnSpPr>
          <p:spPr bwMode="auto">
            <a:xfrm>
              <a:off x="5524500" y="4064751"/>
              <a:ext cx="13335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3" name="TextBox 52"/>
            <p:cNvSpPr txBox="1"/>
            <p:nvPr/>
          </p:nvSpPr>
          <p:spPr>
            <a:xfrm>
              <a:off x="2490703" y="3668707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650991" y="3657600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</p:grpSp>
      <p:sp>
        <p:nvSpPr>
          <p:cNvPr id="7" name="Oval 6"/>
          <p:cNvSpPr/>
          <p:nvPr/>
        </p:nvSpPr>
        <p:spPr bwMode="auto">
          <a:xfrm>
            <a:off x="2438400" y="685800"/>
            <a:ext cx="4419600" cy="838200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228600" y="3164826"/>
            <a:ext cx="8763000" cy="1714380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1449B-6ABF-43FF-B32F-02B861FFE6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833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686800" cy="1219200"/>
          </a:xfrm>
        </p:spPr>
        <p:txBody>
          <a:bodyPr/>
          <a:lstStyle/>
          <a:p>
            <a:pPr algn="ctr"/>
            <a:r>
              <a:rPr lang="en-US" sz="4000" dirty="0"/>
              <a:t>‘</a:t>
            </a:r>
            <a:r>
              <a:rPr lang="en-US" sz="4000" i="1" dirty="0"/>
              <a:t>John is in a relation with Mary</a:t>
            </a:r>
            <a:r>
              <a:rPr lang="en-US" sz="4000" dirty="0"/>
              <a:t>’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990600" y="2285999"/>
            <a:ext cx="1295400" cy="2052787"/>
            <a:chOff x="990600" y="2285999"/>
            <a:chExt cx="1295400" cy="2052787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9906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John</a:t>
              </a: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11049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Arrow Connector 10"/>
            <p:cNvCxnSpPr>
              <a:endCxn id="5" idx="0"/>
            </p:cNvCxnSpPr>
            <p:nvPr/>
          </p:nvCxnSpPr>
          <p:spPr bwMode="auto">
            <a:xfrm flipH="1">
              <a:off x="1638300" y="2285999"/>
              <a:ext cx="3810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" name="Group 25"/>
          <p:cNvGrpSpPr/>
          <p:nvPr/>
        </p:nvGrpSpPr>
        <p:grpSpPr>
          <a:xfrm>
            <a:off x="6858000" y="2285999"/>
            <a:ext cx="1295400" cy="2052787"/>
            <a:chOff x="6858000" y="2285999"/>
            <a:chExt cx="1295400" cy="2052787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8580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Mary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69342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7524750" y="2285999"/>
              <a:ext cx="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9" name="Group 28"/>
          <p:cNvGrpSpPr/>
          <p:nvPr/>
        </p:nvGrpSpPr>
        <p:grpSpPr>
          <a:xfrm>
            <a:off x="3693235" y="2285999"/>
            <a:ext cx="1945565" cy="2238259"/>
            <a:chOff x="3693235" y="2285999"/>
            <a:chExt cx="1945565" cy="2238259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3771900" y="3605244"/>
              <a:ext cx="1752600" cy="91901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sz="2100" b="0" dirty="0">
                  <a:solidFill>
                    <a:srgbClr val="000000"/>
                  </a:solidFill>
                  <a:latin typeface="Times" panose="02020603050405020304" pitchFamily="18" charset="0"/>
                </a:rPr>
                <a:t>JM Romantic relationship</a:t>
              </a: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3693235" y="2286000"/>
              <a:ext cx="194556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Arrow Connector 16"/>
            <p:cNvCxnSpPr>
              <a:endCxn id="14" idx="0"/>
            </p:cNvCxnSpPr>
            <p:nvPr/>
          </p:nvCxnSpPr>
          <p:spPr bwMode="auto">
            <a:xfrm>
              <a:off x="4648200" y="2285999"/>
              <a:ext cx="0" cy="131924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1638300" y="4338786"/>
            <a:ext cx="6743700" cy="2138214"/>
            <a:chOff x="1638300" y="4338786"/>
            <a:chExt cx="6743700" cy="2138214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2028712" y="5943600"/>
              <a:ext cx="1781287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BFO:Object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4543425" y="5943600"/>
              <a:ext cx="3228975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BFO:Relational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 Quality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31" name="Straight Arrow Connector 30"/>
            <p:cNvCxnSpPr>
              <a:stCxn id="5" idx="2"/>
              <a:endCxn id="20" idx="0"/>
            </p:cNvCxnSpPr>
            <p:nvPr/>
          </p:nvCxnSpPr>
          <p:spPr bwMode="auto">
            <a:xfrm>
              <a:off x="1638300" y="4338786"/>
              <a:ext cx="1281056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/>
            <p:cNvCxnSpPr>
              <a:stCxn id="6" idx="2"/>
              <a:endCxn id="20" idx="0"/>
            </p:cNvCxnSpPr>
            <p:nvPr/>
          </p:nvCxnSpPr>
          <p:spPr bwMode="auto">
            <a:xfrm flipH="1">
              <a:off x="2919356" y="4338786"/>
              <a:ext cx="4586344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/>
            <p:cNvCxnSpPr>
              <a:stCxn id="14" idx="2"/>
              <a:endCxn id="21" idx="0"/>
            </p:cNvCxnSpPr>
            <p:nvPr/>
          </p:nvCxnSpPr>
          <p:spPr bwMode="auto">
            <a:xfrm>
              <a:off x="4648200" y="4524258"/>
              <a:ext cx="1509713" cy="141934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6591125" y="5391090"/>
              <a:ext cx="17908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FFFF00"/>
                  </a:solidFill>
                </a:rPr>
                <a:t>instanceOf</a:t>
              </a:r>
              <a:r>
                <a:rPr lang="en-US" sz="2000" dirty="0">
                  <a:solidFill>
                    <a:srgbClr val="FFFF00"/>
                  </a:solidFill>
                </a:rPr>
                <a:t> at t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128917" y="2764716"/>
            <a:ext cx="1039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isAbout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57200" y="2133600"/>
            <a:ext cx="8382000" cy="2667000"/>
            <a:chOff x="457200" y="2133600"/>
            <a:chExt cx="8382000" cy="2667000"/>
          </a:xfrm>
        </p:grpSpPr>
        <p:cxnSp>
          <p:nvCxnSpPr>
            <p:cNvPr id="42" name="Straight Connector 41"/>
            <p:cNvCxnSpPr/>
            <p:nvPr/>
          </p:nvCxnSpPr>
          <p:spPr bwMode="auto">
            <a:xfrm>
              <a:off x="990600" y="2133600"/>
              <a:ext cx="7162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ounded Rectangle 43"/>
            <p:cNvSpPr/>
            <p:nvPr/>
          </p:nvSpPr>
          <p:spPr bwMode="auto">
            <a:xfrm>
              <a:off x="457200" y="3352800"/>
              <a:ext cx="8382000" cy="1447800"/>
            </a:xfrm>
            <a:prstGeom prst="roundRect">
              <a:avLst/>
            </a:prstGeom>
            <a:noFill/>
            <a:ln w="285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>
              <a:off x="2919356" y="2133600"/>
              <a:ext cx="0" cy="12192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/>
          <p:cNvGrpSpPr/>
          <p:nvPr/>
        </p:nvGrpSpPr>
        <p:grpSpPr>
          <a:xfrm>
            <a:off x="2286000" y="3657600"/>
            <a:ext cx="4572000" cy="414486"/>
            <a:chOff x="2286000" y="3657600"/>
            <a:chExt cx="4572000" cy="414486"/>
          </a:xfrm>
        </p:grpSpPr>
        <p:cxnSp>
          <p:nvCxnSpPr>
            <p:cNvPr id="47" name="Straight Arrow Connector 46"/>
            <p:cNvCxnSpPr>
              <a:stCxn id="14" idx="1"/>
              <a:endCxn id="5" idx="3"/>
            </p:cNvCxnSpPr>
            <p:nvPr/>
          </p:nvCxnSpPr>
          <p:spPr bwMode="auto">
            <a:xfrm flipH="1">
              <a:off x="2286000" y="4064751"/>
              <a:ext cx="14859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/>
            <p:cNvCxnSpPr>
              <a:stCxn id="14" idx="3"/>
              <a:endCxn id="6" idx="1"/>
            </p:cNvCxnSpPr>
            <p:nvPr/>
          </p:nvCxnSpPr>
          <p:spPr bwMode="auto">
            <a:xfrm>
              <a:off x="5524500" y="4064751"/>
              <a:ext cx="13335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3" name="TextBox 52"/>
            <p:cNvSpPr txBox="1"/>
            <p:nvPr/>
          </p:nvSpPr>
          <p:spPr>
            <a:xfrm>
              <a:off x="2490703" y="3668707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650991" y="3657600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</p:grpSp>
      <p:sp>
        <p:nvSpPr>
          <p:cNvPr id="7" name="Oval 6"/>
          <p:cNvSpPr/>
          <p:nvPr/>
        </p:nvSpPr>
        <p:spPr bwMode="auto">
          <a:xfrm>
            <a:off x="2438400" y="685800"/>
            <a:ext cx="4419600" cy="838200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304800" y="1600200"/>
            <a:ext cx="8610600" cy="3352800"/>
          </a:xfrm>
          <a:prstGeom prst="roundRect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7590D1-4782-491C-92D9-B24B663E6DD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893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686800" cy="1219200"/>
          </a:xfrm>
        </p:spPr>
        <p:txBody>
          <a:bodyPr/>
          <a:lstStyle/>
          <a:p>
            <a:pPr algn="ctr"/>
            <a:r>
              <a:rPr lang="en-US" sz="4000" dirty="0"/>
              <a:t>‘</a:t>
            </a:r>
            <a:r>
              <a:rPr lang="en-US" sz="4000" i="1" dirty="0"/>
              <a:t>John is in a relation with Mary</a:t>
            </a:r>
            <a:r>
              <a:rPr lang="en-US" sz="4000" dirty="0"/>
              <a:t>’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990600" y="2285999"/>
            <a:ext cx="1295400" cy="2052787"/>
            <a:chOff x="990600" y="2285999"/>
            <a:chExt cx="1295400" cy="2052787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9906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John</a:t>
              </a: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11049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Arrow Connector 10"/>
            <p:cNvCxnSpPr>
              <a:endCxn id="5" idx="0"/>
            </p:cNvCxnSpPr>
            <p:nvPr/>
          </p:nvCxnSpPr>
          <p:spPr bwMode="auto">
            <a:xfrm flipH="1">
              <a:off x="1638300" y="2285999"/>
              <a:ext cx="3810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" name="Group 25"/>
          <p:cNvGrpSpPr/>
          <p:nvPr/>
        </p:nvGrpSpPr>
        <p:grpSpPr>
          <a:xfrm>
            <a:off x="6858000" y="2285999"/>
            <a:ext cx="1295400" cy="2052787"/>
            <a:chOff x="6858000" y="2285999"/>
            <a:chExt cx="1295400" cy="2052787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8580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Mary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69342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7524750" y="2285999"/>
              <a:ext cx="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9" name="Group 28"/>
          <p:cNvGrpSpPr/>
          <p:nvPr/>
        </p:nvGrpSpPr>
        <p:grpSpPr>
          <a:xfrm>
            <a:off x="3693235" y="2285999"/>
            <a:ext cx="1945565" cy="2238259"/>
            <a:chOff x="3693235" y="2285999"/>
            <a:chExt cx="1945565" cy="2238259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3771900" y="3605244"/>
              <a:ext cx="1752600" cy="91901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100" b="0" dirty="0">
                  <a:solidFill>
                    <a:schemeClr val="tx1"/>
                  </a:solidFill>
                  <a:latin typeface="Times" pitchFamily="122" charset="0"/>
                </a:rPr>
                <a:t>JM Romantic relationship</a:t>
              </a: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3693235" y="2286000"/>
              <a:ext cx="194556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Arrow Connector 16"/>
            <p:cNvCxnSpPr>
              <a:endCxn id="14" idx="0"/>
            </p:cNvCxnSpPr>
            <p:nvPr/>
          </p:nvCxnSpPr>
          <p:spPr bwMode="auto">
            <a:xfrm>
              <a:off x="4648200" y="2285999"/>
              <a:ext cx="0" cy="131924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1638300" y="4338786"/>
            <a:ext cx="6743700" cy="2138214"/>
            <a:chOff x="1638300" y="4338786"/>
            <a:chExt cx="6743700" cy="2138214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2028712" y="5943600"/>
              <a:ext cx="1781287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BFO:Object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4543425" y="5943600"/>
              <a:ext cx="3228975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BFO:Relational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 Quality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31" name="Straight Arrow Connector 30"/>
            <p:cNvCxnSpPr>
              <a:stCxn id="5" idx="2"/>
              <a:endCxn id="20" idx="0"/>
            </p:cNvCxnSpPr>
            <p:nvPr/>
          </p:nvCxnSpPr>
          <p:spPr bwMode="auto">
            <a:xfrm>
              <a:off x="1638300" y="4338786"/>
              <a:ext cx="1281056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/>
            <p:cNvCxnSpPr>
              <a:stCxn id="6" idx="2"/>
              <a:endCxn id="20" idx="0"/>
            </p:cNvCxnSpPr>
            <p:nvPr/>
          </p:nvCxnSpPr>
          <p:spPr bwMode="auto">
            <a:xfrm flipH="1">
              <a:off x="2919356" y="4338786"/>
              <a:ext cx="4586344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/>
            <p:cNvCxnSpPr>
              <a:stCxn id="14" idx="2"/>
              <a:endCxn id="21" idx="0"/>
            </p:cNvCxnSpPr>
            <p:nvPr/>
          </p:nvCxnSpPr>
          <p:spPr bwMode="auto">
            <a:xfrm>
              <a:off x="4648200" y="4524258"/>
              <a:ext cx="1509713" cy="141934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6591125" y="5391090"/>
              <a:ext cx="17908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FFFF00"/>
                  </a:solidFill>
                </a:rPr>
                <a:t>instanceOf</a:t>
              </a:r>
              <a:r>
                <a:rPr lang="en-US" sz="2000" dirty="0">
                  <a:solidFill>
                    <a:srgbClr val="FFFF00"/>
                  </a:solidFill>
                </a:rPr>
                <a:t> at t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128917" y="2764716"/>
            <a:ext cx="1039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isAbout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57200" y="2133600"/>
            <a:ext cx="8382000" cy="2667000"/>
            <a:chOff x="457200" y="2133600"/>
            <a:chExt cx="8382000" cy="2667000"/>
          </a:xfrm>
        </p:grpSpPr>
        <p:cxnSp>
          <p:nvCxnSpPr>
            <p:cNvPr id="42" name="Straight Connector 41"/>
            <p:cNvCxnSpPr/>
            <p:nvPr/>
          </p:nvCxnSpPr>
          <p:spPr bwMode="auto">
            <a:xfrm>
              <a:off x="990600" y="2133600"/>
              <a:ext cx="7162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ounded Rectangle 43"/>
            <p:cNvSpPr/>
            <p:nvPr/>
          </p:nvSpPr>
          <p:spPr bwMode="auto">
            <a:xfrm>
              <a:off x="457200" y="3352800"/>
              <a:ext cx="8382000" cy="1447800"/>
            </a:xfrm>
            <a:prstGeom prst="roundRect">
              <a:avLst/>
            </a:prstGeom>
            <a:noFill/>
            <a:ln w="285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>
              <a:off x="2919356" y="2133600"/>
              <a:ext cx="0" cy="12192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/>
          <p:cNvGrpSpPr/>
          <p:nvPr/>
        </p:nvGrpSpPr>
        <p:grpSpPr>
          <a:xfrm>
            <a:off x="2286000" y="3657600"/>
            <a:ext cx="4572000" cy="414486"/>
            <a:chOff x="2286000" y="3657600"/>
            <a:chExt cx="4572000" cy="414486"/>
          </a:xfrm>
        </p:grpSpPr>
        <p:cxnSp>
          <p:nvCxnSpPr>
            <p:cNvPr id="47" name="Straight Arrow Connector 46"/>
            <p:cNvCxnSpPr>
              <a:stCxn id="14" idx="1"/>
              <a:endCxn id="5" idx="3"/>
            </p:cNvCxnSpPr>
            <p:nvPr/>
          </p:nvCxnSpPr>
          <p:spPr bwMode="auto">
            <a:xfrm flipH="1">
              <a:off x="2286000" y="4064751"/>
              <a:ext cx="14859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/>
            <p:cNvCxnSpPr>
              <a:stCxn id="14" idx="3"/>
              <a:endCxn id="6" idx="1"/>
            </p:cNvCxnSpPr>
            <p:nvPr/>
          </p:nvCxnSpPr>
          <p:spPr bwMode="auto">
            <a:xfrm>
              <a:off x="5524500" y="4064751"/>
              <a:ext cx="13335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3" name="TextBox 52"/>
            <p:cNvSpPr txBox="1"/>
            <p:nvPr/>
          </p:nvSpPr>
          <p:spPr>
            <a:xfrm>
              <a:off x="2490703" y="3668707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650991" y="3657600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</p:grpSp>
      <p:sp>
        <p:nvSpPr>
          <p:cNvPr id="7" name="Oval 6"/>
          <p:cNvSpPr/>
          <p:nvPr/>
        </p:nvSpPr>
        <p:spPr bwMode="auto">
          <a:xfrm>
            <a:off x="2438400" y="685800"/>
            <a:ext cx="4419600" cy="838200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304800" y="3276600"/>
            <a:ext cx="8610600" cy="3352800"/>
          </a:xfrm>
          <a:prstGeom prst="roundRect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03312-73E1-449B-A770-892BAA3DCD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679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686800" cy="1219200"/>
          </a:xfrm>
        </p:spPr>
        <p:txBody>
          <a:bodyPr/>
          <a:lstStyle/>
          <a:p>
            <a:pPr algn="ctr"/>
            <a:r>
              <a:rPr lang="en-US" sz="4000" dirty="0"/>
              <a:t>‘</a:t>
            </a:r>
            <a:r>
              <a:rPr lang="en-US" sz="4000" i="1" dirty="0"/>
              <a:t>John is in a relation with Mary</a:t>
            </a:r>
            <a:r>
              <a:rPr lang="en-US" sz="4000" dirty="0"/>
              <a:t>’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990600" y="2285999"/>
            <a:ext cx="1295400" cy="2052787"/>
            <a:chOff x="990600" y="2285999"/>
            <a:chExt cx="1295400" cy="2052787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9906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John</a:t>
              </a: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11049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Arrow Connector 10"/>
            <p:cNvCxnSpPr>
              <a:endCxn id="5" idx="0"/>
            </p:cNvCxnSpPr>
            <p:nvPr/>
          </p:nvCxnSpPr>
          <p:spPr bwMode="auto">
            <a:xfrm flipH="1">
              <a:off x="1638300" y="2285999"/>
              <a:ext cx="3810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" name="Group 25"/>
          <p:cNvGrpSpPr/>
          <p:nvPr/>
        </p:nvGrpSpPr>
        <p:grpSpPr>
          <a:xfrm>
            <a:off x="6858000" y="2285999"/>
            <a:ext cx="1295400" cy="2052787"/>
            <a:chOff x="6858000" y="2285999"/>
            <a:chExt cx="1295400" cy="2052787"/>
          </a:xfrm>
        </p:grpSpPr>
        <p:sp>
          <p:nvSpPr>
            <p:cNvPr id="6" name="Rounded Rectangle 5"/>
            <p:cNvSpPr/>
            <p:nvPr/>
          </p:nvSpPr>
          <p:spPr bwMode="auto">
            <a:xfrm>
              <a:off x="6858000" y="3805386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Mary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69342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Arrow Connector 11"/>
            <p:cNvCxnSpPr/>
            <p:nvPr/>
          </p:nvCxnSpPr>
          <p:spPr bwMode="auto">
            <a:xfrm>
              <a:off x="7524750" y="2285999"/>
              <a:ext cx="0" cy="151938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9" name="Group 28"/>
          <p:cNvGrpSpPr/>
          <p:nvPr/>
        </p:nvGrpSpPr>
        <p:grpSpPr>
          <a:xfrm>
            <a:off x="3693235" y="2285999"/>
            <a:ext cx="1945565" cy="2238259"/>
            <a:chOff x="3693235" y="2285999"/>
            <a:chExt cx="1945565" cy="2238259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3771900" y="3605244"/>
              <a:ext cx="1752600" cy="919014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2100" b="0" dirty="0">
                  <a:solidFill>
                    <a:schemeClr val="tx1"/>
                  </a:solidFill>
                  <a:latin typeface="Times" pitchFamily="122" charset="0"/>
                </a:rPr>
                <a:t>JM Romantic relationship</a:t>
              </a: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>
              <a:off x="3693235" y="2286000"/>
              <a:ext cx="1945565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Arrow Connector 16"/>
            <p:cNvCxnSpPr>
              <a:endCxn id="14" idx="0"/>
            </p:cNvCxnSpPr>
            <p:nvPr/>
          </p:nvCxnSpPr>
          <p:spPr bwMode="auto">
            <a:xfrm>
              <a:off x="4648200" y="2285999"/>
              <a:ext cx="0" cy="131924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1638300" y="4338786"/>
            <a:ext cx="6743700" cy="2138214"/>
            <a:chOff x="1638300" y="4338786"/>
            <a:chExt cx="6743700" cy="2138214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2028712" y="5943600"/>
              <a:ext cx="1781287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BFO:Object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4543425" y="5943600"/>
              <a:ext cx="3228975" cy="5334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BFO:Relational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 Quality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31" name="Straight Arrow Connector 30"/>
            <p:cNvCxnSpPr>
              <a:stCxn id="5" idx="2"/>
              <a:endCxn id="20" idx="0"/>
            </p:cNvCxnSpPr>
            <p:nvPr/>
          </p:nvCxnSpPr>
          <p:spPr bwMode="auto">
            <a:xfrm>
              <a:off x="1638300" y="4338786"/>
              <a:ext cx="1281056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/>
            <p:cNvCxnSpPr>
              <a:stCxn id="6" idx="2"/>
              <a:endCxn id="20" idx="0"/>
            </p:cNvCxnSpPr>
            <p:nvPr/>
          </p:nvCxnSpPr>
          <p:spPr bwMode="auto">
            <a:xfrm flipH="1">
              <a:off x="2919356" y="4338786"/>
              <a:ext cx="4586344" cy="16048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/>
            <p:cNvCxnSpPr>
              <a:stCxn id="14" idx="2"/>
              <a:endCxn id="21" idx="0"/>
            </p:cNvCxnSpPr>
            <p:nvPr/>
          </p:nvCxnSpPr>
          <p:spPr bwMode="auto">
            <a:xfrm>
              <a:off x="4648200" y="4524258"/>
              <a:ext cx="1509713" cy="141934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6591125" y="5391090"/>
              <a:ext cx="17908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FFFF00"/>
                  </a:solidFill>
                </a:rPr>
                <a:t>instanceOf</a:t>
              </a:r>
              <a:r>
                <a:rPr lang="en-US" sz="2000" dirty="0">
                  <a:solidFill>
                    <a:srgbClr val="FFFF00"/>
                  </a:solidFill>
                </a:rPr>
                <a:t> at t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128917" y="2764716"/>
            <a:ext cx="1039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isAbout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57200" y="2133600"/>
            <a:ext cx="8382000" cy="2667000"/>
            <a:chOff x="457200" y="2133600"/>
            <a:chExt cx="8382000" cy="2667000"/>
          </a:xfrm>
        </p:grpSpPr>
        <p:cxnSp>
          <p:nvCxnSpPr>
            <p:cNvPr id="42" name="Straight Connector 41"/>
            <p:cNvCxnSpPr/>
            <p:nvPr/>
          </p:nvCxnSpPr>
          <p:spPr bwMode="auto">
            <a:xfrm>
              <a:off x="990600" y="2133600"/>
              <a:ext cx="7162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ounded Rectangle 43"/>
            <p:cNvSpPr/>
            <p:nvPr/>
          </p:nvSpPr>
          <p:spPr bwMode="auto">
            <a:xfrm>
              <a:off x="457200" y="3352800"/>
              <a:ext cx="8382000" cy="1447800"/>
            </a:xfrm>
            <a:prstGeom prst="roundRect">
              <a:avLst/>
            </a:prstGeom>
            <a:noFill/>
            <a:ln w="2857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>
              <a:off x="2919356" y="2133600"/>
              <a:ext cx="0" cy="12192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/>
          <p:cNvGrpSpPr/>
          <p:nvPr/>
        </p:nvGrpSpPr>
        <p:grpSpPr>
          <a:xfrm>
            <a:off x="2286000" y="3657600"/>
            <a:ext cx="4572000" cy="414486"/>
            <a:chOff x="2286000" y="3657600"/>
            <a:chExt cx="4572000" cy="414486"/>
          </a:xfrm>
        </p:grpSpPr>
        <p:cxnSp>
          <p:nvCxnSpPr>
            <p:cNvPr id="47" name="Straight Arrow Connector 46"/>
            <p:cNvCxnSpPr>
              <a:stCxn id="14" idx="1"/>
              <a:endCxn id="5" idx="3"/>
            </p:cNvCxnSpPr>
            <p:nvPr/>
          </p:nvCxnSpPr>
          <p:spPr bwMode="auto">
            <a:xfrm flipH="1">
              <a:off x="2286000" y="4064751"/>
              <a:ext cx="14859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/>
            <p:cNvCxnSpPr>
              <a:stCxn id="14" idx="3"/>
              <a:endCxn id="6" idx="1"/>
            </p:cNvCxnSpPr>
            <p:nvPr/>
          </p:nvCxnSpPr>
          <p:spPr bwMode="auto">
            <a:xfrm>
              <a:off x="5524500" y="4064751"/>
              <a:ext cx="1333500" cy="733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3" name="TextBox 52"/>
            <p:cNvSpPr txBox="1"/>
            <p:nvPr/>
          </p:nvSpPr>
          <p:spPr>
            <a:xfrm>
              <a:off x="2490703" y="3668707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650991" y="3657600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>
                  <a:solidFill>
                    <a:srgbClr val="FF6600"/>
                  </a:solidFill>
                </a:rPr>
                <a:t>inheresIn</a:t>
              </a:r>
              <a:endParaRPr lang="en-US" sz="1800" dirty="0">
                <a:solidFill>
                  <a:srgbClr val="FF6600"/>
                </a:solidFill>
              </a:endParaRPr>
            </a:p>
          </p:txBody>
        </p:sp>
      </p:grpSp>
      <p:sp>
        <p:nvSpPr>
          <p:cNvPr id="7" name="Oval 6"/>
          <p:cNvSpPr/>
          <p:nvPr/>
        </p:nvSpPr>
        <p:spPr bwMode="auto">
          <a:xfrm>
            <a:off x="2438400" y="685800"/>
            <a:ext cx="4419600" cy="838200"/>
          </a:xfrm>
          <a:prstGeom prst="ellipse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304800" y="1600200"/>
            <a:ext cx="8610600" cy="5029200"/>
          </a:xfrm>
          <a:prstGeom prst="roundRect">
            <a:avLst/>
          </a:prstGeom>
          <a:noFill/>
          <a:ln w="28575" cap="flat" cmpd="sng" algn="ctr">
            <a:solidFill>
              <a:srgbClr val="AAE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ED6CC3-FDBE-4C79-B8C4-0A66B3FCED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798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dirty="0"/>
              <a:t>Relational </a:t>
            </a:r>
            <a:r>
              <a:rPr lang="en-US" dirty="0" err="1"/>
              <a:t>PoRs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 relational expressions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8001000" cy="457200"/>
          </a:xfrm>
        </p:spPr>
        <p:txBody>
          <a:bodyPr/>
          <a:lstStyle/>
          <a:p>
            <a:pPr algn="ctr"/>
            <a:r>
              <a:rPr lang="en-US" sz="3200" dirty="0"/>
              <a:t>‘Mary is patient of John’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ECC2EE-97E6-43C8-893A-D3F1766379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24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17D3DD-81FD-4323-9041-9350935EBB89}"/>
              </a:ext>
            </a:extLst>
          </p:cNvPr>
          <p:cNvGrpSpPr/>
          <p:nvPr/>
        </p:nvGrpSpPr>
        <p:grpSpPr>
          <a:xfrm>
            <a:off x="2590800" y="762000"/>
            <a:ext cx="6477000" cy="1524000"/>
            <a:chOff x="2590800" y="762000"/>
            <a:chExt cx="6477000" cy="152400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30809A4-F0DD-4D46-AB49-002033883579}"/>
                </a:ext>
              </a:extLst>
            </p:cNvPr>
            <p:cNvSpPr/>
            <p:nvPr/>
          </p:nvSpPr>
          <p:spPr bwMode="auto">
            <a:xfrm>
              <a:off x="4419600" y="762000"/>
              <a:ext cx="4648200" cy="685800"/>
            </a:xfrm>
            <a:prstGeom prst="roundRect">
              <a:avLst/>
            </a:prstGeom>
            <a:noFill/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55AED44-7083-4191-819B-9CC75E5A1D68}"/>
                </a:ext>
              </a:extLst>
            </p:cNvPr>
            <p:cNvSpPr/>
            <p:nvPr/>
          </p:nvSpPr>
          <p:spPr bwMode="auto">
            <a:xfrm>
              <a:off x="2590800" y="1600200"/>
              <a:ext cx="4648200" cy="685800"/>
            </a:xfrm>
            <a:prstGeom prst="roundRect">
              <a:avLst/>
            </a:prstGeom>
            <a:noFill/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407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dirty="0"/>
              <a:t>Relational </a:t>
            </a:r>
            <a:r>
              <a:rPr lang="en-US" dirty="0" err="1"/>
              <a:t>PoRs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 relational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8001000" cy="457200"/>
          </a:xfrm>
        </p:spPr>
        <p:txBody>
          <a:bodyPr/>
          <a:lstStyle/>
          <a:p>
            <a:pPr algn="ctr"/>
            <a:r>
              <a:rPr lang="en-US" sz="3200" dirty="0"/>
              <a:t>‘Mary is patient of John’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019800" y="2250208"/>
            <a:ext cx="1295400" cy="1102592"/>
            <a:chOff x="990600" y="2286000"/>
            <a:chExt cx="1295400" cy="1102592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990600" y="2855192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John</a:t>
              </a: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11049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Arrow Connector 6"/>
            <p:cNvCxnSpPr>
              <a:endCxn id="5" idx="0"/>
            </p:cNvCxnSpPr>
            <p:nvPr/>
          </p:nvCxnSpPr>
          <p:spPr bwMode="auto">
            <a:xfrm>
              <a:off x="1638300" y="2286000"/>
              <a:ext cx="0" cy="5691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" name="Group 7"/>
          <p:cNvGrpSpPr/>
          <p:nvPr/>
        </p:nvGrpSpPr>
        <p:grpSpPr>
          <a:xfrm>
            <a:off x="2667000" y="2269864"/>
            <a:ext cx="1295400" cy="1082936"/>
            <a:chOff x="6858000" y="2269863"/>
            <a:chExt cx="1295400" cy="1082936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6858000" y="2819399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Mary</a:t>
              </a:r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>
              <a:off x="69342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Arrow Connector 10"/>
            <p:cNvCxnSpPr/>
            <p:nvPr/>
          </p:nvCxnSpPr>
          <p:spPr bwMode="auto">
            <a:xfrm flipH="1">
              <a:off x="7494942" y="2269863"/>
              <a:ext cx="3138" cy="54953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6" name="Rounded Rectangle 15"/>
          <p:cNvSpPr/>
          <p:nvPr/>
        </p:nvSpPr>
        <p:spPr bwMode="auto">
          <a:xfrm>
            <a:off x="2457450" y="4267200"/>
            <a:ext cx="1714500" cy="9144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Mary’s patient role</a:t>
            </a:r>
          </a:p>
        </p:txBody>
      </p:sp>
      <p:cxnSp>
        <p:nvCxnSpPr>
          <p:cNvPr id="18" name="Straight Arrow Connector 17"/>
          <p:cNvCxnSpPr>
            <a:stCxn id="16" idx="0"/>
            <a:endCxn id="9" idx="2"/>
          </p:cNvCxnSpPr>
          <p:nvPr/>
        </p:nvCxnSpPr>
        <p:spPr bwMode="auto">
          <a:xfrm flipV="1">
            <a:off x="3314700" y="3352800"/>
            <a:ext cx="0" cy="914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2370478" y="3593810"/>
            <a:ext cx="1218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6600"/>
                </a:solidFill>
              </a:rPr>
              <a:t>inheresIn</a:t>
            </a:r>
            <a:endParaRPr lang="en-US" sz="2000" dirty="0">
              <a:solidFill>
                <a:srgbClr val="FF6600"/>
              </a:solidFill>
            </a:endParaRPr>
          </a:p>
        </p:txBody>
      </p:sp>
      <p:cxnSp>
        <p:nvCxnSpPr>
          <p:cNvPr id="20" name="Straight Arrow Connector 19"/>
          <p:cNvCxnSpPr>
            <a:stCxn id="9" idx="3"/>
            <a:endCxn id="5" idx="1"/>
          </p:cNvCxnSpPr>
          <p:nvPr/>
        </p:nvCxnSpPr>
        <p:spPr bwMode="auto">
          <a:xfrm>
            <a:off x="3962400" y="3086100"/>
            <a:ext cx="20574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4173548" y="3054511"/>
            <a:ext cx="1662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6600"/>
                </a:solidFill>
              </a:rPr>
              <a:t>patientOf</a:t>
            </a:r>
            <a:r>
              <a:rPr lang="en-US" sz="2000" dirty="0">
                <a:solidFill>
                  <a:srgbClr val="FF6600"/>
                </a:solidFill>
              </a:rPr>
              <a:t> at t</a:t>
            </a: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4419600" y="2302137"/>
            <a:ext cx="10668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4983480" y="2286000"/>
            <a:ext cx="2241" cy="70959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6880699" y="2296709"/>
            <a:ext cx="1039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isAbout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 bwMode="auto">
          <a:xfrm>
            <a:off x="2446692" y="5601008"/>
            <a:ext cx="1714500" cy="5334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Patient</a:t>
            </a:r>
          </a:p>
        </p:txBody>
      </p:sp>
      <p:sp>
        <p:nvSpPr>
          <p:cNvPr id="30" name="Rounded Rectangle 29"/>
          <p:cNvSpPr/>
          <p:nvPr/>
        </p:nvSpPr>
        <p:spPr bwMode="auto">
          <a:xfrm>
            <a:off x="5836183" y="4267200"/>
            <a:ext cx="1714500" cy="9144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patient 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role</a:t>
            </a:r>
          </a:p>
        </p:txBody>
      </p:sp>
      <p:cxnSp>
        <p:nvCxnSpPr>
          <p:cNvPr id="32" name="Straight Arrow Connector 31"/>
          <p:cNvCxnSpPr>
            <a:stCxn id="16" idx="3"/>
            <a:endCxn id="30" idx="1"/>
          </p:cNvCxnSpPr>
          <p:nvPr/>
        </p:nvCxnSpPr>
        <p:spPr bwMode="auto">
          <a:xfrm>
            <a:off x="4171950" y="4724400"/>
            <a:ext cx="1664233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4088042" y="4699322"/>
            <a:ext cx="1790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FF00"/>
                </a:solidFill>
              </a:rPr>
              <a:t>instanceOf</a:t>
            </a:r>
            <a:r>
              <a:rPr lang="en-US" sz="2000" dirty="0">
                <a:solidFill>
                  <a:srgbClr val="FFFF00"/>
                </a:solidFill>
              </a:rPr>
              <a:t> at 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4621" y="4166390"/>
            <a:ext cx="13644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FF00"/>
                </a:solidFill>
              </a:rPr>
              <a:t>instanceOf</a:t>
            </a:r>
            <a:endParaRPr lang="en-US" sz="2000" dirty="0">
              <a:solidFill>
                <a:srgbClr val="FFFF00"/>
              </a:solidFill>
            </a:endParaRPr>
          </a:p>
          <a:p>
            <a:r>
              <a:rPr lang="en-US" sz="2000" dirty="0">
                <a:solidFill>
                  <a:srgbClr val="FFFF00"/>
                </a:solidFill>
              </a:rPr>
              <a:t> at t</a:t>
            </a:r>
          </a:p>
        </p:txBody>
      </p:sp>
      <p:cxnSp>
        <p:nvCxnSpPr>
          <p:cNvPr id="40" name="Elbow Connector 39"/>
          <p:cNvCxnSpPr>
            <a:stCxn id="9" idx="1"/>
            <a:endCxn id="28" idx="1"/>
          </p:cNvCxnSpPr>
          <p:nvPr/>
        </p:nvCxnSpPr>
        <p:spPr bwMode="auto">
          <a:xfrm rot="10800000" flipV="1">
            <a:off x="2446692" y="3086100"/>
            <a:ext cx="220308" cy="2781608"/>
          </a:xfrm>
          <a:prstGeom prst="bentConnector3">
            <a:avLst>
              <a:gd name="adj1" fmla="val 443031"/>
            </a:avLst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A0D7F5-C930-41A4-BC7E-A28EA950F8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25</a:t>
            </a:fld>
            <a:endParaRPr lang="en-US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0879E63-DFD4-4A57-9730-3F88C2591CAA}"/>
              </a:ext>
            </a:extLst>
          </p:cNvPr>
          <p:cNvSpPr/>
          <p:nvPr/>
        </p:nvSpPr>
        <p:spPr bwMode="auto">
          <a:xfrm>
            <a:off x="304800" y="2743319"/>
            <a:ext cx="7543800" cy="3505009"/>
          </a:xfrm>
          <a:prstGeom prst="roundRect">
            <a:avLst/>
          </a:prstGeom>
          <a:noFill/>
          <a:ln w="38100" cap="flat" cmpd="sng" algn="ctr">
            <a:solidFill>
              <a:srgbClr val="1FE115"/>
            </a:solidFill>
            <a:prstDash val="dash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20B5C29-B1FC-4822-992E-60B45C62D7B4}"/>
              </a:ext>
            </a:extLst>
          </p:cNvPr>
          <p:cNvSpPr/>
          <p:nvPr/>
        </p:nvSpPr>
        <p:spPr bwMode="auto">
          <a:xfrm>
            <a:off x="152400" y="775352"/>
            <a:ext cx="3352800" cy="627767"/>
          </a:xfrm>
          <a:prstGeom prst="roundRect">
            <a:avLst/>
          </a:prstGeom>
          <a:noFill/>
          <a:ln w="38100" cap="flat" cmpd="sng" algn="ctr">
            <a:solidFill>
              <a:srgbClr val="1FE11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28C4D7-FF6D-4B93-A0F0-9F089F7E0F63}"/>
              </a:ext>
            </a:extLst>
          </p:cNvPr>
          <p:cNvSpPr txBox="1"/>
          <p:nvPr/>
        </p:nvSpPr>
        <p:spPr>
          <a:xfrm>
            <a:off x="5607677" y="6201660"/>
            <a:ext cx="32960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1FE115"/>
                </a:solidFill>
              </a:rPr>
              <a:t>‘knowledge graph’</a:t>
            </a:r>
          </a:p>
        </p:txBody>
      </p:sp>
    </p:spTree>
    <p:extLst>
      <p:ext uri="{BB962C8B-B14F-4D97-AF65-F5344CB8AC3E}">
        <p14:creationId xmlns:p14="http://schemas.microsoft.com/office/powerpoint/2010/main" val="275421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dirty="0"/>
              <a:t>Role (Externally-Grounded Realizable Entity)</a:t>
            </a:r>
            <a:br>
              <a:rPr lang="en-US" altLang="en-US" sz="6000" b="1" dirty="0"/>
            </a:br>
            <a:endParaRPr lang="en-US" altLang="en-US" dirty="0"/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>
          <a:xfrm>
            <a:off x="228600" y="2514600"/>
            <a:ext cx="8686800" cy="4114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000" dirty="0"/>
              <a:t>role =def. a realizable entity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altLang="en-US" sz="3000" dirty="0"/>
              <a:t>which exists because the bearer is in some special physical, social, or institutional set of circumstances in which the bearer does not have to be, and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altLang="en-US" sz="3000" dirty="0"/>
              <a:t>is not such that, if it ceases to exist, then the physical make-up of the bearer is thereby changed.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144898-08FA-4B38-A595-156E4D45865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011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dirty="0"/>
              <a:t>Relational </a:t>
            </a:r>
            <a:r>
              <a:rPr lang="en-US" dirty="0" err="1"/>
              <a:t>PoRs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 relational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001000" cy="457200"/>
          </a:xfrm>
        </p:spPr>
        <p:txBody>
          <a:bodyPr/>
          <a:lstStyle/>
          <a:p>
            <a:pPr algn="ctr"/>
            <a:r>
              <a:rPr lang="en-US" sz="3200" dirty="0"/>
              <a:t>‘Mary </a:t>
            </a:r>
            <a:r>
              <a:rPr lang="en-US" sz="3200" dirty="0">
                <a:solidFill>
                  <a:srgbClr val="AAE600"/>
                </a:solidFill>
              </a:rPr>
              <a:t>is patient of </a:t>
            </a:r>
            <a:r>
              <a:rPr lang="en-US" sz="3200" dirty="0"/>
              <a:t>John’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638800" y="2021608"/>
            <a:ext cx="1295400" cy="1102592"/>
            <a:chOff x="990600" y="2286000"/>
            <a:chExt cx="1295400" cy="1102592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990600" y="2855192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John</a:t>
              </a: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11049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Arrow Connector 6"/>
            <p:cNvCxnSpPr>
              <a:endCxn id="5" idx="0"/>
            </p:cNvCxnSpPr>
            <p:nvPr/>
          </p:nvCxnSpPr>
          <p:spPr bwMode="auto">
            <a:xfrm>
              <a:off x="1638300" y="2286000"/>
              <a:ext cx="0" cy="5691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" name="Group 7"/>
          <p:cNvGrpSpPr/>
          <p:nvPr/>
        </p:nvGrpSpPr>
        <p:grpSpPr>
          <a:xfrm>
            <a:off x="2286000" y="2041264"/>
            <a:ext cx="1295400" cy="1082936"/>
            <a:chOff x="6858000" y="2269863"/>
            <a:chExt cx="1295400" cy="1082936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6858000" y="2819399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Mary</a:t>
              </a:r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>
              <a:off x="69342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Arrow Connector 10"/>
            <p:cNvCxnSpPr/>
            <p:nvPr/>
          </p:nvCxnSpPr>
          <p:spPr bwMode="auto">
            <a:xfrm flipH="1">
              <a:off x="7494942" y="2269863"/>
              <a:ext cx="3138" cy="54953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6" name="Rounded Rectangle 15"/>
          <p:cNvSpPr/>
          <p:nvPr/>
        </p:nvSpPr>
        <p:spPr bwMode="auto">
          <a:xfrm>
            <a:off x="2076450" y="4038600"/>
            <a:ext cx="1714500" cy="9144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Mary’s patient role</a:t>
            </a:r>
          </a:p>
        </p:txBody>
      </p:sp>
      <p:cxnSp>
        <p:nvCxnSpPr>
          <p:cNvPr id="18" name="Straight Arrow Connector 17"/>
          <p:cNvCxnSpPr>
            <a:stCxn id="16" idx="0"/>
            <a:endCxn id="9" idx="2"/>
          </p:cNvCxnSpPr>
          <p:nvPr/>
        </p:nvCxnSpPr>
        <p:spPr bwMode="auto">
          <a:xfrm flipV="1">
            <a:off x="2933700" y="3124200"/>
            <a:ext cx="0" cy="914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1776279" y="3365210"/>
            <a:ext cx="1645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6600"/>
                </a:solidFill>
              </a:rPr>
              <a:t>inheresIn</a:t>
            </a:r>
            <a:r>
              <a:rPr lang="en-US" sz="2000" dirty="0">
                <a:solidFill>
                  <a:srgbClr val="FF6600"/>
                </a:solidFill>
              </a:rPr>
              <a:t> at t</a:t>
            </a:r>
          </a:p>
        </p:txBody>
      </p:sp>
      <p:cxnSp>
        <p:nvCxnSpPr>
          <p:cNvPr id="20" name="Straight Arrow Connector 19"/>
          <p:cNvCxnSpPr>
            <a:stCxn id="9" idx="3"/>
            <a:endCxn id="5" idx="1"/>
          </p:cNvCxnSpPr>
          <p:nvPr/>
        </p:nvCxnSpPr>
        <p:spPr bwMode="auto">
          <a:xfrm>
            <a:off x="3581400" y="2857500"/>
            <a:ext cx="20574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3792548" y="2825911"/>
            <a:ext cx="1662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6600"/>
                </a:solidFill>
              </a:rPr>
              <a:t>patientOf</a:t>
            </a:r>
            <a:r>
              <a:rPr lang="en-US" sz="2000" dirty="0">
                <a:solidFill>
                  <a:srgbClr val="FF6600"/>
                </a:solidFill>
              </a:rPr>
              <a:t> at t</a:t>
            </a: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4038600" y="2073537"/>
            <a:ext cx="10668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4602480" y="2057400"/>
            <a:ext cx="2241" cy="70959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6499699" y="2068109"/>
            <a:ext cx="1039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isAbout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 bwMode="auto">
          <a:xfrm>
            <a:off x="2065692" y="5372408"/>
            <a:ext cx="1714500" cy="5334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Patient</a:t>
            </a:r>
          </a:p>
        </p:txBody>
      </p:sp>
      <p:sp>
        <p:nvSpPr>
          <p:cNvPr id="30" name="Rounded Rectangle 29"/>
          <p:cNvSpPr/>
          <p:nvPr/>
        </p:nvSpPr>
        <p:spPr bwMode="auto">
          <a:xfrm>
            <a:off x="5455183" y="4038600"/>
            <a:ext cx="1714500" cy="9144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patient 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role</a:t>
            </a:r>
          </a:p>
        </p:txBody>
      </p:sp>
      <p:cxnSp>
        <p:nvCxnSpPr>
          <p:cNvPr id="32" name="Straight Arrow Connector 31"/>
          <p:cNvCxnSpPr>
            <a:stCxn id="16" idx="3"/>
            <a:endCxn id="30" idx="1"/>
          </p:cNvCxnSpPr>
          <p:nvPr/>
        </p:nvCxnSpPr>
        <p:spPr bwMode="auto">
          <a:xfrm>
            <a:off x="3790950" y="4495800"/>
            <a:ext cx="1664233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3707042" y="4470722"/>
            <a:ext cx="1790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C000"/>
                </a:solidFill>
              </a:rPr>
              <a:t>instanceOf</a:t>
            </a:r>
            <a:r>
              <a:rPr lang="en-US" sz="2000" dirty="0">
                <a:solidFill>
                  <a:srgbClr val="FFC000"/>
                </a:solidFill>
              </a:rPr>
              <a:t> at 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-36379" y="3937790"/>
            <a:ext cx="13644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C000"/>
                </a:solidFill>
              </a:rPr>
              <a:t>instanceOf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C000"/>
                </a:solidFill>
              </a:rPr>
              <a:t> at t</a:t>
            </a:r>
          </a:p>
        </p:txBody>
      </p:sp>
      <p:cxnSp>
        <p:nvCxnSpPr>
          <p:cNvPr id="40" name="Elbow Connector 39"/>
          <p:cNvCxnSpPr>
            <a:stCxn id="9" idx="1"/>
            <a:endCxn id="28" idx="1"/>
          </p:cNvCxnSpPr>
          <p:nvPr/>
        </p:nvCxnSpPr>
        <p:spPr bwMode="auto">
          <a:xfrm rot="10800000" flipV="1">
            <a:off x="2065692" y="2857500"/>
            <a:ext cx="220308" cy="2781608"/>
          </a:xfrm>
          <a:prstGeom prst="bentConnector3">
            <a:avLst>
              <a:gd name="adj1" fmla="val 443031"/>
            </a:avLst>
          </a:prstGeom>
          <a:solidFill>
            <a:schemeClr val="accent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Oval 33"/>
          <p:cNvSpPr/>
          <p:nvPr/>
        </p:nvSpPr>
        <p:spPr bwMode="auto">
          <a:xfrm>
            <a:off x="5055332" y="6053916"/>
            <a:ext cx="334759" cy="285442"/>
          </a:xfrm>
          <a:prstGeom prst="ellipse">
            <a:avLst/>
          </a:prstGeom>
          <a:solidFill>
            <a:srgbClr val="AAE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1</a:t>
            </a:r>
          </a:p>
        </p:txBody>
      </p:sp>
      <p:sp>
        <p:nvSpPr>
          <p:cNvPr id="35" name="Oval 34"/>
          <p:cNvSpPr/>
          <p:nvPr/>
        </p:nvSpPr>
        <p:spPr bwMode="auto">
          <a:xfrm>
            <a:off x="5055332" y="5105708"/>
            <a:ext cx="334759" cy="285442"/>
          </a:xfrm>
          <a:prstGeom prst="ellipse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2</a:t>
            </a:r>
          </a:p>
        </p:txBody>
      </p:sp>
      <p:sp>
        <p:nvSpPr>
          <p:cNvPr id="37" name="Oval 36"/>
          <p:cNvSpPr/>
          <p:nvPr/>
        </p:nvSpPr>
        <p:spPr bwMode="auto">
          <a:xfrm>
            <a:off x="5055332" y="5419879"/>
            <a:ext cx="334759" cy="28544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3</a:t>
            </a:r>
          </a:p>
        </p:txBody>
      </p:sp>
      <p:sp>
        <p:nvSpPr>
          <p:cNvPr id="38" name="Oval 37"/>
          <p:cNvSpPr/>
          <p:nvPr/>
        </p:nvSpPr>
        <p:spPr bwMode="auto">
          <a:xfrm>
            <a:off x="5055332" y="5739745"/>
            <a:ext cx="334759" cy="28544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2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2968494-4594-455A-B5EA-A9E3939BBEC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27</a:t>
            </a:fld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062956B-EC35-4482-8BB0-8F6C5B19D108}"/>
              </a:ext>
            </a:extLst>
          </p:cNvPr>
          <p:cNvSpPr/>
          <p:nvPr/>
        </p:nvSpPr>
        <p:spPr bwMode="auto">
          <a:xfrm>
            <a:off x="5055332" y="6392174"/>
            <a:ext cx="334759" cy="285442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R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42D35E-4B4A-40CD-8AAC-0FA910949862}"/>
              </a:ext>
            </a:extLst>
          </p:cNvPr>
          <p:cNvSpPr txBox="1"/>
          <p:nvPr/>
        </p:nvSpPr>
        <p:spPr>
          <a:xfrm>
            <a:off x="5455183" y="5046400"/>
            <a:ext cx="230864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0" dirty="0">
                <a:solidFill>
                  <a:schemeClr val="bg1"/>
                </a:solidFill>
              </a:rPr>
              <a:t>p to p relations</a:t>
            </a:r>
          </a:p>
          <a:p>
            <a:pPr algn="l"/>
            <a:r>
              <a:rPr lang="en-US" sz="2000" b="0" dirty="0">
                <a:solidFill>
                  <a:schemeClr val="bg1"/>
                </a:solidFill>
              </a:rPr>
              <a:t>particulars</a:t>
            </a:r>
          </a:p>
          <a:p>
            <a:pPr algn="l"/>
            <a:r>
              <a:rPr lang="en-US" sz="2000" b="0" dirty="0">
                <a:solidFill>
                  <a:schemeClr val="bg1"/>
                </a:solidFill>
              </a:rPr>
              <a:t>types</a:t>
            </a:r>
          </a:p>
          <a:p>
            <a:pPr algn="l"/>
            <a:r>
              <a:rPr lang="en-US" sz="2000" b="0" dirty="0">
                <a:solidFill>
                  <a:schemeClr val="bg1"/>
                </a:solidFill>
              </a:rPr>
              <a:t>relational expression</a:t>
            </a:r>
          </a:p>
          <a:p>
            <a:pPr algn="l"/>
            <a:r>
              <a:rPr lang="en-US" sz="2000" b="0" dirty="0">
                <a:solidFill>
                  <a:schemeClr val="bg1"/>
                </a:solidFill>
              </a:rPr>
              <a:t>p to u relations</a:t>
            </a:r>
          </a:p>
        </p:txBody>
      </p:sp>
    </p:spTree>
    <p:extLst>
      <p:ext uri="{BB962C8B-B14F-4D97-AF65-F5344CB8AC3E}">
        <p14:creationId xmlns:p14="http://schemas.microsoft.com/office/powerpoint/2010/main" val="24191548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dirty="0"/>
              <a:t>Relational </a:t>
            </a:r>
            <a:r>
              <a:rPr lang="en-US" dirty="0" err="1"/>
              <a:t>PoRs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 relational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001000" cy="457200"/>
          </a:xfrm>
        </p:spPr>
        <p:txBody>
          <a:bodyPr/>
          <a:lstStyle/>
          <a:p>
            <a:pPr algn="ctr"/>
            <a:r>
              <a:rPr lang="en-US" sz="3200" dirty="0"/>
              <a:t>‘Mary is friend of John’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562600" y="2250208"/>
            <a:ext cx="1295400" cy="1102592"/>
            <a:chOff x="990600" y="2286000"/>
            <a:chExt cx="1295400" cy="1102592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990600" y="2855192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John</a:t>
              </a: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11049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Arrow Connector 6"/>
            <p:cNvCxnSpPr>
              <a:endCxn id="5" idx="0"/>
            </p:cNvCxnSpPr>
            <p:nvPr/>
          </p:nvCxnSpPr>
          <p:spPr bwMode="auto">
            <a:xfrm>
              <a:off x="1638300" y="2286000"/>
              <a:ext cx="0" cy="5691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" name="Group 7"/>
          <p:cNvGrpSpPr/>
          <p:nvPr/>
        </p:nvGrpSpPr>
        <p:grpSpPr>
          <a:xfrm>
            <a:off x="2209800" y="2269864"/>
            <a:ext cx="1295400" cy="1082936"/>
            <a:chOff x="6858000" y="2269863"/>
            <a:chExt cx="1295400" cy="1082936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6858000" y="2819399"/>
              <a:ext cx="1295400" cy="533400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22" charset="0"/>
                </a:rPr>
                <a:t>Mary</a:t>
              </a:r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>
              <a:off x="6934200" y="2286000"/>
              <a:ext cx="10668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Arrow Connector 10"/>
            <p:cNvCxnSpPr/>
            <p:nvPr/>
          </p:nvCxnSpPr>
          <p:spPr bwMode="auto">
            <a:xfrm flipH="1">
              <a:off x="7494942" y="2269863"/>
              <a:ext cx="3138" cy="54953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6" name="Rounded Rectangle 15"/>
          <p:cNvSpPr/>
          <p:nvPr/>
        </p:nvSpPr>
        <p:spPr bwMode="auto">
          <a:xfrm>
            <a:off x="3689616" y="4215205"/>
            <a:ext cx="1714500" cy="9144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M&amp;J’s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 friendship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cxnSp>
        <p:nvCxnSpPr>
          <p:cNvPr id="18" name="Straight Arrow Connector 17"/>
          <p:cNvCxnSpPr>
            <a:stCxn id="16" idx="0"/>
            <a:endCxn id="9" idx="2"/>
          </p:cNvCxnSpPr>
          <p:nvPr/>
        </p:nvCxnSpPr>
        <p:spPr bwMode="auto">
          <a:xfrm flipH="1" flipV="1">
            <a:off x="2857500" y="3352800"/>
            <a:ext cx="1689366" cy="86240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2334941" y="3705063"/>
            <a:ext cx="1218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6600"/>
                </a:solidFill>
              </a:rPr>
              <a:t>inheresIn</a:t>
            </a:r>
            <a:endParaRPr lang="en-US" sz="2000" dirty="0">
              <a:solidFill>
                <a:srgbClr val="FF6600"/>
              </a:solidFill>
            </a:endParaRPr>
          </a:p>
        </p:txBody>
      </p:sp>
      <p:cxnSp>
        <p:nvCxnSpPr>
          <p:cNvPr id="20" name="Straight Arrow Connector 19"/>
          <p:cNvCxnSpPr>
            <a:stCxn id="9" idx="3"/>
            <a:endCxn id="5" idx="1"/>
          </p:cNvCxnSpPr>
          <p:nvPr/>
        </p:nvCxnSpPr>
        <p:spPr bwMode="auto">
          <a:xfrm>
            <a:off x="3505200" y="3086100"/>
            <a:ext cx="20574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3979238" y="3054511"/>
            <a:ext cx="1136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6600"/>
                </a:solidFill>
              </a:rPr>
              <a:t>friendOf</a:t>
            </a:r>
            <a:endParaRPr lang="en-US" sz="2000" dirty="0">
              <a:solidFill>
                <a:srgbClr val="FF660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3962400" y="2302137"/>
            <a:ext cx="10668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4526280" y="2286000"/>
            <a:ext cx="2241" cy="70959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6423499" y="2296709"/>
            <a:ext cx="1039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isAbout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 bwMode="auto">
          <a:xfrm>
            <a:off x="3689616" y="5819225"/>
            <a:ext cx="1714500" cy="607076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friendship</a:t>
            </a:r>
          </a:p>
        </p:txBody>
      </p:sp>
      <p:cxnSp>
        <p:nvCxnSpPr>
          <p:cNvPr id="32" name="Straight Arrow Connector 31"/>
          <p:cNvCxnSpPr>
            <a:stCxn id="16" idx="2"/>
            <a:endCxn id="30" idx="0"/>
          </p:cNvCxnSpPr>
          <p:nvPr/>
        </p:nvCxnSpPr>
        <p:spPr bwMode="auto">
          <a:xfrm>
            <a:off x="4546866" y="5129605"/>
            <a:ext cx="0" cy="68962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4576450" y="5239637"/>
            <a:ext cx="1790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FF00"/>
                </a:solidFill>
              </a:rPr>
              <a:t>instanceOf</a:t>
            </a:r>
            <a:r>
              <a:rPr lang="en-US" sz="2000" dirty="0">
                <a:solidFill>
                  <a:srgbClr val="FFFF00"/>
                </a:solidFill>
              </a:rPr>
              <a:t> at t</a:t>
            </a:r>
          </a:p>
        </p:txBody>
      </p:sp>
      <p:cxnSp>
        <p:nvCxnSpPr>
          <p:cNvPr id="31" name="Straight Arrow Connector 30"/>
          <p:cNvCxnSpPr>
            <a:stCxn id="16" idx="0"/>
            <a:endCxn id="5" idx="2"/>
          </p:cNvCxnSpPr>
          <p:nvPr/>
        </p:nvCxnSpPr>
        <p:spPr bwMode="auto">
          <a:xfrm flipV="1">
            <a:off x="4546866" y="3352800"/>
            <a:ext cx="1663434" cy="86240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5787901" y="3694963"/>
            <a:ext cx="1218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6600"/>
                </a:solidFill>
              </a:rPr>
              <a:t>inheresIn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B3C2CE2-B9A2-4C26-B34E-4EBA90D959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5571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D788EE4-CF3C-49FE-8EB7-86E5713883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Properties of formal relations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B9FC5DF-295C-4665-81DD-0FFCB43C5E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21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Arity of a relation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4953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Binary: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u="sng" dirty="0"/>
              <a:t>My youth</a:t>
            </a:r>
            <a:r>
              <a:rPr lang="en-US" dirty="0"/>
              <a:t> </a:t>
            </a:r>
            <a:r>
              <a:rPr lang="en-US" dirty="0" err="1"/>
              <a:t>partOf</a:t>
            </a:r>
            <a:r>
              <a:rPr lang="en-US" dirty="0"/>
              <a:t> </a:t>
            </a:r>
            <a:r>
              <a:rPr lang="en-US" u="sng" dirty="0"/>
              <a:t>my life</a:t>
            </a:r>
          </a:p>
          <a:p>
            <a:pPr marL="0" indent="0"/>
            <a:r>
              <a:rPr lang="en-US" dirty="0"/>
              <a:t>	   1			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Ternary: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u="sng" dirty="0"/>
              <a:t>My hand</a:t>
            </a:r>
            <a:r>
              <a:rPr lang="en-US" dirty="0"/>
              <a:t> </a:t>
            </a:r>
            <a:r>
              <a:rPr lang="en-US" dirty="0" err="1"/>
              <a:t>partOf</a:t>
            </a:r>
            <a:r>
              <a:rPr lang="en-US" dirty="0"/>
              <a:t> </a:t>
            </a:r>
            <a:r>
              <a:rPr lang="en-US" u="sng" dirty="0"/>
              <a:t>me</a:t>
            </a:r>
            <a:r>
              <a:rPr lang="en-US" dirty="0"/>
              <a:t> </a:t>
            </a:r>
            <a:r>
              <a:rPr lang="en-US" u="sng" dirty="0"/>
              <a:t>now</a:t>
            </a:r>
          </a:p>
          <a:p>
            <a:pPr marL="0" indent="0"/>
            <a:r>
              <a:rPr lang="en-US" dirty="0"/>
              <a:t>	  1                    2     3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Quaternary: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u="sng" dirty="0"/>
              <a:t>My left middle finger</a:t>
            </a:r>
            <a:r>
              <a:rPr lang="en-US" sz="2200" dirty="0"/>
              <a:t> between </a:t>
            </a:r>
            <a:r>
              <a:rPr lang="en-US" sz="2200" u="sng" dirty="0"/>
              <a:t>my left index finger</a:t>
            </a:r>
          </a:p>
          <a:p>
            <a:pPr marL="914400" lvl="2" indent="0">
              <a:buNone/>
            </a:pPr>
            <a:r>
              <a:rPr lang="en-US" dirty="0"/>
              <a:t>        1                                           2                               </a:t>
            </a:r>
          </a:p>
          <a:p>
            <a:pPr marL="457200" lvl="1" indent="0">
              <a:buNone/>
            </a:pPr>
            <a:r>
              <a:rPr lang="en-US" dirty="0"/>
              <a:t>   </a:t>
            </a:r>
            <a:r>
              <a:rPr lang="en-US" sz="2200" dirty="0"/>
              <a:t>and </a:t>
            </a:r>
            <a:r>
              <a:rPr lang="en-US" sz="2200" u="sng" dirty="0"/>
              <a:t>my left ring finger</a:t>
            </a:r>
            <a:r>
              <a:rPr lang="en-US" sz="2200" dirty="0"/>
              <a:t> </a:t>
            </a:r>
            <a:r>
              <a:rPr lang="en-US" sz="2200" u="sng" dirty="0"/>
              <a:t>now</a:t>
            </a:r>
          </a:p>
          <a:p>
            <a:pPr marL="457200" lvl="1" indent="0">
              <a:buNone/>
            </a:pPr>
            <a:r>
              <a:rPr lang="en-US" dirty="0"/>
              <a:t>              3		 4</a:t>
            </a:r>
          </a:p>
          <a:p>
            <a:pPr marL="400050">
              <a:buFont typeface="Arial" panose="020B0604020202020204" pitchFamily="34" charset="0"/>
              <a:buChar char="•"/>
            </a:pPr>
            <a:r>
              <a:rPr lang="en-US" dirty="0"/>
              <a:t>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E66D7-4052-4909-AE0C-A9160D516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30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3144B0-3EB4-48AA-B276-D3A9B425FB01}"/>
              </a:ext>
            </a:extLst>
          </p:cNvPr>
          <p:cNvSpPr txBox="1"/>
          <p:nvPr/>
        </p:nvSpPr>
        <p:spPr>
          <a:xfrm>
            <a:off x="5410200" y="2057400"/>
            <a:ext cx="29943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Arguments of a relation are ordered !</a:t>
            </a:r>
          </a:p>
        </p:txBody>
      </p:sp>
    </p:spTree>
    <p:extLst>
      <p:ext uri="{BB962C8B-B14F-4D97-AF65-F5344CB8AC3E}">
        <p14:creationId xmlns:p14="http://schemas.microsoft.com/office/powerpoint/2010/main" val="387333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binary relations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6412"/>
            <a:ext cx="9144000" cy="62015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791200" y="1037535"/>
            <a:ext cx="2743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http://en.ndncdc.org/page/symmetric-binary-relation-on-set/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B50BA-5A5B-4AB1-A947-8D88D27A530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>
                <a:solidFill>
                  <a:schemeClr val="tx1"/>
                </a:solidFill>
              </a:rPr>
              <a:t>31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0079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93B7D-204A-4D10-827C-228F7224D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sz="3200" dirty="0"/>
              <a:t>Such properties can also hold for 3-ary relations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7CA99-1D1B-4E3E-9D8F-49E114B7A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 (</a:t>
            </a:r>
            <a:r>
              <a:rPr lang="en-US" sz="2000" dirty="0" err="1"/>
              <a:t>cl:comment</a:t>
            </a:r>
            <a:r>
              <a:rPr lang="en-US" sz="2000" dirty="0"/>
              <a:t> "continuant-part-of is reflexive at a time [mcd-1]“</a:t>
            </a:r>
          </a:p>
          <a:p>
            <a:r>
              <a:rPr lang="en-US" sz="2000" dirty="0"/>
              <a:t>        (</a:t>
            </a:r>
            <a:r>
              <a:rPr lang="en-US" sz="2000" dirty="0" err="1">
                <a:solidFill>
                  <a:srgbClr val="AAE600"/>
                </a:solidFill>
              </a:rPr>
              <a:t>forall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C000"/>
                </a:solidFill>
              </a:rPr>
              <a:t>a t</a:t>
            </a:r>
            <a:r>
              <a:rPr lang="en-US" sz="2000" dirty="0"/>
              <a:t>)</a:t>
            </a:r>
          </a:p>
          <a:p>
            <a:r>
              <a:rPr lang="en-US" sz="2000" dirty="0"/>
              <a:t>		(if  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a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independent-continuant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</a:t>
            </a:r>
          </a:p>
          <a:p>
            <a:r>
              <a:rPr lang="en-US" sz="2000" dirty="0"/>
              <a:t>		      (</a:t>
            </a:r>
            <a:r>
              <a:rPr lang="en-US" sz="2000" dirty="0">
                <a:solidFill>
                  <a:srgbClr val="FFFF00"/>
                </a:solidFill>
              </a:rPr>
              <a:t>continuant-part-of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a </a:t>
            </a:r>
            <a:r>
              <a:rPr lang="en-US" sz="2000" i="1" dirty="0" err="1">
                <a:solidFill>
                  <a:srgbClr val="FFC000"/>
                </a:solidFill>
              </a:rPr>
              <a:t>a</a:t>
            </a:r>
            <a:r>
              <a:rPr lang="en-US" sz="2000" i="1" dirty="0">
                <a:solidFill>
                  <a:srgbClr val="FFC000"/>
                </a:solidFill>
              </a:rPr>
              <a:t> t</a:t>
            </a:r>
            <a:r>
              <a:rPr lang="en-US" sz="2000" dirty="0"/>
              <a:t>))))</a:t>
            </a:r>
          </a:p>
          <a:p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 (</a:t>
            </a:r>
            <a:r>
              <a:rPr lang="en-US" sz="2000" dirty="0" err="1"/>
              <a:t>cl:comment</a:t>
            </a:r>
            <a:r>
              <a:rPr lang="en-US" sz="2000" dirty="0"/>
              <a:t> "continuant-part-of is transitive at a time [plp-1]“</a:t>
            </a:r>
          </a:p>
          <a:p>
            <a:r>
              <a:rPr lang="en-US" sz="2000" dirty="0"/>
              <a:t>        (</a:t>
            </a:r>
            <a:r>
              <a:rPr lang="en-US" sz="2000" dirty="0" err="1">
                <a:solidFill>
                  <a:srgbClr val="AAE600"/>
                </a:solidFill>
              </a:rPr>
              <a:t>forall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C000"/>
                </a:solidFill>
              </a:rPr>
              <a:t>a b c t t2</a:t>
            </a:r>
            <a:r>
              <a:rPr lang="en-US" sz="2000" dirty="0"/>
              <a:t>)</a:t>
            </a:r>
          </a:p>
          <a:p>
            <a:r>
              <a:rPr lang="en-US" sz="2000" dirty="0"/>
              <a:t>		(if   (and (</a:t>
            </a:r>
            <a:r>
              <a:rPr lang="en-US" sz="2000" dirty="0">
                <a:solidFill>
                  <a:srgbClr val="FFFF00"/>
                </a:solidFill>
              </a:rPr>
              <a:t>continuant-part-of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a b t</a:t>
            </a:r>
            <a:r>
              <a:rPr lang="en-US" sz="2000" dirty="0"/>
              <a:t>) </a:t>
            </a:r>
          </a:p>
          <a:p>
            <a:r>
              <a:rPr lang="en-US" sz="2000" dirty="0"/>
              <a:t>			  (</a:t>
            </a:r>
            <a:r>
              <a:rPr lang="en-US" sz="2000" dirty="0">
                <a:solidFill>
                  <a:srgbClr val="FFFF00"/>
                </a:solidFill>
              </a:rPr>
              <a:t>continuant-part-of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b c t2</a:t>
            </a:r>
            <a:r>
              <a:rPr lang="en-US" sz="2000" dirty="0"/>
              <a:t>)</a:t>
            </a:r>
          </a:p>
          <a:p>
            <a:r>
              <a:rPr lang="en-US" sz="2000" dirty="0"/>
              <a:t>			  (</a:t>
            </a:r>
            <a:r>
              <a:rPr lang="en-US" sz="2000" dirty="0">
                <a:solidFill>
                  <a:srgbClr val="FFFF00"/>
                </a:solidFill>
              </a:rPr>
              <a:t>temporal-part-of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 t2</a:t>
            </a:r>
            <a:r>
              <a:rPr lang="en-US" sz="2000" dirty="0"/>
              <a:t>))</a:t>
            </a:r>
          </a:p>
          <a:p>
            <a:r>
              <a:rPr lang="en-US" sz="2000" dirty="0"/>
              <a:t>		      (</a:t>
            </a:r>
            <a:r>
              <a:rPr lang="en-US" sz="2000" dirty="0">
                <a:solidFill>
                  <a:srgbClr val="FFFF00"/>
                </a:solidFill>
              </a:rPr>
              <a:t>continuant-part-of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a c t</a:t>
            </a:r>
            <a:r>
              <a:rPr lang="en-US" sz="2000" dirty="0"/>
              <a:t>))))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FB7398-0C33-4A98-87DF-F00BBCD46F0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1718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33501F2-AD07-4E7C-9143-492C9036F1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Distinct levels at which formal relations exist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8F32782-92FD-4110-9827-B490C014CA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41B24D-E53E-4CA7-B8EE-C269AC1DCAA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77000"/>
            <a:ext cx="457200" cy="296863"/>
          </a:xfrm>
        </p:spPr>
        <p:txBody>
          <a:bodyPr/>
          <a:lstStyle/>
          <a:p>
            <a:fld id="{7C5DB68A-9D44-4073-920F-D08D647C06A7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7417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 in Ontological Realism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915400" cy="5105400"/>
          </a:xfrm>
        </p:spPr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r>
              <a:rPr lang="en-US" b="1" u="sng" dirty="0"/>
              <a:t>particular-level relations (pp)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Your heart (instance-level) </a:t>
            </a:r>
            <a:r>
              <a:rPr lang="en-US" sz="2200" b="1" dirty="0" err="1"/>
              <a:t>continuant_part_of</a:t>
            </a:r>
            <a:r>
              <a:rPr lang="en-US" sz="2200" b="1" dirty="0"/>
              <a:t> </a:t>
            </a:r>
            <a:r>
              <a:rPr lang="en-US" sz="2200" dirty="0"/>
              <a:t>your body </a:t>
            </a:r>
            <a:r>
              <a:rPr lang="en-US" sz="2200" b="1" dirty="0"/>
              <a:t>at </a:t>
            </a:r>
            <a:r>
              <a:rPr lang="en-US" sz="2200" i="1" dirty="0"/>
              <a:t>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Your heart beating (instance-level) </a:t>
            </a:r>
            <a:r>
              <a:rPr lang="en-US" sz="2200" b="1" dirty="0" err="1"/>
              <a:t>has_participant</a:t>
            </a:r>
            <a:r>
              <a:rPr lang="en-US" sz="2200" dirty="0"/>
              <a:t> your heart</a:t>
            </a:r>
            <a:r>
              <a:rPr lang="en-US" sz="2200" b="1" dirty="0"/>
              <a:t> at </a:t>
            </a:r>
            <a:r>
              <a:rPr lang="en-US" sz="2200" i="1" dirty="0"/>
              <a:t>t</a:t>
            </a:r>
            <a:endParaRPr lang="en-US" sz="2200" dirty="0"/>
          </a:p>
          <a:p>
            <a:pPr lvl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b="1" u="sng" dirty="0"/>
              <a:t>particular-type relations (</a:t>
            </a:r>
            <a:r>
              <a:rPr lang="en-US" b="1" u="sng" dirty="0" err="1"/>
              <a:t>pt</a:t>
            </a:r>
            <a:r>
              <a:rPr lang="en-US" b="1" u="sng" dirty="0"/>
              <a:t>)</a:t>
            </a:r>
            <a:r>
              <a:rPr lang="en-US" dirty="0"/>
              <a:t>	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John’s heart </a:t>
            </a:r>
            <a:r>
              <a:rPr lang="en-US" sz="2200" b="1" dirty="0"/>
              <a:t>instantiates </a:t>
            </a:r>
            <a:r>
              <a:rPr lang="en-US" sz="2200" i="1" dirty="0"/>
              <a:t>human heart </a:t>
            </a:r>
            <a:r>
              <a:rPr lang="en-US" sz="2200" b="1" dirty="0"/>
              <a:t>at </a:t>
            </a:r>
            <a:r>
              <a:rPr lang="en-US" sz="2200" i="1" dirty="0"/>
              <a:t>t</a:t>
            </a:r>
            <a:endParaRPr lang="en-US" sz="22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John’s heart beating </a:t>
            </a:r>
            <a:r>
              <a:rPr lang="en-US" sz="2200" b="1" dirty="0"/>
              <a:t>instantiates </a:t>
            </a:r>
            <a:r>
              <a:rPr lang="en-US" sz="2200" i="1" dirty="0"/>
              <a:t>human heart beating </a:t>
            </a:r>
            <a:r>
              <a:rPr lang="en-US" sz="2200" b="1" dirty="0"/>
              <a:t>at</a:t>
            </a:r>
            <a:r>
              <a:rPr lang="en-US" sz="2200" i="1" dirty="0"/>
              <a:t> </a:t>
            </a:r>
            <a:r>
              <a:rPr lang="en-US" sz="2200" dirty="0"/>
              <a:t>t</a:t>
            </a:r>
          </a:p>
          <a:p>
            <a:pPr lvl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b="1" u="sng" dirty="0"/>
              <a:t>Type-level relations (</a:t>
            </a:r>
            <a:r>
              <a:rPr lang="en-US" b="1" u="sng" dirty="0" err="1"/>
              <a:t>tt</a:t>
            </a:r>
            <a:r>
              <a:rPr lang="en-US" b="1" u="sng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human heart </a:t>
            </a:r>
            <a:r>
              <a:rPr lang="en-US" sz="2200" i="1" dirty="0" err="1"/>
              <a:t>continuant_part­_of</a:t>
            </a:r>
            <a:r>
              <a:rPr lang="en-US" sz="2200" dirty="0"/>
              <a:t> human body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human heart beating process </a:t>
            </a:r>
            <a:r>
              <a:rPr lang="en-US" sz="2200" i="1" dirty="0" err="1"/>
              <a:t>has_occurrent_part</a:t>
            </a:r>
            <a:r>
              <a:rPr lang="en-US" sz="2200" dirty="0"/>
              <a:t> beat profile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Must be defined in terms of pp and </a:t>
            </a:r>
            <a:r>
              <a:rPr lang="en-US" dirty="0" err="1">
                <a:solidFill>
                  <a:srgbClr val="FFFF00"/>
                </a:solidFill>
              </a:rPr>
              <a:t>pt</a:t>
            </a:r>
            <a:r>
              <a:rPr lang="en-US" dirty="0">
                <a:solidFill>
                  <a:srgbClr val="FFFF00"/>
                </a:solidFill>
              </a:rPr>
              <a:t> relations!!!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3A5A5-B6E4-4678-B16F-F0663AE6171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06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Rectangle 2">
            <a:extLst>
              <a:ext uri="{FF2B5EF4-FFF2-40B4-BE49-F238E27FC236}">
                <a16:creationId xmlns:a16="http://schemas.microsoft.com/office/drawing/2014/main" id="{37289CCA-FAC6-4A2D-B180-268C05CDB1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 dirty="0"/>
              <a:t>the all-some form for </a:t>
            </a:r>
            <a:r>
              <a:rPr lang="en-US" altLang="en-US" i="1" dirty="0" err="1"/>
              <a:t>tt</a:t>
            </a:r>
            <a:r>
              <a:rPr lang="en-US" altLang="en-US" i="1" dirty="0"/>
              <a:t> relations</a:t>
            </a:r>
          </a:p>
        </p:txBody>
      </p:sp>
      <p:sp>
        <p:nvSpPr>
          <p:cNvPr id="531459" name="Rectangle 3">
            <a:extLst>
              <a:ext uri="{FF2B5EF4-FFF2-40B4-BE49-F238E27FC236}">
                <a16:creationId xmlns:a16="http://schemas.microsoft.com/office/drawing/2014/main" id="{658C9788-4AE3-4C9B-BF2D-88EBD7D278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endParaRPr lang="en-US" altLang="en-US" sz="2800" i="1" dirty="0"/>
          </a:p>
          <a:p>
            <a:r>
              <a:rPr lang="en-US" altLang="en-US" sz="2800" i="1" dirty="0"/>
              <a:t>A </a:t>
            </a:r>
            <a:r>
              <a:rPr lang="en-US" altLang="en-US" sz="2800" i="1" dirty="0" err="1"/>
              <a:t>continuant_part_of</a:t>
            </a:r>
            <a:r>
              <a:rPr lang="en-US" altLang="en-US" sz="2800" i="1" dirty="0"/>
              <a:t> B</a:t>
            </a:r>
            <a:r>
              <a:rPr lang="en-US" altLang="en-US" sz="2800" dirty="0"/>
              <a:t> =def.</a:t>
            </a:r>
          </a:p>
          <a:p>
            <a:endParaRPr lang="en-US" altLang="en-US" sz="2800" dirty="0"/>
          </a:p>
          <a:p>
            <a:pPr lvl="1">
              <a:buFontTx/>
              <a:buNone/>
            </a:pPr>
            <a:r>
              <a:rPr lang="en-US" altLang="en-US" sz="2400" dirty="0"/>
              <a:t>for  </a:t>
            </a:r>
            <a:r>
              <a:rPr lang="en-US" altLang="en-US" sz="2400" b="1" dirty="0"/>
              <a:t>all  </a:t>
            </a:r>
            <a:r>
              <a:rPr lang="en-US" altLang="en-US" sz="2400" dirty="0"/>
              <a:t>instances </a:t>
            </a:r>
            <a:r>
              <a:rPr lang="en-US" altLang="en-US" sz="2400" i="1" dirty="0"/>
              <a:t>a </a:t>
            </a:r>
            <a:r>
              <a:rPr lang="en-US" altLang="en-US" sz="2400" dirty="0"/>
              <a:t>and times </a:t>
            </a:r>
            <a:r>
              <a:rPr lang="en-US" altLang="en-US" sz="2400" i="1" dirty="0"/>
              <a:t>t</a:t>
            </a:r>
            <a:r>
              <a:rPr lang="en-US" altLang="en-US" sz="2400" dirty="0"/>
              <a:t>, </a:t>
            </a:r>
          </a:p>
          <a:p>
            <a:pPr lvl="1">
              <a:buFontTx/>
              <a:buNone/>
            </a:pPr>
            <a:r>
              <a:rPr lang="en-US" altLang="en-US" sz="2400" dirty="0"/>
              <a:t>If </a:t>
            </a:r>
            <a:r>
              <a:rPr lang="en-US" altLang="en-US" sz="2400" i="1" dirty="0"/>
              <a:t>a</a:t>
            </a:r>
            <a:r>
              <a:rPr lang="en-US" altLang="en-US" sz="2400" dirty="0"/>
              <a:t> is an instance of the universal </a:t>
            </a:r>
            <a:r>
              <a:rPr lang="en-US" altLang="en-US" sz="2400" i="1" dirty="0"/>
              <a:t>A </a:t>
            </a:r>
            <a:r>
              <a:rPr lang="en-US" altLang="en-US" sz="2400" dirty="0"/>
              <a:t>at </a:t>
            </a:r>
            <a:r>
              <a:rPr lang="en-US" altLang="en-US" sz="2400" i="1" dirty="0"/>
              <a:t>t</a:t>
            </a:r>
            <a:r>
              <a:rPr lang="en-US" altLang="en-US" sz="2400" dirty="0"/>
              <a:t>,</a:t>
            </a:r>
          </a:p>
          <a:p>
            <a:pPr lvl="1">
              <a:buFontTx/>
              <a:buNone/>
            </a:pPr>
            <a:r>
              <a:rPr lang="en-US" altLang="en-US" sz="2400" dirty="0"/>
              <a:t>then there is  </a:t>
            </a:r>
            <a:r>
              <a:rPr lang="en-US" altLang="en-US" sz="2400" b="1" dirty="0"/>
              <a:t>some  </a:t>
            </a:r>
            <a:r>
              <a:rPr lang="en-US" altLang="en-US" sz="2400" dirty="0"/>
              <a:t>instance </a:t>
            </a:r>
            <a:r>
              <a:rPr lang="en-US" altLang="en-US" sz="2400" i="1" dirty="0"/>
              <a:t>b </a:t>
            </a:r>
            <a:r>
              <a:rPr lang="en-US" altLang="en-US" sz="2400" dirty="0"/>
              <a:t>of the universal </a:t>
            </a:r>
            <a:r>
              <a:rPr lang="en-US" altLang="en-US" sz="2400" i="1" dirty="0"/>
              <a:t>B </a:t>
            </a:r>
          </a:p>
          <a:p>
            <a:pPr lvl="1">
              <a:buFontTx/>
              <a:buNone/>
            </a:pPr>
            <a:r>
              <a:rPr lang="en-US" altLang="en-US" sz="2400" dirty="0"/>
              <a:t>such that </a:t>
            </a:r>
          </a:p>
          <a:p>
            <a:pPr lvl="1">
              <a:buFontTx/>
              <a:buNone/>
            </a:pPr>
            <a:r>
              <a:rPr lang="en-US" altLang="en-US" sz="2400" i="1" dirty="0"/>
              <a:t>a</a:t>
            </a:r>
            <a:r>
              <a:rPr lang="en-US" altLang="en-US" sz="2400" dirty="0"/>
              <a:t> is an instance-level </a:t>
            </a:r>
            <a:r>
              <a:rPr lang="en-US" altLang="en-US" sz="2400" b="1" dirty="0" err="1"/>
              <a:t>part_of</a:t>
            </a:r>
            <a:r>
              <a:rPr lang="en-US" altLang="en-US" sz="2400" b="1" dirty="0"/>
              <a:t> </a:t>
            </a:r>
            <a:r>
              <a:rPr lang="en-US" altLang="en-US" sz="2400" i="1" dirty="0"/>
              <a:t>b</a:t>
            </a:r>
            <a:r>
              <a:rPr lang="en-US" altLang="en-US" sz="2400" dirty="0"/>
              <a:t> at </a:t>
            </a:r>
            <a:r>
              <a:rPr lang="en-US" altLang="en-US" sz="2400" i="1" dirty="0"/>
              <a:t>t</a:t>
            </a:r>
          </a:p>
          <a:p>
            <a:pPr lvl="1">
              <a:buFontTx/>
              <a:buNone/>
            </a:pPr>
            <a:endParaRPr lang="en-US" altLang="en-US" i="1" dirty="0"/>
          </a:p>
          <a:p>
            <a:r>
              <a:rPr lang="en-US" altLang="en-US" i="1" dirty="0"/>
              <a:t>Domain: Continuant</a:t>
            </a:r>
          </a:p>
          <a:p>
            <a:r>
              <a:rPr lang="en-US" altLang="en-US" i="1" dirty="0"/>
              <a:t>Range: Continuant</a:t>
            </a:r>
          </a:p>
          <a:p>
            <a:pPr lvl="1">
              <a:buFontTx/>
              <a:buNone/>
            </a:pPr>
            <a:endParaRPr lang="en-US" altLang="en-US" sz="2400" i="1" dirty="0"/>
          </a:p>
          <a:p>
            <a:pPr lvl="1">
              <a:buFontTx/>
              <a:buNone/>
            </a:pPr>
            <a:endParaRPr lang="en-US" altLang="en-US" sz="2400" i="1" dirty="0"/>
          </a:p>
        </p:txBody>
      </p:sp>
      <p:grpSp>
        <p:nvGrpSpPr>
          <p:cNvPr id="531462" name="Group 6">
            <a:extLst>
              <a:ext uri="{FF2B5EF4-FFF2-40B4-BE49-F238E27FC236}">
                <a16:creationId xmlns:a16="http://schemas.microsoft.com/office/drawing/2014/main" id="{21DEFE19-C0F8-4D4B-9CF3-E57DF7EB2CD4}"/>
              </a:ext>
            </a:extLst>
          </p:cNvPr>
          <p:cNvGrpSpPr>
            <a:grpSpLocks/>
          </p:cNvGrpSpPr>
          <p:nvPr/>
        </p:nvGrpSpPr>
        <p:grpSpPr bwMode="auto">
          <a:xfrm>
            <a:off x="1528763" y="2667000"/>
            <a:ext cx="2281237" cy="1524000"/>
            <a:chOff x="933" y="1680"/>
            <a:chExt cx="1437" cy="960"/>
          </a:xfrm>
        </p:grpSpPr>
        <p:sp>
          <p:nvSpPr>
            <p:cNvPr id="531460" name="Oval 4">
              <a:extLst>
                <a:ext uri="{FF2B5EF4-FFF2-40B4-BE49-F238E27FC236}">
                  <a16:creationId xmlns:a16="http://schemas.microsoft.com/office/drawing/2014/main" id="{824ACA63-E2E5-47DD-87CC-93FF17C1C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" y="1680"/>
              <a:ext cx="288" cy="38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31461" name="Oval 5">
              <a:extLst>
                <a:ext uri="{FF2B5EF4-FFF2-40B4-BE49-F238E27FC236}">
                  <a16:creationId xmlns:a16="http://schemas.microsoft.com/office/drawing/2014/main" id="{A7F9D4A4-5D0C-4EE9-BD55-DA09BE1CD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256"/>
              <a:ext cx="624" cy="38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300FE7-F918-4662-92E3-AAB4A27E5A0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2051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7124D-C95A-4D9C-8B97-7D4402078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C1654-0EE3-477F-8181-15559C890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r>
              <a:rPr lang="en-US" sz="2000" dirty="0"/>
              <a:t>human heart </a:t>
            </a:r>
            <a:r>
              <a:rPr lang="en-US" sz="2000" dirty="0" err="1"/>
              <a:t>tt_</a:t>
            </a:r>
            <a:r>
              <a:rPr lang="en-US" sz="2000" i="1" dirty="0" err="1"/>
              <a:t>continuant_part­_of</a:t>
            </a:r>
            <a:r>
              <a:rPr lang="en-US" sz="2000" dirty="0"/>
              <a:t> human body</a:t>
            </a:r>
          </a:p>
          <a:p>
            <a:endParaRPr lang="en-US" sz="2000" dirty="0"/>
          </a:p>
          <a:p>
            <a:r>
              <a:rPr lang="en-US" sz="2000" dirty="0"/>
              <a:t>(</a:t>
            </a:r>
            <a:r>
              <a:rPr lang="en-US" sz="2000" dirty="0" err="1"/>
              <a:t>cl:comment</a:t>
            </a:r>
            <a:r>
              <a:rPr lang="en-US" sz="2000" dirty="0"/>
              <a:t> “elucidation of type-level continuant parthood [tcon-1]"</a:t>
            </a:r>
          </a:p>
          <a:p>
            <a:r>
              <a:rPr lang="en-US" sz="2000" dirty="0"/>
              <a:t>  (</a:t>
            </a:r>
            <a:r>
              <a:rPr lang="en-US" sz="2000" dirty="0" err="1">
                <a:solidFill>
                  <a:srgbClr val="92D050"/>
                </a:solidFill>
              </a:rPr>
              <a:t>forall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C000"/>
                </a:solidFill>
              </a:rPr>
              <a:t>u1 u2</a:t>
            </a:r>
            <a:r>
              <a:rPr lang="en-US" sz="2000" dirty="0"/>
              <a:t>)</a:t>
            </a:r>
          </a:p>
          <a:p>
            <a:r>
              <a:rPr lang="en-US" sz="2000" dirty="0"/>
              <a:t>	(if	(</a:t>
            </a:r>
            <a:r>
              <a:rPr lang="en-US" sz="2000" dirty="0" err="1">
                <a:solidFill>
                  <a:srgbClr val="FFFF00"/>
                </a:solidFill>
              </a:rPr>
              <a:t>tt</a:t>
            </a:r>
            <a:r>
              <a:rPr lang="en-US" sz="2000" dirty="0">
                <a:solidFill>
                  <a:srgbClr val="FFFF00"/>
                </a:solidFill>
              </a:rPr>
              <a:t>-continuant-part-of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C000"/>
                </a:solidFill>
              </a:rPr>
              <a:t>u1 u2</a:t>
            </a:r>
            <a:r>
              <a:rPr lang="en-US" sz="2000" dirty="0"/>
              <a:t>)</a:t>
            </a:r>
          </a:p>
          <a:p>
            <a:r>
              <a:rPr lang="en-US" sz="2000" dirty="0"/>
              <a:t>		(</a:t>
            </a:r>
            <a:r>
              <a:rPr lang="en-US" sz="2000" dirty="0" err="1">
                <a:solidFill>
                  <a:srgbClr val="92D050"/>
                </a:solidFill>
              </a:rPr>
              <a:t>forall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C000"/>
                </a:solidFill>
              </a:rPr>
              <a:t>c1 t</a:t>
            </a:r>
            <a:r>
              <a:rPr lang="en-US" sz="2000" dirty="0"/>
              <a:t>)</a:t>
            </a:r>
          </a:p>
          <a:p>
            <a:r>
              <a:rPr lang="en-US" sz="2000" dirty="0"/>
              <a:t>			(if (and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c1 </a:t>
            </a:r>
            <a:r>
              <a:rPr lang="en-US" sz="2000" dirty="0">
                <a:solidFill>
                  <a:srgbClr val="FFC000"/>
                </a:solidFill>
              </a:rPr>
              <a:t>u1</a:t>
            </a:r>
            <a:r>
              <a:rPr lang="en-US" sz="2000" i="1" dirty="0">
                <a:solidFill>
                  <a:srgbClr val="FFC000"/>
                </a:solidFill>
              </a:rPr>
              <a:t> t</a:t>
            </a:r>
            <a:r>
              <a:rPr lang="en-US" sz="2000" dirty="0"/>
              <a:t>)</a:t>
            </a:r>
          </a:p>
          <a:p>
            <a:r>
              <a:rPr lang="en-US" sz="2000" dirty="0"/>
              <a:t>				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c1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continuant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))</a:t>
            </a:r>
          </a:p>
          <a:p>
            <a:r>
              <a:rPr lang="en-US" sz="2000" dirty="0"/>
              <a:t>			    (</a:t>
            </a:r>
            <a:r>
              <a:rPr lang="en-US" sz="2000" dirty="0">
                <a:solidFill>
                  <a:srgbClr val="92D050"/>
                </a:solidFill>
              </a:rPr>
              <a:t>exists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C000"/>
                </a:solidFill>
              </a:rPr>
              <a:t>c2</a:t>
            </a:r>
            <a:r>
              <a:rPr lang="en-US" sz="2000" dirty="0"/>
              <a:t>)</a:t>
            </a:r>
          </a:p>
          <a:p>
            <a:r>
              <a:rPr lang="en-US" sz="2000" dirty="0"/>
              <a:t>				(and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i="1">
                <a:solidFill>
                  <a:srgbClr val="FFC000"/>
                </a:solidFill>
              </a:rPr>
              <a:t>c2</a:t>
            </a:r>
            <a:r>
              <a:rPr lang="en-US" sz="2000"/>
              <a:t> </a:t>
            </a:r>
            <a:r>
              <a:rPr lang="en-US" sz="2000">
                <a:solidFill>
                  <a:srgbClr val="FFC000"/>
                </a:solidFill>
              </a:rPr>
              <a:t>u2</a:t>
            </a:r>
            <a:r>
              <a:rPr lang="en-US" sz="200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</a:t>
            </a:r>
          </a:p>
          <a:p>
            <a:r>
              <a:rPr lang="en-US" sz="2000" dirty="0"/>
              <a:t>				       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c2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continuant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</a:t>
            </a:r>
          </a:p>
          <a:p>
            <a:r>
              <a:rPr lang="en-US" sz="2000" dirty="0"/>
              <a:t>				        (</a:t>
            </a:r>
            <a:r>
              <a:rPr lang="en-US" sz="2000" dirty="0">
                <a:solidFill>
                  <a:srgbClr val="FFFF00"/>
                </a:solidFill>
              </a:rPr>
              <a:t>continuant-part-of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c1 c2 t</a:t>
            </a:r>
            <a:r>
              <a:rPr lang="en-US" sz="2000" dirty="0"/>
              <a:t>)))))))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49A72-4BFA-4F38-8C64-B3360B6ADD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9137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>
            <a:extLst>
              <a:ext uri="{FF2B5EF4-FFF2-40B4-BE49-F238E27FC236}">
                <a16:creationId xmlns:a16="http://schemas.microsoft.com/office/drawing/2014/main" id="{695F9B2D-9B70-4732-AA4E-9C19D9E02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Definitions of the </a:t>
            </a:r>
            <a:r>
              <a:rPr lang="en-US" altLang="en-US" sz="4000" b="1"/>
              <a:t>all-some</a:t>
            </a:r>
            <a:r>
              <a:rPr lang="en-US" altLang="en-US" sz="4000"/>
              <a:t> form allow cascading inferences</a:t>
            </a:r>
          </a:p>
        </p:txBody>
      </p:sp>
      <p:sp>
        <p:nvSpPr>
          <p:cNvPr id="437251" name="Rectangle 3">
            <a:extLst>
              <a:ext uri="{FF2B5EF4-FFF2-40B4-BE49-F238E27FC236}">
                <a16:creationId xmlns:a16="http://schemas.microsoft.com/office/drawing/2014/main" id="{9DD60348-18FB-43F2-87C3-EB18DECA32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2438400"/>
            <a:ext cx="8686800" cy="4191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If </a:t>
            </a:r>
            <a:r>
              <a:rPr lang="en-US" altLang="en-US" i="1" dirty="0"/>
              <a:t>A R</a:t>
            </a:r>
            <a:r>
              <a:rPr lang="en-US" altLang="en-US" i="1" baseline="-25000" dirty="0"/>
              <a:t>1</a:t>
            </a:r>
            <a:r>
              <a:rPr lang="en-US" altLang="en-US" i="1" dirty="0"/>
              <a:t> B </a:t>
            </a:r>
            <a:r>
              <a:rPr lang="en-US" altLang="en-US" dirty="0"/>
              <a:t>and </a:t>
            </a:r>
            <a:r>
              <a:rPr lang="en-US" altLang="en-US" i="1" dirty="0"/>
              <a:t>B R</a:t>
            </a:r>
            <a:r>
              <a:rPr lang="en-US" altLang="en-US" i="1" baseline="-25000" dirty="0"/>
              <a:t>2 </a:t>
            </a:r>
            <a:r>
              <a:rPr lang="en-US" altLang="en-US" i="1" dirty="0"/>
              <a:t>C, </a:t>
            </a:r>
            <a:r>
              <a:rPr lang="en-US" altLang="en-US" dirty="0"/>
              <a:t>then we know that: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every </a:t>
            </a:r>
            <a:r>
              <a:rPr lang="en-US" altLang="en-US" i="1" dirty="0"/>
              <a:t>A </a:t>
            </a:r>
            <a:r>
              <a:rPr lang="en-US" altLang="en-US" dirty="0"/>
              <a:t>stands in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1</a:t>
            </a:r>
            <a:r>
              <a:rPr lang="en-US" altLang="en-US" i="1" dirty="0"/>
              <a:t> </a:t>
            </a:r>
            <a:r>
              <a:rPr lang="en-US" altLang="en-US" dirty="0"/>
              <a:t>to </a:t>
            </a:r>
            <a:r>
              <a:rPr lang="en-US" altLang="en-US" i="1" dirty="0"/>
              <a:t>some B</a:t>
            </a:r>
            <a:r>
              <a:rPr lang="en-US" altLang="en-US" dirty="0"/>
              <a:t>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whichever </a:t>
            </a:r>
            <a:r>
              <a:rPr lang="en-US" altLang="en-US" i="1" dirty="0"/>
              <a:t>B </a:t>
            </a:r>
            <a:r>
              <a:rPr lang="en-US" altLang="en-US" dirty="0"/>
              <a:t>this is, it can be plugged into the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2 </a:t>
            </a:r>
            <a:r>
              <a:rPr lang="en-US" altLang="en-US" dirty="0"/>
              <a:t>relation, because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2 </a:t>
            </a:r>
            <a:r>
              <a:rPr lang="en-US" altLang="en-US" dirty="0"/>
              <a:t>is defined for </a:t>
            </a:r>
            <a:r>
              <a:rPr lang="en-US" altLang="en-US" i="1" dirty="0"/>
              <a:t>every </a:t>
            </a:r>
            <a:r>
              <a:rPr lang="en-US" altLang="en-US" dirty="0"/>
              <a:t>B.</a:t>
            </a:r>
            <a:r>
              <a:rPr lang="en-US" altLang="en-US" i="1" baseline="-25000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altLang="en-US" i="1" baseline="-25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Also allows for the definition of ‘shortcut’ relations: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A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3</a:t>
            </a:r>
            <a:r>
              <a:rPr lang="en-US" altLang="en-US" dirty="0"/>
              <a:t> C =def. </a:t>
            </a:r>
            <a:r>
              <a:rPr lang="en-US" altLang="en-US" i="1" dirty="0"/>
              <a:t>A R</a:t>
            </a:r>
            <a:r>
              <a:rPr lang="en-US" altLang="en-US" i="1" baseline="-25000" dirty="0"/>
              <a:t>1</a:t>
            </a:r>
            <a:r>
              <a:rPr lang="en-US" altLang="en-US" i="1" dirty="0"/>
              <a:t> B </a:t>
            </a:r>
            <a:r>
              <a:rPr lang="en-US" altLang="en-US" dirty="0"/>
              <a:t>and </a:t>
            </a:r>
            <a:r>
              <a:rPr lang="en-US" altLang="en-US" i="1" dirty="0"/>
              <a:t>B R</a:t>
            </a:r>
            <a:r>
              <a:rPr lang="en-US" altLang="en-US" i="1" baseline="-25000" dirty="0"/>
              <a:t>2 </a:t>
            </a:r>
            <a:r>
              <a:rPr lang="en-US" altLang="en-US" i="1" dirty="0"/>
              <a:t>C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1F9C91-C72D-40B5-85D8-ABDEB8EDD8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6908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>
            <a:extLst>
              <a:ext uri="{FF2B5EF4-FFF2-40B4-BE49-F238E27FC236}">
                <a16:creationId xmlns:a16="http://schemas.microsoft.com/office/drawing/2014/main" id="{8CDA9034-34F8-498F-A334-49354BDE7F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Features of relations on the level of instances may not hold on the level of universals</a:t>
            </a:r>
          </a:p>
        </p:txBody>
      </p:sp>
      <p:sp>
        <p:nvSpPr>
          <p:cNvPr id="422915" name="Rectangle 3">
            <a:extLst>
              <a:ext uri="{FF2B5EF4-FFF2-40B4-BE49-F238E27FC236}">
                <a16:creationId xmlns:a16="http://schemas.microsoft.com/office/drawing/2014/main" id="{CDE56239-2B93-4607-B56E-AAEFF0F16F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2743200"/>
            <a:ext cx="8686800" cy="38862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400" i="1" dirty="0"/>
              <a:t>nucleus </a:t>
            </a:r>
            <a:r>
              <a:rPr lang="en-US" altLang="en-US" sz="2400" i="1" dirty="0" err="1"/>
              <a:t>adjacent_to</a:t>
            </a:r>
            <a:r>
              <a:rPr lang="en-US" altLang="en-US" sz="2400" i="1" dirty="0"/>
              <a:t> cytoplasm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b="1" dirty="0"/>
              <a:t>Not: </a:t>
            </a:r>
            <a:r>
              <a:rPr lang="en-US" altLang="en-US" i="1" dirty="0"/>
              <a:t>cytoplasm </a:t>
            </a:r>
            <a:r>
              <a:rPr lang="en-US" altLang="en-US" i="1" dirty="0" err="1"/>
              <a:t>adjacent_to</a:t>
            </a:r>
            <a:r>
              <a:rPr lang="en-US" altLang="en-US" i="1" dirty="0"/>
              <a:t> nucleus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i="1" dirty="0"/>
              <a:t>Red blood cells don’t have a nucleus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i="1" dirty="0"/>
              <a:t>seminal vesicle </a:t>
            </a:r>
            <a:r>
              <a:rPr lang="en-US" altLang="en-US" sz="2400" i="1" dirty="0" err="1"/>
              <a:t>adjacent_to</a:t>
            </a:r>
            <a:r>
              <a:rPr lang="en-US" altLang="en-US" sz="2400" i="1" dirty="0"/>
              <a:t> urinary bladder</a:t>
            </a:r>
            <a:r>
              <a:rPr lang="en-US" altLang="en-US" sz="2400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b="1" dirty="0"/>
              <a:t>Not: </a:t>
            </a:r>
            <a:r>
              <a:rPr lang="en-US" altLang="en-US" i="1" dirty="0"/>
              <a:t>urinary bladder</a:t>
            </a:r>
            <a:r>
              <a:rPr lang="en-US" altLang="en-US" dirty="0"/>
              <a:t> </a:t>
            </a:r>
            <a:r>
              <a:rPr lang="en-US" altLang="en-US" i="1" dirty="0" err="1"/>
              <a:t>adjacent_to</a:t>
            </a:r>
            <a:r>
              <a:rPr lang="en-US" altLang="en-US" i="1" dirty="0"/>
              <a:t> seminal vesicle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i="1" dirty="0"/>
              <a:t>Women don’t have seminal vesicles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i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i="1" dirty="0"/>
              <a:t>Adjacency</a:t>
            </a:r>
            <a:r>
              <a:rPr lang="en-US" altLang="en-US" dirty="0"/>
              <a:t> as a relation between universals is not symmetric while it is symmetric at particular level.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3F2687-E237-4B71-988B-8729B66AD1A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88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12"/>
          <p:cNvGrpSpPr>
            <a:grpSpLocks/>
          </p:cNvGrpSpPr>
          <p:nvPr/>
        </p:nvGrpSpPr>
        <p:grpSpPr bwMode="auto">
          <a:xfrm>
            <a:off x="121969" y="3286780"/>
            <a:ext cx="8728715" cy="3266421"/>
            <a:chOff x="136379" y="2271345"/>
            <a:chExt cx="8729359" cy="3266893"/>
          </a:xfrm>
        </p:grpSpPr>
        <p:sp>
          <p:nvSpPr>
            <p:cNvPr id="68612" name="Rectangle 2"/>
            <p:cNvSpPr>
              <a:spLocks noChangeArrowheads="1"/>
            </p:cNvSpPr>
            <p:nvPr/>
          </p:nvSpPr>
          <p:spPr bwMode="auto">
            <a:xfrm>
              <a:off x="478853" y="4153043"/>
              <a:ext cx="3276842" cy="138519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800" b="0" dirty="0">
                  <a:solidFill>
                    <a:schemeClr val="bg1"/>
                  </a:solidFill>
                </a:rPr>
                <a:t>the particular case of redness (of a particular fly eye)</a:t>
              </a:r>
            </a:p>
          </p:txBody>
        </p:sp>
        <p:sp>
          <p:nvSpPr>
            <p:cNvPr id="68613" name="Rectangle 3"/>
            <p:cNvSpPr>
              <a:spLocks noChangeArrowheads="1"/>
            </p:cNvSpPr>
            <p:nvPr/>
          </p:nvSpPr>
          <p:spPr bwMode="auto">
            <a:xfrm>
              <a:off x="586132" y="2271345"/>
              <a:ext cx="3062284" cy="523296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800">
                  <a:solidFill>
                    <a:schemeClr val="bg1"/>
                  </a:solidFill>
                </a:rPr>
                <a:t>the universal </a:t>
              </a:r>
              <a:r>
                <a:rPr lang="en-US" altLang="en-US" sz="2800" i="1">
                  <a:solidFill>
                    <a:schemeClr val="bg1"/>
                  </a:solidFill>
                </a:rPr>
                <a:t>red</a:t>
              </a:r>
              <a:endParaRPr lang="en-US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68615" name="Text Box 5"/>
            <p:cNvSpPr txBox="1">
              <a:spLocks noChangeArrowheads="1"/>
            </p:cNvSpPr>
            <p:nvPr/>
          </p:nvSpPr>
          <p:spPr bwMode="auto">
            <a:xfrm>
              <a:off x="136379" y="3262089"/>
              <a:ext cx="2621424" cy="523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800" b="0" i="1" dirty="0">
                  <a:solidFill>
                    <a:schemeClr val="bg1"/>
                  </a:solidFill>
                </a:rPr>
                <a:t>Instantiates at t</a:t>
              </a:r>
            </a:p>
          </p:txBody>
        </p:sp>
        <p:sp>
          <p:nvSpPr>
            <p:cNvPr id="68616" name="Rectangle 6"/>
            <p:cNvSpPr>
              <a:spLocks noChangeArrowheads="1"/>
            </p:cNvSpPr>
            <p:nvPr/>
          </p:nvSpPr>
          <p:spPr bwMode="auto">
            <a:xfrm>
              <a:off x="5665101" y="4153390"/>
              <a:ext cx="3200637" cy="13845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800" b="0" dirty="0">
                  <a:solidFill>
                    <a:schemeClr val="bg1"/>
                  </a:solidFill>
                </a:rPr>
                <a:t>an instance of an eye (in a particular fly)</a:t>
              </a:r>
            </a:p>
          </p:txBody>
        </p:sp>
        <p:sp>
          <p:nvSpPr>
            <p:cNvPr id="68617" name="Rectangle 7"/>
            <p:cNvSpPr>
              <a:spLocks noChangeArrowheads="1"/>
            </p:cNvSpPr>
            <p:nvPr/>
          </p:nvSpPr>
          <p:spPr bwMode="auto">
            <a:xfrm>
              <a:off x="5713436" y="2271345"/>
              <a:ext cx="3103965" cy="523296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800">
                  <a:solidFill>
                    <a:schemeClr val="bg1"/>
                  </a:solidFill>
                </a:rPr>
                <a:t>the universal </a:t>
              </a:r>
              <a:r>
                <a:rPr lang="en-US" altLang="en-US" sz="2800" i="1">
                  <a:solidFill>
                    <a:schemeClr val="bg1"/>
                  </a:solidFill>
                </a:rPr>
                <a:t>eye</a:t>
              </a:r>
              <a:endParaRPr lang="en-US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68619" name="Text Box 9"/>
            <p:cNvSpPr txBox="1">
              <a:spLocks noChangeArrowheads="1"/>
            </p:cNvSpPr>
            <p:nvPr/>
          </p:nvSpPr>
          <p:spPr bwMode="auto">
            <a:xfrm>
              <a:off x="5260600" y="3262089"/>
              <a:ext cx="2621423" cy="523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800" b="0" i="1" dirty="0">
                  <a:solidFill>
                    <a:schemeClr val="bg1"/>
                  </a:solidFill>
                </a:rPr>
                <a:t>Instantiates at t</a:t>
              </a:r>
            </a:p>
          </p:txBody>
        </p:sp>
        <p:sp>
          <p:nvSpPr>
            <p:cNvPr id="68620" name="Line 10"/>
            <p:cNvSpPr>
              <a:spLocks noChangeShapeType="1"/>
            </p:cNvSpPr>
            <p:nvPr/>
          </p:nvSpPr>
          <p:spPr bwMode="auto">
            <a:xfrm>
              <a:off x="3759588" y="4801183"/>
              <a:ext cx="1828935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8621" name="Text Box 11"/>
            <p:cNvSpPr txBox="1">
              <a:spLocks noChangeArrowheads="1"/>
            </p:cNvSpPr>
            <p:nvPr/>
          </p:nvSpPr>
          <p:spPr bwMode="auto">
            <a:xfrm>
              <a:off x="3683384" y="4267706"/>
              <a:ext cx="2046439" cy="461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400" b="0" dirty="0" err="1">
                  <a:solidFill>
                    <a:schemeClr val="bg1"/>
                  </a:solidFill>
                </a:rPr>
                <a:t>inheresIn</a:t>
              </a:r>
              <a:endParaRPr lang="en-US" altLang="en-US" sz="2400" b="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DAB897-F7BF-4A44-9898-8ABE54793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CF04-00E1-4F99-A289-9C215F445602}" type="slidenum">
              <a:rPr lang="en-US" altLang="en-US" smtClean="0"/>
              <a:pPr/>
              <a:t>39</a:t>
            </a:fld>
            <a:endParaRPr lang="en-US" alt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7E2CB26-176A-43D3-A646-BC305EA2F73B}"/>
              </a:ext>
            </a:extLst>
          </p:cNvPr>
          <p:cNvCxnSpPr>
            <a:stCxn id="68612" idx="0"/>
            <a:endCxn id="68613" idx="2"/>
          </p:cNvCxnSpPr>
          <p:nvPr/>
        </p:nvCxnSpPr>
        <p:spPr bwMode="auto">
          <a:xfrm flipH="1" flipV="1">
            <a:off x="2102717" y="3810000"/>
            <a:ext cx="1" cy="13582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D18F062-CAF1-449F-8AEB-D42BFC2CF1D3}"/>
              </a:ext>
            </a:extLst>
          </p:cNvPr>
          <p:cNvCxnSpPr>
            <a:cxnSpLocks/>
            <a:stCxn id="68616" idx="0"/>
            <a:endCxn id="68617" idx="2"/>
          </p:cNvCxnSpPr>
          <p:nvPr/>
        </p:nvCxnSpPr>
        <p:spPr bwMode="auto">
          <a:xfrm flipH="1" flipV="1">
            <a:off x="7250482" y="3810000"/>
            <a:ext cx="2" cy="13585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907547884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12"/>
          <p:cNvGrpSpPr>
            <a:grpSpLocks/>
          </p:cNvGrpSpPr>
          <p:nvPr/>
        </p:nvGrpSpPr>
        <p:grpSpPr bwMode="auto">
          <a:xfrm>
            <a:off x="121969" y="3286780"/>
            <a:ext cx="8728715" cy="3266421"/>
            <a:chOff x="136379" y="2271345"/>
            <a:chExt cx="8729359" cy="3266893"/>
          </a:xfrm>
        </p:grpSpPr>
        <p:sp>
          <p:nvSpPr>
            <p:cNvPr id="68612" name="Rectangle 2"/>
            <p:cNvSpPr>
              <a:spLocks noChangeArrowheads="1"/>
            </p:cNvSpPr>
            <p:nvPr/>
          </p:nvSpPr>
          <p:spPr bwMode="auto">
            <a:xfrm>
              <a:off x="478853" y="4153043"/>
              <a:ext cx="3276842" cy="138519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800" b="0" dirty="0">
                  <a:solidFill>
                    <a:schemeClr val="bg1"/>
                  </a:solidFill>
                </a:rPr>
                <a:t>the particular case of redness (of a particular fly eye)</a:t>
              </a:r>
            </a:p>
          </p:txBody>
        </p:sp>
        <p:sp>
          <p:nvSpPr>
            <p:cNvPr id="68613" name="Rectangle 3"/>
            <p:cNvSpPr>
              <a:spLocks noChangeArrowheads="1"/>
            </p:cNvSpPr>
            <p:nvPr/>
          </p:nvSpPr>
          <p:spPr bwMode="auto">
            <a:xfrm>
              <a:off x="586132" y="2271345"/>
              <a:ext cx="3062284" cy="523296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800">
                  <a:solidFill>
                    <a:schemeClr val="bg1"/>
                  </a:solidFill>
                </a:rPr>
                <a:t>the universal </a:t>
              </a:r>
              <a:r>
                <a:rPr lang="en-US" altLang="en-US" sz="2800" i="1">
                  <a:solidFill>
                    <a:schemeClr val="bg1"/>
                  </a:solidFill>
                </a:rPr>
                <a:t>red</a:t>
              </a:r>
              <a:endParaRPr lang="en-US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68615" name="Text Box 5"/>
            <p:cNvSpPr txBox="1">
              <a:spLocks noChangeArrowheads="1"/>
            </p:cNvSpPr>
            <p:nvPr/>
          </p:nvSpPr>
          <p:spPr bwMode="auto">
            <a:xfrm>
              <a:off x="136379" y="3262089"/>
              <a:ext cx="2621424" cy="523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800" b="0" i="1" dirty="0">
                  <a:solidFill>
                    <a:schemeClr val="bg1"/>
                  </a:solidFill>
                </a:rPr>
                <a:t>Instantiates at t</a:t>
              </a:r>
            </a:p>
          </p:txBody>
        </p:sp>
        <p:sp>
          <p:nvSpPr>
            <p:cNvPr id="68616" name="Rectangle 6"/>
            <p:cNvSpPr>
              <a:spLocks noChangeArrowheads="1"/>
            </p:cNvSpPr>
            <p:nvPr/>
          </p:nvSpPr>
          <p:spPr bwMode="auto">
            <a:xfrm>
              <a:off x="5665101" y="4153390"/>
              <a:ext cx="3200637" cy="13845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800" b="0" dirty="0">
                  <a:solidFill>
                    <a:schemeClr val="bg1"/>
                  </a:solidFill>
                </a:rPr>
                <a:t>an instance of an eye (in a particular fly)</a:t>
              </a:r>
            </a:p>
          </p:txBody>
        </p:sp>
        <p:sp>
          <p:nvSpPr>
            <p:cNvPr id="68617" name="Rectangle 7"/>
            <p:cNvSpPr>
              <a:spLocks noChangeArrowheads="1"/>
            </p:cNvSpPr>
            <p:nvPr/>
          </p:nvSpPr>
          <p:spPr bwMode="auto">
            <a:xfrm>
              <a:off x="5713436" y="2271345"/>
              <a:ext cx="3103965" cy="523296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800">
                  <a:solidFill>
                    <a:schemeClr val="bg1"/>
                  </a:solidFill>
                </a:rPr>
                <a:t>the universal </a:t>
              </a:r>
              <a:r>
                <a:rPr lang="en-US" altLang="en-US" sz="2800" i="1">
                  <a:solidFill>
                    <a:schemeClr val="bg1"/>
                  </a:solidFill>
                </a:rPr>
                <a:t>eye</a:t>
              </a:r>
              <a:endParaRPr lang="en-US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68619" name="Text Box 9"/>
            <p:cNvSpPr txBox="1">
              <a:spLocks noChangeArrowheads="1"/>
            </p:cNvSpPr>
            <p:nvPr/>
          </p:nvSpPr>
          <p:spPr bwMode="auto">
            <a:xfrm>
              <a:off x="5260600" y="3262089"/>
              <a:ext cx="2621423" cy="523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800" b="0" i="1" dirty="0">
                  <a:solidFill>
                    <a:schemeClr val="bg1"/>
                  </a:solidFill>
                </a:rPr>
                <a:t>Instantiates at t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DAB897-F7BF-4A44-9898-8ABE54793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9CF04-00E1-4F99-A289-9C215F445602}" type="slidenum">
              <a:rPr lang="en-US" altLang="en-US" smtClean="0"/>
              <a:pPr/>
              <a:t>40</a:t>
            </a:fld>
            <a:endParaRPr lang="en-US" alt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7E2CB26-176A-43D3-A646-BC305EA2F73B}"/>
              </a:ext>
            </a:extLst>
          </p:cNvPr>
          <p:cNvCxnSpPr>
            <a:stCxn id="68612" idx="0"/>
            <a:endCxn id="68613" idx="2"/>
          </p:cNvCxnSpPr>
          <p:nvPr/>
        </p:nvCxnSpPr>
        <p:spPr bwMode="auto">
          <a:xfrm flipH="1" flipV="1">
            <a:off x="2102717" y="3810000"/>
            <a:ext cx="1" cy="13582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D18F062-CAF1-449F-8AEB-D42BFC2CF1D3}"/>
              </a:ext>
            </a:extLst>
          </p:cNvPr>
          <p:cNvCxnSpPr>
            <a:cxnSpLocks/>
            <a:stCxn id="68616" idx="0"/>
            <a:endCxn id="68617" idx="2"/>
          </p:cNvCxnSpPr>
          <p:nvPr/>
        </p:nvCxnSpPr>
        <p:spPr bwMode="auto">
          <a:xfrm flipH="1" flipV="1">
            <a:off x="7250482" y="3810000"/>
            <a:ext cx="2" cy="13585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Rectangle 3">
            <a:extLst>
              <a:ext uri="{FF2B5EF4-FFF2-40B4-BE49-F238E27FC236}">
                <a16:creationId xmlns:a16="http://schemas.microsoft.com/office/drawing/2014/main" id="{6E2F69FD-0916-4952-BB91-714C90055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538" y="1090209"/>
            <a:ext cx="2403222" cy="95410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>
                <a:solidFill>
                  <a:schemeClr val="bg1"/>
                </a:solidFill>
              </a:rPr>
              <a:t>the universal</a:t>
            </a:r>
          </a:p>
          <a:p>
            <a:r>
              <a:rPr lang="en-US" altLang="en-US" sz="2800" i="1" dirty="0">
                <a:solidFill>
                  <a:schemeClr val="bg1"/>
                </a:solidFill>
              </a:rPr>
              <a:t>color</a:t>
            </a:r>
            <a:endParaRPr lang="en-US" altLang="en-US" sz="2800" dirty="0">
              <a:solidFill>
                <a:schemeClr val="bg1"/>
              </a:solidFill>
            </a:endParaRP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51369FFF-04C8-4DAD-B782-F59C34F2B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9309" y="1116304"/>
            <a:ext cx="2403222" cy="95410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>
                <a:solidFill>
                  <a:schemeClr val="bg1"/>
                </a:solidFill>
              </a:rPr>
              <a:t>the universal</a:t>
            </a:r>
          </a:p>
          <a:p>
            <a:r>
              <a:rPr lang="en-US" altLang="en-US" sz="2800" i="1" dirty="0">
                <a:solidFill>
                  <a:schemeClr val="bg1"/>
                </a:solidFill>
              </a:rPr>
              <a:t>object</a:t>
            </a:r>
            <a:endParaRPr lang="en-US" altLang="en-US" sz="2800" dirty="0">
              <a:solidFill>
                <a:schemeClr val="bg1"/>
              </a:solidFill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3168619-3E44-4AA2-92D2-FE9B0527B7F7}"/>
              </a:ext>
            </a:extLst>
          </p:cNvPr>
          <p:cNvCxnSpPr>
            <a:cxnSpLocks/>
            <a:stCxn id="68613" idx="0"/>
            <a:endCxn id="14" idx="2"/>
          </p:cNvCxnSpPr>
          <p:nvPr/>
        </p:nvCxnSpPr>
        <p:spPr bwMode="auto">
          <a:xfrm flipV="1">
            <a:off x="2102718" y="2044316"/>
            <a:ext cx="7431" cy="12424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E8F7AC1-2933-48BF-92D2-6B8BBDA11448}"/>
              </a:ext>
            </a:extLst>
          </p:cNvPr>
          <p:cNvCxnSpPr>
            <a:cxnSpLocks/>
            <a:stCxn id="68617" idx="0"/>
            <a:endCxn id="15" idx="2"/>
          </p:cNvCxnSpPr>
          <p:nvPr/>
        </p:nvCxnSpPr>
        <p:spPr bwMode="auto">
          <a:xfrm flipV="1">
            <a:off x="7250483" y="2070411"/>
            <a:ext cx="437" cy="12163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 Box 5">
            <a:extLst>
              <a:ext uri="{FF2B5EF4-FFF2-40B4-BE49-F238E27FC236}">
                <a16:creationId xmlns:a16="http://schemas.microsoft.com/office/drawing/2014/main" id="{AD35E73D-0CFD-45B0-B013-413C2D6EB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273" y="2410461"/>
            <a:ext cx="6447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b="0" i="1" dirty="0" err="1">
                <a:solidFill>
                  <a:schemeClr val="bg1"/>
                </a:solidFill>
              </a:rPr>
              <a:t>isa</a:t>
            </a:r>
            <a:endParaRPr lang="en-US" altLang="en-US" sz="2800" b="0" i="1" dirty="0">
              <a:solidFill>
                <a:schemeClr val="bg1"/>
              </a:solidFill>
            </a:endParaRPr>
          </a:p>
        </p:txBody>
      </p:sp>
      <p:sp>
        <p:nvSpPr>
          <p:cNvPr id="23" name="Text Box 5">
            <a:extLst>
              <a:ext uri="{FF2B5EF4-FFF2-40B4-BE49-F238E27FC236}">
                <a16:creationId xmlns:a16="http://schemas.microsoft.com/office/drawing/2014/main" id="{DE863ED6-090B-4870-9305-56D0B046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8551" y="2410461"/>
            <a:ext cx="6447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b="0" i="1" dirty="0" err="1">
                <a:solidFill>
                  <a:schemeClr val="bg1"/>
                </a:solidFill>
              </a:rPr>
              <a:t>isa</a:t>
            </a:r>
            <a:endParaRPr lang="en-US" altLang="en-US" sz="2800" b="0" i="1" dirty="0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4B84067-FFD6-4954-AE1D-E4C5CA4D89CA}"/>
              </a:ext>
            </a:extLst>
          </p:cNvPr>
          <p:cNvGrpSpPr/>
          <p:nvPr/>
        </p:nvGrpSpPr>
        <p:grpSpPr>
          <a:xfrm>
            <a:off x="3657600" y="3048000"/>
            <a:ext cx="2046288" cy="533399"/>
            <a:chOff x="3657600" y="3048000"/>
            <a:chExt cx="2046288" cy="533399"/>
          </a:xfrm>
        </p:grpSpPr>
        <p:sp>
          <p:nvSpPr>
            <p:cNvPr id="24" name="Line 10">
              <a:extLst>
                <a:ext uri="{FF2B5EF4-FFF2-40B4-BE49-F238E27FC236}">
                  <a16:creationId xmlns:a16="http://schemas.microsoft.com/office/drawing/2014/main" id="{3A026C42-EB3F-4086-8851-CDD63E237C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3799" y="3581399"/>
              <a:ext cx="182880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5" name="Text Box 11">
              <a:extLst>
                <a:ext uri="{FF2B5EF4-FFF2-40B4-BE49-F238E27FC236}">
                  <a16:creationId xmlns:a16="http://schemas.microsoft.com/office/drawing/2014/main" id="{61275069-5D8A-4E89-B975-0449EB28DA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3048000"/>
              <a:ext cx="20462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2400" b="0" dirty="0" err="1">
                  <a:solidFill>
                    <a:schemeClr val="bg1"/>
                  </a:solidFill>
                </a:rPr>
                <a:t>inheresIn</a:t>
              </a:r>
              <a:r>
                <a:rPr lang="en-US" altLang="en-US" sz="2400" b="0" dirty="0">
                  <a:solidFill>
                    <a:schemeClr val="bg1"/>
                  </a:solidFill>
                </a:rPr>
                <a:t> ?</a:t>
              </a:r>
            </a:p>
          </p:txBody>
        </p:sp>
      </p:grpSp>
      <p:sp>
        <p:nvSpPr>
          <p:cNvPr id="9" name="&quot;Not Allowed&quot; Symbol 8">
            <a:extLst>
              <a:ext uri="{FF2B5EF4-FFF2-40B4-BE49-F238E27FC236}">
                <a16:creationId xmlns:a16="http://schemas.microsoft.com/office/drawing/2014/main" id="{56169B0D-251E-444C-86E2-0956073D4596}"/>
              </a:ext>
            </a:extLst>
          </p:cNvPr>
          <p:cNvSpPr/>
          <p:nvPr/>
        </p:nvSpPr>
        <p:spPr bwMode="auto">
          <a:xfrm>
            <a:off x="4114800" y="2933681"/>
            <a:ext cx="966746" cy="966746"/>
          </a:xfrm>
          <a:prstGeom prst="noSmoking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26" name="Line 10">
            <a:extLst>
              <a:ext uri="{FF2B5EF4-FFF2-40B4-BE49-F238E27FC236}">
                <a16:creationId xmlns:a16="http://schemas.microsoft.com/office/drawing/2014/main" id="{EA48F40C-270C-4161-8547-23CF6C31C233}"/>
              </a:ext>
            </a:extLst>
          </p:cNvPr>
          <p:cNvSpPr>
            <a:spLocks noChangeShapeType="1"/>
          </p:cNvSpPr>
          <p:nvPr/>
        </p:nvSpPr>
        <p:spPr bwMode="auto">
          <a:xfrm>
            <a:off x="3744911" y="5816252"/>
            <a:ext cx="18288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7" name="Text Box 11">
            <a:extLst>
              <a:ext uri="{FF2B5EF4-FFF2-40B4-BE49-F238E27FC236}">
                <a16:creationId xmlns:a16="http://schemas.microsoft.com/office/drawing/2014/main" id="{2205911F-F7A3-4418-87E0-0EA17C778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8712" y="5282853"/>
            <a:ext cx="20462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0" dirty="0" err="1">
                <a:solidFill>
                  <a:schemeClr val="bg1"/>
                </a:solidFill>
              </a:rPr>
              <a:t>inheresIn</a:t>
            </a:r>
            <a:r>
              <a:rPr lang="en-US" altLang="en-US" sz="2400" b="0" dirty="0">
                <a:solidFill>
                  <a:schemeClr val="bg1"/>
                </a:solidFill>
              </a:rPr>
              <a:t> at t</a:t>
            </a:r>
          </a:p>
        </p:txBody>
      </p:sp>
    </p:spTree>
    <p:extLst>
      <p:ext uri="{BB962C8B-B14F-4D97-AF65-F5344CB8AC3E}">
        <p14:creationId xmlns:p14="http://schemas.microsoft.com/office/powerpoint/2010/main" val="19091984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BF9E-1200-40B3-833E-B80090DE5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 !!!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F1560-A411-4428-AFB6-F00C06320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Formal relations expressed in the BFO are all type-type relations.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IC	</a:t>
            </a:r>
            <a:r>
              <a:rPr lang="en-US" dirty="0" err="1"/>
              <a:t>isa</a:t>
            </a:r>
            <a:r>
              <a:rPr lang="en-US" dirty="0"/>
              <a:t> 			     Continuant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SDC 	specifically depends on      IC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However !!! BFO’s type-type relations don’t express anything about types, but only what is the case for all particulars in the domain position of the relation.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BFO’s type-type relations are defined / elucidated on the basis of instance-level relations.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E6B468-871B-437C-AAF5-B2DAF3173DA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13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33501F2-AD07-4E7C-9143-492C9036F1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Elucidations and definitions</a:t>
            </a:r>
            <a:br>
              <a:rPr lang="en-US" dirty="0"/>
            </a:br>
            <a:r>
              <a:rPr lang="en-US" dirty="0"/>
              <a:t>of formal relations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8F32782-92FD-4110-9827-B490C014CA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41B24D-E53E-4CA7-B8EE-C269AC1DCAA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77000"/>
            <a:ext cx="457200" cy="296863"/>
          </a:xfrm>
        </p:spPr>
        <p:txBody>
          <a:bodyPr/>
          <a:lstStyle/>
          <a:p>
            <a:fld id="{7C5DB68A-9D44-4073-920F-D08D647C06A7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2369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09600"/>
            <a:ext cx="9144000" cy="6248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E05E0-1081-4ABB-9A32-9D9F05F969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8346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/>
              <a:t>Elucidation</a:t>
            </a:r>
            <a:r>
              <a:rPr lang="en-US" dirty="0"/>
              <a:t> of a formal relation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BFO 2.0 (obsolete):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The </a:t>
            </a:r>
            <a:r>
              <a:rPr lang="en-US" sz="2000" dirty="0" err="1"/>
              <a:t>instance_of</a:t>
            </a:r>
            <a:r>
              <a:rPr lang="en-US" sz="2000" dirty="0"/>
              <a:t> relation holds between particulars and universals. It comes in two forms, for continuants (C, C1, …) and </a:t>
            </a:r>
            <a:r>
              <a:rPr lang="en-US" sz="2000" dirty="0" err="1"/>
              <a:t>occurrents</a:t>
            </a:r>
            <a:r>
              <a:rPr lang="en-US" sz="2000" dirty="0"/>
              <a:t> (P, P1, …) as follows: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c </a:t>
            </a:r>
            <a:r>
              <a:rPr lang="en-US" dirty="0" err="1"/>
              <a:t>instance_of</a:t>
            </a:r>
            <a:r>
              <a:rPr lang="en-US" dirty="0"/>
              <a:t> C at t  </a:t>
            </a:r>
            <a:r>
              <a:rPr lang="en-US" i="1" u="sng" dirty="0">
                <a:solidFill>
                  <a:srgbClr val="FFFF00"/>
                </a:solidFill>
              </a:rPr>
              <a:t>means</a:t>
            </a:r>
            <a:r>
              <a:rPr lang="en-US" dirty="0"/>
              <a:t>: the particular continuant entity c instantiates the universal C at 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p </a:t>
            </a:r>
            <a:r>
              <a:rPr lang="en-US" dirty="0" err="1"/>
              <a:t>instance_of</a:t>
            </a:r>
            <a:r>
              <a:rPr lang="en-US" dirty="0"/>
              <a:t> P </a:t>
            </a:r>
            <a:r>
              <a:rPr lang="en-US" i="1" u="sng" dirty="0">
                <a:solidFill>
                  <a:srgbClr val="FFFF00"/>
                </a:solidFill>
              </a:rPr>
              <a:t>means</a:t>
            </a:r>
            <a:r>
              <a:rPr lang="en-US" dirty="0"/>
              <a:t>: the particular occurrent entity p instantiates the universal P.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BFO2020: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p </a:t>
            </a:r>
            <a:r>
              <a:rPr lang="en-US" dirty="0" err="1"/>
              <a:t>instance_of</a:t>
            </a:r>
            <a:r>
              <a:rPr lang="en-US" dirty="0"/>
              <a:t> P at t </a:t>
            </a:r>
            <a:r>
              <a:rPr lang="en-US" i="1" u="sng" dirty="0">
                <a:solidFill>
                  <a:srgbClr val="FFFF00"/>
                </a:solidFill>
              </a:rPr>
              <a:t>means</a:t>
            </a:r>
            <a:r>
              <a:rPr lang="en-US" dirty="0"/>
              <a:t>: particular entity c instantiates the universal C at t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D3CA7D-53EC-41D0-8EC4-E225E14E226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1278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/>
              <a:t>Elucidation</a:t>
            </a:r>
            <a:r>
              <a:rPr lang="en-US" dirty="0"/>
              <a:t> of a formal relation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953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200" i="1" dirty="0">
                <a:latin typeface="+mn-lt"/>
              </a:rPr>
              <a:t>x </a:t>
            </a:r>
            <a:r>
              <a:rPr lang="en-US" sz="2200" b="1" i="1" dirty="0" err="1">
                <a:latin typeface="+mn-lt"/>
              </a:rPr>
              <a:t>is_about</a:t>
            </a:r>
            <a:r>
              <a:rPr lang="en-US" sz="2200" b="1" i="1" dirty="0">
                <a:latin typeface="+mn-lt"/>
              </a:rPr>
              <a:t> </a:t>
            </a:r>
            <a:r>
              <a:rPr lang="en-US" sz="2200" i="1" dirty="0">
                <a:latin typeface="+mn-lt"/>
              </a:rPr>
              <a:t>y</a:t>
            </a:r>
            <a:r>
              <a:rPr lang="en-US" sz="2200" b="1" dirty="0">
                <a:latin typeface="+mn-lt"/>
              </a:rPr>
              <a:t> </a:t>
            </a:r>
            <a:r>
              <a:rPr lang="en-US" sz="2200" b="1" u="sng" dirty="0">
                <a:solidFill>
                  <a:srgbClr val="FFFF00"/>
                </a:solidFill>
                <a:latin typeface="+mn-lt"/>
              </a:rPr>
              <a:t>means</a:t>
            </a:r>
            <a:r>
              <a:rPr lang="en-US" sz="2200" b="1" dirty="0">
                <a:latin typeface="+mn-lt"/>
              </a:rPr>
              <a:t>: </a:t>
            </a:r>
            <a:endParaRPr lang="en-US" sz="2200" dirty="0">
              <a:latin typeface="+mn-l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i="1" dirty="0">
                <a:latin typeface="+mn-lt"/>
              </a:rPr>
              <a:t>x refers to or is cognitively directed towards y.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Domain:</a:t>
            </a:r>
            <a:r>
              <a:rPr lang="en-US" sz="1800" dirty="0">
                <a:latin typeface="+mn-lt"/>
              </a:rPr>
              <a:t> representations;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Range:</a:t>
            </a:r>
            <a:r>
              <a:rPr lang="en-US" sz="1800" dirty="0">
                <a:latin typeface="+mn-lt"/>
              </a:rPr>
              <a:t> portions of reality.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Axiom:</a:t>
            </a:r>
            <a:r>
              <a:rPr lang="en-US" sz="1800" dirty="0">
                <a:latin typeface="+mn-lt"/>
              </a:rPr>
              <a:t> if</a:t>
            </a:r>
            <a:r>
              <a:rPr lang="en-US" sz="1800" b="1" dirty="0">
                <a:latin typeface="+mn-lt"/>
              </a:rPr>
              <a:t> </a:t>
            </a:r>
            <a:r>
              <a:rPr lang="en-US" sz="1800" i="1" dirty="0">
                <a:latin typeface="+mn-lt"/>
              </a:rPr>
              <a:t>x</a:t>
            </a:r>
            <a:r>
              <a:rPr lang="en-US" sz="1800" b="1" i="1" dirty="0">
                <a:latin typeface="+mn-lt"/>
              </a:rPr>
              <a:t> </a:t>
            </a:r>
            <a:r>
              <a:rPr lang="en-US" sz="1800" b="1" i="1" dirty="0" err="1">
                <a:latin typeface="+mn-lt"/>
              </a:rPr>
              <a:t>is_about</a:t>
            </a:r>
            <a:r>
              <a:rPr lang="en-US" sz="1800" b="1" i="1" dirty="0">
                <a:latin typeface="+mn-lt"/>
              </a:rPr>
              <a:t> </a:t>
            </a:r>
            <a:r>
              <a:rPr lang="en-US" sz="1800" i="1" dirty="0">
                <a:latin typeface="+mn-lt"/>
              </a:rPr>
              <a:t>y </a:t>
            </a:r>
            <a:r>
              <a:rPr lang="en-US" sz="1800" dirty="0">
                <a:latin typeface="+mn-lt"/>
              </a:rPr>
              <a:t>then </a:t>
            </a:r>
            <a:r>
              <a:rPr lang="en-US" sz="1800" i="1" dirty="0">
                <a:latin typeface="+mn-lt"/>
              </a:rPr>
              <a:t>y </a:t>
            </a:r>
            <a:r>
              <a:rPr lang="en-US" sz="1800" dirty="0">
                <a:latin typeface="+mn-lt"/>
              </a:rPr>
              <a:t>exists (veridicality).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sz="1800" dirty="0"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200" i="1" dirty="0">
                <a:latin typeface="+mn-lt"/>
              </a:rPr>
              <a:t>x </a:t>
            </a:r>
            <a:r>
              <a:rPr lang="en-US" sz="2200" b="1" i="1" dirty="0">
                <a:latin typeface="+mn-lt"/>
              </a:rPr>
              <a:t>concretizes </a:t>
            </a:r>
            <a:r>
              <a:rPr lang="en-US" sz="2200" i="1" dirty="0">
                <a:latin typeface="+mn-lt"/>
              </a:rPr>
              <a:t>y </a:t>
            </a:r>
            <a:r>
              <a:rPr lang="en-US" sz="2200" b="1" i="1" dirty="0">
                <a:latin typeface="+mn-lt"/>
              </a:rPr>
              <a:t>at </a:t>
            </a:r>
            <a:r>
              <a:rPr lang="en-US" sz="2200" i="1" dirty="0">
                <a:latin typeface="+mn-lt"/>
              </a:rPr>
              <a:t>t </a:t>
            </a:r>
            <a:r>
              <a:rPr lang="en-US" sz="2200" b="1" u="sng" dirty="0">
                <a:solidFill>
                  <a:srgbClr val="FFFF00"/>
                </a:solidFill>
                <a:latin typeface="+mn-lt"/>
              </a:rPr>
              <a:t>means</a:t>
            </a:r>
            <a:r>
              <a:rPr lang="en-US" sz="2200" dirty="0">
                <a:latin typeface="+mn-lt"/>
              </a:rPr>
              <a:t>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i="1" dirty="0">
                <a:latin typeface="+mn-lt"/>
              </a:rPr>
              <a:t>x</a:t>
            </a:r>
            <a:r>
              <a:rPr lang="en-US" sz="2200" dirty="0">
                <a:latin typeface="+mn-lt"/>
              </a:rPr>
              <a:t> is a </a:t>
            </a:r>
            <a:r>
              <a:rPr lang="en-US" sz="2200" cap="small" dirty="0">
                <a:latin typeface="+mn-lt"/>
              </a:rPr>
              <a:t>quality </a:t>
            </a:r>
            <a:r>
              <a:rPr lang="en-US" sz="2200" dirty="0">
                <a:latin typeface="+mn-lt"/>
              </a:rPr>
              <a:t>&amp; </a:t>
            </a:r>
            <a:r>
              <a:rPr lang="en-US" sz="2200" i="1" dirty="0">
                <a:latin typeface="+mn-lt"/>
              </a:rPr>
              <a:t>y</a:t>
            </a:r>
            <a:r>
              <a:rPr lang="en-US" sz="2200" dirty="0">
                <a:latin typeface="+mn-lt"/>
              </a:rPr>
              <a:t> is a </a:t>
            </a:r>
            <a:r>
              <a:rPr lang="en-US" sz="2200" cap="small" dirty="0">
                <a:latin typeface="+mn-lt"/>
              </a:rPr>
              <a:t>generically dependent continuant</a:t>
            </a:r>
            <a:r>
              <a:rPr lang="en-US" sz="2200" dirty="0">
                <a:latin typeface="+mn-lt"/>
              </a:rPr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&amp; for some material entity </a:t>
            </a:r>
            <a:r>
              <a:rPr lang="en-US" sz="2200" i="1" dirty="0">
                <a:latin typeface="+mn-lt"/>
              </a:rPr>
              <a:t>z</a:t>
            </a:r>
            <a:r>
              <a:rPr lang="en-US" sz="2200" dirty="0">
                <a:latin typeface="+mn-lt"/>
              </a:rPr>
              <a:t>,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i="1" dirty="0">
                <a:latin typeface="+mn-lt"/>
              </a:rPr>
              <a:t>x</a:t>
            </a:r>
            <a:r>
              <a:rPr lang="en-US" dirty="0">
                <a:latin typeface="+mn-lt"/>
              </a:rPr>
              <a:t> </a:t>
            </a:r>
            <a:r>
              <a:rPr lang="en-US" b="1" i="1" dirty="0" err="1">
                <a:latin typeface="+mn-lt"/>
              </a:rPr>
              <a:t>specifically_depends_on</a:t>
            </a:r>
            <a:r>
              <a:rPr lang="en-US" dirty="0">
                <a:latin typeface="+mn-lt"/>
              </a:rPr>
              <a:t> </a:t>
            </a:r>
            <a:r>
              <a:rPr lang="en-US" i="1" dirty="0">
                <a:latin typeface="+mn-lt"/>
              </a:rPr>
              <a:t>z</a:t>
            </a:r>
            <a:r>
              <a:rPr lang="en-US" dirty="0">
                <a:latin typeface="+mn-lt"/>
              </a:rPr>
              <a:t> at </a:t>
            </a:r>
            <a:r>
              <a:rPr lang="en-US" i="1" dirty="0">
                <a:latin typeface="+mn-lt"/>
              </a:rPr>
              <a:t>t</a:t>
            </a:r>
            <a:r>
              <a:rPr lang="en-US" dirty="0">
                <a:latin typeface="+mn-lt"/>
              </a:rPr>
              <a:t> &amp;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i="1" dirty="0">
                <a:latin typeface="+mn-lt"/>
              </a:rPr>
              <a:t>y</a:t>
            </a:r>
            <a:r>
              <a:rPr lang="en-US" dirty="0">
                <a:latin typeface="+mn-lt"/>
              </a:rPr>
              <a:t> </a:t>
            </a:r>
            <a:r>
              <a:rPr lang="en-US" b="1" i="1" dirty="0" err="1">
                <a:latin typeface="+mn-lt"/>
              </a:rPr>
              <a:t>generically_depends_on</a:t>
            </a:r>
            <a:r>
              <a:rPr lang="en-US" dirty="0">
                <a:latin typeface="+mn-lt"/>
              </a:rPr>
              <a:t> </a:t>
            </a:r>
            <a:r>
              <a:rPr lang="en-US" i="1" dirty="0">
                <a:latin typeface="+mn-lt"/>
              </a:rPr>
              <a:t>z</a:t>
            </a:r>
            <a:r>
              <a:rPr lang="en-US" dirty="0">
                <a:latin typeface="+mn-lt"/>
              </a:rPr>
              <a:t> at </a:t>
            </a:r>
            <a:r>
              <a:rPr lang="en-US" i="1" dirty="0">
                <a:latin typeface="+mn-lt"/>
              </a:rPr>
              <a:t>t</a:t>
            </a:r>
            <a:r>
              <a:rPr lang="en-US" dirty="0">
                <a:latin typeface="+mn-lt"/>
              </a:rPr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&amp; if </a:t>
            </a:r>
            <a:r>
              <a:rPr lang="en-US" sz="2200" i="1" dirty="0">
                <a:latin typeface="+mn-lt"/>
              </a:rPr>
              <a:t>y </a:t>
            </a:r>
            <a:r>
              <a:rPr lang="en-US" sz="2200" dirty="0">
                <a:latin typeface="+mn-lt"/>
              </a:rPr>
              <a:t>migrates from bearer </a:t>
            </a:r>
            <a:r>
              <a:rPr lang="en-US" sz="2200" i="1" dirty="0">
                <a:latin typeface="+mn-lt"/>
              </a:rPr>
              <a:t>z</a:t>
            </a:r>
            <a:r>
              <a:rPr lang="en-US" sz="2200" dirty="0">
                <a:latin typeface="+mn-lt"/>
              </a:rPr>
              <a:t> to another bearer </a:t>
            </a:r>
            <a:r>
              <a:rPr lang="en-US" sz="2200" i="1" dirty="0">
                <a:latin typeface="+mn-lt"/>
              </a:rPr>
              <a:t>w</a:t>
            </a:r>
            <a:r>
              <a:rPr lang="en-US" sz="2200" dirty="0">
                <a:latin typeface="+mn-lt"/>
              </a:rPr>
              <a:t> then a copy of </a:t>
            </a:r>
            <a:r>
              <a:rPr lang="en-US" sz="2200" i="1" dirty="0">
                <a:latin typeface="+mn-lt"/>
              </a:rPr>
              <a:t>x</a:t>
            </a:r>
            <a:r>
              <a:rPr lang="en-US" sz="2200" dirty="0">
                <a:latin typeface="+mn-lt"/>
              </a:rPr>
              <a:t> will be created in </a:t>
            </a:r>
            <a:r>
              <a:rPr lang="en-US" sz="2200" i="1" dirty="0">
                <a:latin typeface="+mn-lt"/>
              </a:rPr>
              <a:t>w</a:t>
            </a:r>
            <a:r>
              <a:rPr lang="en-US" sz="2200" dirty="0">
                <a:latin typeface="+mn-lt"/>
              </a:rPr>
              <a:t>. </a:t>
            </a:r>
          </a:p>
        </p:txBody>
      </p:sp>
      <p:sp>
        <p:nvSpPr>
          <p:cNvPr id="5" name="Rectangle 4"/>
          <p:cNvSpPr/>
          <p:nvPr/>
        </p:nvSpPr>
        <p:spPr>
          <a:xfrm>
            <a:off x="1066800" y="6396335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0" dirty="0">
                <a:solidFill>
                  <a:schemeClr val="bg1"/>
                </a:solidFill>
              </a:rPr>
              <a:t>Smith B, Ceusters W. </a:t>
            </a:r>
            <a:r>
              <a:rPr lang="en-US" sz="1200" b="0" dirty="0" err="1">
                <a:solidFill>
                  <a:schemeClr val="bg1"/>
                </a:solidFill>
              </a:rPr>
              <a:t>Aboutness</a:t>
            </a:r>
            <a:r>
              <a:rPr lang="en-US" sz="1200" b="0" dirty="0">
                <a:solidFill>
                  <a:schemeClr val="bg1"/>
                </a:solidFill>
              </a:rPr>
              <a:t>: Towards Foundations for the Information Artifact Ontology. International Conference on Biomedical Ontologies, ICBO 2015, Lisbon, Portugal, July 27-30, 2015;47-51.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86D4A-A606-4116-96B2-E42A8A714E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1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/>
              <a:t>Definition</a:t>
            </a:r>
            <a:r>
              <a:rPr lang="en-US" dirty="0"/>
              <a:t> of a formal relation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953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200" i="1" dirty="0">
                <a:latin typeface="+mn-lt"/>
              </a:rPr>
              <a:t>x </a:t>
            </a:r>
            <a:r>
              <a:rPr lang="en-US" sz="2200" b="1" i="1" dirty="0" err="1">
                <a:latin typeface="+mn-lt"/>
              </a:rPr>
              <a:t>is_a_representation_of</a:t>
            </a:r>
            <a:r>
              <a:rPr lang="en-US" sz="2200" i="1" dirty="0">
                <a:latin typeface="+mn-lt"/>
              </a:rPr>
              <a:t> y =</a:t>
            </a:r>
            <a:r>
              <a:rPr lang="en-US" sz="2200" b="1" u="sng" dirty="0">
                <a:solidFill>
                  <a:srgbClr val="FFFF00"/>
                </a:solidFill>
                <a:latin typeface="+mn-lt"/>
              </a:rPr>
              <a:t>def</a:t>
            </a:r>
            <a:r>
              <a:rPr lang="en-US" sz="2200" b="1" u="sng" dirty="0">
                <a:latin typeface="+mn-lt"/>
              </a:rPr>
              <a:t>.</a:t>
            </a:r>
            <a:r>
              <a:rPr lang="en-US" sz="2200" dirty="0">
                <a:latin typeface="+mn-lt"/>
              </a:rPr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i="1" dirty="0">
                <a:latin typeface="+mn-lt"/>
              </a:rPr>
              <a:t>x </a:t>
            </a:r>
            <a:r>
              <a:rPr lang="en-US" sz="2200" dirty="0">
                <a:latin typeface="+mn-lt"/>
              </a:rPr>
              <a:t>is a </a:t>
            </a:r>
            <a:r>
              <a:rPr lang="en-US" sz="2200" cap="small" dirty="0">
                <a:latin typeface="+mn-lt"/>
              </a:rPr>
              <a:t>representa­tion </a:t>
            </a:r>
            <a:r>
              <a:rPr lang="en-US" sz="2200" dirty="0">
                <a:latin typeface="+mn-lt"/>
              </a:rPr>
              <a:t>&amp; </a:t>
            </a:r>
            <a:r>
              <a:rPr lang="en-US" sz="2200" i="1" dirty="0">
                <a:latin typeface="+mn-lt"/>
              </a:rPr>
              <a:t>x </a:t>
            </a:r>
            <a:r>
              <a:rPr lang="en-US" sz="2200" b="1" i="1" dirty="0" err="1">
                <a:latin typeface="+mn-lt"/>
              </a:rPr>
              <a:t>is_about</a:t>
            </a:r>
            <a:r>
              <a:rPr lang="en-US" sz="2200" dirty="0">
                <a:latin typeface="+mn-lt"/>
              </a:rPr>
              <a:t> </a:t>
            </a:r>
            <a:r>
              <a:rPr lang="en-US" sz="2200" i="1" dirty="0">
                <a:latin typeface="+mn-lt"/>
              </a:rPr>
              <a:t>y</a:t>
            </a:r>
            <a:r>
              <a:rPr lang="en-US" sz="2200" dirty="0">
                <a:latin typeface="+mn-lt"/>
              </a:rPr>
              <a:t> (where </a:t>
            </a:r>
            <a:r>
              <a:rPr lang="en-US" sz="2200" i="1" dirty="0">
                <a:latin typeface="+mn-lt"/>
              </a:rPr>
              <a:t>y </a:t>
            </a:r>
            <a:r>
              <a:rPr lang="en-US" sz="2200" dirty="0">
                <a:latin typeface="+mn-lt"/>
              </a:rPr>
              <a:t>is a portion of reality). Note that not all representations are about something.</a:t>
            </a:r>
            <a:endParaRPr lang="en-US" sz="800" dirty="0">
              <a:latin typeface="+mn-lt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800" dirty="0"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200" i="1" dirty="0">
                <a:latin typeface="+mn-lt"/>
              </a:rPr>
              <a:t>x</a:t>
            </a:r>
            <a:r>
              <a:rPr lang="en-US" sz="2200" b="1" i="1" dirty="0">
                <a:latin typeface="+mn-lt"/>
              </a:rPr>
              <a:t> </a:t>
            </a:r>
            <a:r>
              <a:rPr lang="en-US" sz="2200" b="1" i="1" dirty="0" err="1">
                <a:latin typeface="+mn-lt"/>
              </a:rPr>
              <a:t>is_conformant_to</a:t>
            </a:r>
            <a:r>
              <a:rPr lang="en-US" sz="2200" dirty="0">
                <a:latin typeface="+mn-lt"/>
              </a:rPr>
              <a:t> </a:t>
            </a:r>
            <a:r>
              <a:rPr lang="en-US" sz="2200" i="1" dirty="0">
                <a:latin typeface="+mn-lt"/>
              </a:rPr>
              <a:t>y</a:t>
            </a:r>
            <a:r>
              <a:rPr lang="en-US" sz="2200" dirty="0">
                <a:latin typeface="+mn-lt"/>
              </a:rPr>
              <a:t> =</a:t>
            </a:r>
            <a:r>
              <a:rPr lang="en-US" sz="2200" b="1" u="sng" dirty="0">
                <a:solidFill>
                  <a:srgbClr val="FFFF00"/>
                </a:solidFill>
                <a:latin typeface="+mn-lt"/>
              </a:rPr>
              <a:t>def</a:t>
            </a:r>
            <a:r>
              <a:rPr lang="en-US" sz="2200" u="sng" dirty="0">
                <a:latin typeface="+mn-lt"/>
              </a:rPr>
              <a:t>.</a:t>
            </a:r>
            <a:r>
              <a:rPr lang="en-US" sz="2200" dirty="0">
                <a:latin typeface="+mn-lt"/>
              </a:rPr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i="1" dirty="0">
                <a:latin typeface="+mn-lt"/>
              </a:rPr>
              <a:t>x </a:t>
            </a:r>
            <a:r>
              <a:rPr lang="en-US" sz="2200" dirty="0">
                <a:latin typeface="+mn-lt"/>
              </a:rPr>
              <a:t>is an </a:t>
            </a:r>
            <a:r>
              <a:rPr lang="en-US" sz="2200" cap="small" dirty="0">
                <a:latin typeface="+mn-lt"/>
              </a:rPr>
              <a:t>information quality entity </a:t>
            </a:r>
            <a:r>
              <a:rPr lang="en-US" sz="2200" dirty="0">
                <a:latin typeface="+mn-lt"/>
              </a:rPr>
              <a:t>&amp;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i="1" dirty="0">
                <a:latin typeface="+mn-lt"/>
              </a:rPr>
              <a:t>y </a:t>
            </a:r>
            <a:r>
              <a:rPr lang="en-US" sz="2200" dirty="0">
                <a:latin typeface="+mn-lt"/>
              </a:rPr>
              <a:t>is a </a:t>
            </a:r>
            <a:r>
              <a:rPr lang="en-US" sz="2200" cap="small" dirty="0">
                <a:latin typeface="+mn-lt"/>
              </a:rPr>
              <a:t>cognitive representa­tion</a:t>
            </a:r>
            <a:r>
              <a:rPr lang="en-US" sz="2200" dirty="0">
                <a:latin typeface="+mn-lt"/>
              </a:rPr>
              <a:t> &amp;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there is some GDC </a:t>
            </a:r>
            <a:r>
              <a:rPr lang="en-US" sz="2200" i="1" dirty="0">
                <a:latin typeface="+mn-lt"/>
              </a:rPr>
              <a:t>g</a:t>
            </a:r>
            <a:r>
              <a:rPr lang="en-US" sz="2200" dirty="0">
                <a:latin typeface="+mn-lt"/>
              </a:rPr>
              <a:t> such that </a:t>
            </a:r>
            <a:r>
              <a:rPr lang="en-US" sz="2200" i="1" dirty="0">
                <a:latin typeface="+mn-lt"/>
              </a:rPr>
              <a:t>x</a:t>
            </a:r>
            <a:r>
              <a:rPr lang="en-US" sz="2200" dirty="0">
                <a:latin typeface="+mn-lt"/>
              </a:rPr>
              <a:t> </a:t>
            </a:r>
            <a:r>
              <a:rPr lang="en-US" sz="2200" b="1" i="1" dirty="0">
                <a:latin typeface="+mn-lt"/>
              </a:rPr>
              <a:t>concretizes</a:t>
            </a:r>
            <a:r>
              <a:rPr lang="en-US" sz="2200" dirty="0">
                <a:latin typeface="+mn-lt"/>
              </a:rPr>
              <a:t> </a:t>
            </a:r>
            <a:r>
              <a:rPr lang="en-US" sz="2200" i="1" dirty="0">
                <a:latin typeface="+mn-lt"/>
              </a:rPr>
              <a:t>g</a:t>
            </a:r>
            <a:r>
              <a:rPr lang="en-US" sz="2200" dirty="0">
                <a:latin typeface="+mn-lt"/>
              </a:rPr>
              <a:t> and </a:t>
            </a:r>
            <a:r>
              <a:rPr lang="en-US" sz="2200" i="1" dirty="0">
                <a:latin typeface="+mn-lt"/>
              </a:rPr>
              <a:t>y</a:t>
            </a:r>
            <a:r>
              <a:rPr lang="en-US" sz="2200" dirty="0">
                <a:latin typeface="+mn-lt"/>
              </a:rPr>
              <a:t> </a:t>
            </a:r>
            <a:r>
              <a:rPr lang="en-US" sz="2200" b="1" i="1" dirty="0">
                <a:latin typeface="+mn-lt"/>
              </a:rPr>
              <a:t>concretizes</a:t>
            </a:r>
            <a:r>
              <a:rPr lang="en-US" sz="2200" dirty="0">
                <a:latin typeface="+mn-lt"/>
              </a:rPr>
              <a:t> </a:t>
            </a:r>
            <a:r>
              <a:rPr lang="en-US" sz="2200" i="1" dirty="0">
                <a:latin typeface="+mn-lt"/>
              </a:rPr>
              <a:t>g.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b="1" dirty="0">
                <a:latin typeface="+mn-lt"/>
              </a:rPr>
              <a:t>Example:</a:t>
            </a:r>
            <a:r>
              <a:rPr lang="en-US" sz="2200" i="1" dirty="0">
                <a:latin typeface="+mn-lt"/>
              </a:rPr>
              <a:t> x </a:t>
            </a:r>
            <a:r>
              <a:rPr lang="en-US" sz="2200" dirty="0">
                <a:latin typeface="+mn-lt"/>
              </a:rPr>
              <a:t>is a sentence on a piece of paper, </a:t>
            </a:r>
            <a:r>
              <a:rPr lang="en-US" sz="2200" i="1" dirty="0">
                <a:latin typeface="+mn-lt"/>
              </a:rPr>
              <a:t>y </a:t>
            </a:r>
            <a:r>
              <a:rPr lang="en-US" sz="2200" dirty="0">
                <a:latin typeface="+mn-lt"/>
              </a:rPr>
              <a:t>is the belief of the author of the sentence who wrote the sentence as an expression of her belief, and </a:t>
            </a:r>
            <a:r>
              <a:rPr lang="en-US" sz="2200" i="1" dirty="0">
                <a:latin typeface="+mn-lt"/>
              </a:rPr>
              <a:t>g </a:t>
            </a:r>
            <a:r>
              <a:rPr lang="en-US" sz="2200" dirty="0">
                <a:latin typeface="+mn-lt"/>
              </a:rPr>
              <a:t>is the ICE (the content) that belief and sentence share.</a:t>
            </a:r>
            <a:r>
              <a:rPr lang="en-US" sz="2200" i="1" dirty="0">
                <a:latin typeface="+mn-lt"/>
              </a:rPr>
              <a:t> </a:t>
            </a:r>
            <a:endParaRPr lang="en-US" sz="22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6257684"/>
            <a:ext cx="8077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b="0" dirty="0">
                <a:solidFill>
                  <a:schemeClr val="bg1"/>
                </a:solidFill>
              </a:rPr>
              <a:t>Smith B, Ceusters W. </a:t>
            </a:r>
            <a:r>
              <a:rPr lang="en-US" sz="1400" b="0" dirty="0" err="1">
                <a:solidFill>
                  <a:schemeClr val="bg1"/>
                </a:solidFill>
              </a:rPr>
              <a:t>Aboutness</a:t>
            </a:r>
            <a:r>
              <a:rPr lang="en-US" sz="1400" b="0" dirty="0">
                <a:solidFill>
                  <a:schemeClr val="bg1"/>
                </a:solidFill>
              </a:rPr>
              <a:t>: Towards Foundations for the Information Artifact Ontology. International Conference on Biomedical Ontologies, ICBO 2015, Lisbon, Portugal, July 27-30, 2015;47-51.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7B29B-45A1-444F-B2EF-FA3FF6C659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04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Elucidation versus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i="1" dirty="0"/>
              <a:t>x </a:t>
            </a:r>
            <a:r>
              <a:rPr lang="en-US" b="1" i="1" dirty="0" err="1"/>
              <a:t>is_about</a:t>
            </a:r>
            <a:r>
              <a:rPr lang="en-US" b="1" i="1" dirty="0"/>
              <a:t> </a:t>
            </a:r>
            <a:r>
              <a:rPr lang="en-US" i="1" dirty="0"/>
              <a:t>y</a:t>
            </a:r>
            <a:r>
              <a:rPr lang="en-US" b="1" dirty="0"/>
              <a:t> </a:t>
            </a:r>
            <a:r>
              <a:rPr lang="en-US" b="1" u="sng" dirty="0">
                <a:solidFill>
                  <a:srgbClr val="FFFF00"/>
                </a:solidFill>
              </a:rPr>
              <a:t>means</a:t>
            </a:r>
            <a:r>
              <a:rPr lang="en-US" b="1" dirty="0"/>
              <a:t>: 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i="1" dirty="0"/>
              <a:t>x refers to or is cognitively directed towards y.</a:t>
            </a:r>
            <a:r>
              <a:rPr lang="en-US" sz="1800" b="1" i="1" dirty="0"/>
              <a:t> </a:t>
            </a:r>
            <a:r>
              <a:rPr lang="en-US" sz="1800" b="1" dirty="0"/>
              <a:t>Domain:</a:t>
            </a:r>
            <a:r>
              <a:rPr lang="en-US" sz="1800" dirty="0"/>
              <a:t> representations; </a:t>
            </a:r>
            <a:r>
              <a:rPr lang="en-US" sz="1800" b="1" dirty="0"/>
              <a:t>Range:</a:t>
            </a:r>
            <a:r>
              <a:rPr lang="en-US" sz="1800" dirty="0"/>
              <a:t> portions of reality. </a:t>
            </a:r>
            <a:r>
              <a:rPr lang="en-US" sz="1800" b="1" dirty="0"/>
              <a:t>Axiom:</a:t>
            </a:r>
            <a:r>
              <a:rPr lang="en-US" sz="1800" dirty="0"/>
              <a:t> if</a:t>
            </a:r>
            <a:r>
              <a:rPr lang="en-US" sz="1800" b="1" dirty="0"/>
              <a:t> </a:t>
            </a:r>
            <a:r>
              <a:rPr lang="en-US" sz="1800" i="1" dirty="0"/>
              <a:t>x</a:t>
            </a:r>
            <a:r>
              <a:rPr lang="en-US" sz="1800" b="1" i="1" dirty="0"/>
              <a:t> </a:t>
            </a:r>
            <a:r>
              <a:rPr lang="en-US" sz="1800" b="1" i="1" dirty="0" err="1"/>
              <a:t>is_about</a:t>
            </a:r>
            <a:r>
              <a:rPr lang="en-US" sz="1800" b="1" i="1" dirty="0"/>
              <a:t> </a:t>
            </a:r>
            <a:r>
              <a:rPr lang="en-US" sz="1800" i="1" dirty="0"/>
              <a:t>y </a:t>
            </a:r>
            <a:r>
              <a:rPr lang="en-US" sz="1800" dirty="0"/>
              <a:t>then </a:t>
            </a:r>
            <a:r>
              <a:rPr lang="en-US" sz="1800" i="1" dirty="0"/>
              <a:t>y </a:t>
            </a:r>
            <a:r>
              <a:rPr lang="en-US" sz="1800" dirty="0"/>
              <a:t>exists (veridicality).</a:t>
            </a:r>
          </a:p>
          <a:p>
            <a:r>
              <a:rPr lang="en-US" dirty="0"/>
              <a:t>		‘A </a:t>
            </a:r>
            <a:r>
              <a:rPr lang="en-US" dirty="0">
                <a:solidFill>
                  <a:srgbClr val="FFFF00"/>
                </a:solidFill>
              </a:rPr>
              <a:t>means</a:t>
            </a:r>
            <a:r>
              <a:rPr lang="en-US" dirty="0"/>
              <a:t> B’: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/>
              <a:t>If A is the case, you can conclude that B holds.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/>
              <a:t>If B is the case, you cannot conclude anything re 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i="1" dirty="0"/>
              <a:t>x </a:t>
            </a:r>
            <a:r>
              <a:rPr lang="en-US" b="1" i="1" dirty="0" err="1"/>
              <a:t>is_a_representation_of</a:t>
            </a:r>
            <a:r>
              <a:rPr lang="en-US" i="1" dirty="0"/>
              <a:t> y =</a:t>
            </a:r>
            <a:r>
              <a:rPr lang="en-US" b="1" u="sng" dirty="0">
                <a:solidFill>
                  <a:srgbClr val="FFFF00"/>
                </a:solidFill>
              </a:rPr>
              <a:t>def</a:t>
            </a:r>
            <a:r>
              <a:rPr lang="en-US" b="1" u="sng" dirty="0"/>
              <a:t>.</a:t>
            </a:r>
            <a:r>
              <a:rPr lang="en-US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i="1" dirty="0"/>
              <a:t>x </a:t>
            </a:r>
            <a:r>
              <a:rPr lang="en-US" sz="1800" dirty="0"/>
              <a:t>is a </a:t>
            </a:r>
            <a:r>
              <a:rPr lang="en-US" sz="1800" cap="small" dirty="0"/>
              <a:t>representa­tion </a:t>
            </a:r>
            <a:r>
              <a:rPr lang="en-US" sz="1800" dirty="0"/>
              <a:t>&amp; </a:t>
            </a:r>
            <a:r>
              <a:rPr lang="en-US" sz="1800" i="1" dirty="0"/>
              <a:t>x </a:t>
            </a:r>
            <a:r>
              <a:rPr lang="en-US" sz="1800" b="1" i="1" dirty="0" err="1"/>
              <a:t>is_about</a:t>
            </a:r>
            <a:r>
              <a:rPr lang="en-US" sz="1800" dirty="0"/>
              <a:t> </a:t>
            </a:r>
            <a:r>
              <a:rPr lang="en-US" sz="1800" i="1" dirty="0"/>
              <a:t>y</a:t>
            </a:r>
            <a:r>
              <a:rPr lang="en-US" sz="1800" dirty="0"/>
              <a:t> (where </a:t>
            </a:r>
            <a:r>
              <a:rPr lang="en-US" sz="1800" i="1" dirty="0"/>
              <a:t>y </a:t>
            </a:r>
            <a:r>
              <a:rPr lang="en-US" sz="1800" dirty="0"/>
              <a:t>is a portion of reality). Note that not all representations are about something.</a:t>
            </a:r>
          </a:p>
          <a:p>
            <a:r>
              <a:rPr lang="en-US" dirty="0"/>
              <a:t>		‘A </a:t>
            </a:r>
            <a:r>
              <a:rPr lang="en-US" dirty="0">
                <a:solidFill>
                  <a:srgbClr val="FFFF00"/>
                </a:solidFill>
              </a:rPr>
              <a:t>=def</a:t>
            </a:r>
            <a:r>
              <a:rPr lang="en-US" dirty="0"/>
              <a:t>. B’ 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/>
              <a:t>If A is the case, you can conclude that B holds.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/>
              <a:t>If B is the case, you can conclude that A holds.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/>
              <a:t>If one doesn’t hold, the other one doesn’t hold.</a:t>
            </a:r>
          </a:p>
        </p:txBody>
      </p:sp>
      <p:sp>
        <p:nvSpPr>
          <p:cNvPr id="6" name="Down Arrow 5"/>
          <p:cNvSpPr/>
          <p:nvPr/>
        </p:nvSpPr>
        <p:spPr bwMode="auto">
          <a:xfrm rot="16200000">
            <a:off x="691660" y="2977660"/>
            <a:ext cx="304800" cy="5334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7" name="Down Arrow 6"/>
          <p:cNvSpPr/>
          <p:nvPr/>
        </p:nvSpPr>
        <p:spPr bwMode="auto">
          <a:xfrm rot="16200000">
            <a:off x="723900" y="5246076"/>
            <a:ext cx="304800" cy="5334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BA7CFE-0995-483A-A0BC-3067290FB6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4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>
            <a:extLst>
              <a:ext uri="{FF2B5EF4-FFF2-40B4-BE49-F238E27FC236}">
                <a16:creationId xmlns:a16="http://schemas.microsoft.com/office/drawing/2014/main" id="{4A0B441C-E9EB-43EC-9CCE-FCDC33CA13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/>
              <a:t>Key idea in defining ontological relations</a:t>
            </a:r>
          </a:p>
        </p:txBody>
      </p:sp>
      <p:sp>
        <p:nvSpPr>
          <p:cNvPr id="408579" name="Rectangle 3">
            <a:extLst>
              <a:ext uri="{FF2B5EF4-FFF2-40B4-BE49-F238E27FC236}">
                <a16:creationId xmlns:a16="http://schemas.microsoft.com/office/drawing/2014/main" id="{27846B3B-CFC8-4249-A381-4CA9547055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/>
              <a:t>Not enough to look just at universals or types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/>
              <a:t>We need also to take account of </a:t>
            </a:r>
            <a:r>
              <a:rPr lang="en-US" altLang="en-US" sz="2800" i="1" dirty="0"/>
              <a:t>instances </a:t>
            </a:r>
            <a:r>
              <a:rPr lang="en-US" altLang="en-US" sz="2800" dirty="0"/>
              <a:t>and </a:t>
            </a:r>
            <a:r>
              <a:rPr lang="en-US" altLang="en-US" sz="2800" i="1" dirty="0"/>
              <a:t>time.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/>
              <a:t>This will yield an automatic bridge to the instance data in information systems, databases, repositories, …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793B04-C307-4B21-A18F-6C1E97D5FA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5175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>
            <a:extLst>
              <a:ext uri="{FF2B5EF4-FFF2-40B4-BE49-F238E27FC236}">
                <a16:creationId xmlns:a16="http://schemas.microsoft.com/office/drawing/2014/main" id="{FEF0AA8F-0E5E-4273-BDA9-A2F2912288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to define </a:t>
            </a:r>
            <a:r>
              <a:rPr lang="en-US" altLang="en-US" i="1"/>
              <a:t>A is_a B</a:t>
            </a:r>
          </a:p>
        </p:txBody>
      </p:sp>
      <p:sp>
        <p:nvSpPr>
          <p:cNvPr id="400387" name="Rectangle 3">
            <a:extLst>
              <a:ext uri="{FF2B5EF4-FFF2-40B4-BE49-F238E27FC236}">
                <a16:creationId xmlns:a16="http://schemas.microsoft.com/office/drawing/2014/main" id="{A9DD4483-4CA4-4B45-9F23-A901B46CF5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Arial" panose="020B0604020202020204" pitchFamily="34" charset="0"/>
              <a:buChar char="•"/>
            </a:pPr>
            <a:r>
              <a:rPr lang="en-US" altLang="en-US" sz="2800" i="1" dirty="0"/>
              <a:t>A </a:t>
            </a:r>
            <a:r>
              <a:rPr lang="en-US" altLang="en-US" sz="2800" i="1" dirty="0" err="1"/>
              <a:t>is_a</a:t>
            </a:r>
            <a:r>
              <a:rPr lang="en-US" altLang="en-US" sz="2800" i="1" dirty="0"/>
              <a:t> B </a:t>
            </a:r>
            <a:r>
              <a:rPr lang="en-US" altLang="en-US" sz="2800" dirty="0"/>
              <a:t>=def. </a:t>
            </a:r>
            <a:endParaRPr lang="en-US" altLang="en-US" sz="2800" i="1" dirty="0"/>
          </a:p>
          <a:p>
            <a:pPr marL="609600" indent="-609600">
              <a:buFont typeface="Arial" panose="020B0604020202020204" pitchFamily="34" charset="0"/>
              <a:buChar char="•"/>
            </a:pPr>
            <a:endParaRPr lang="en-US" altLang="en-US" sz="2800" i="1" dirty="0"/>
          </a:p>
          <a:p>
            <a:pPr marL="1009650" lvl="1" indent="-609600">
              <a:buFont typeface="Arial" panose="020B0604020202020204" pitchFamily="34" charset="0"/>
              <a:buChar char="•"/>
            </a:pPr>
            <a:r>
              <a:rPr lang="en-US" altLang="en-US" sz="2800" i="1" dirty="0"/>
              <a:t>A </a:t>
            </a:r>
            <a:r>
              <a:rPr lang="en-US" altLang="en-US" sz="2800" dirty="0"/>
              <a:t>and </a:t>
            </a:r>
            <a:r>
              <a:rPr lang="en-US" altLang="en-US" sz="2800" i="1" dirty="0"/>
              <a:t>B </a:t>
            </a:r>
            <a:r>
              <a:rPr lang="en-US" altLang="en-US" sz="2800" dirty="0"/>
              <a:t>are names of universals (natural kinds, types) in reality or of defined classes</a:t>
            </a:r>
          </a:p>
          <a:p>
            <a:pPr marL="1009650" lvl="1" indent="-609600">
              <a:buFont typeface="Arial" panose="020B0604020202020204" pitchFamily="34" charset="0"/>
              <a:buChar char="•"/>
            </a:pPr>
            <a:r>
              <a:rPr lang="en-US" altLang="en-US" sz="2800" dirty="0"/>
              <a:t>all instances of </a:t>
            </a:r>
            <a:r>
              <a:rPr lang="en-US" altLang="en-US" sz="2800" i="1" dirty="0"/>
              <a:t>A </a:t>
            </a:r>
            <a:r>
              <a:rPr lang="en-US" altLang="en-US" sz="2800" dirty="0"/>
              <a:t>are as a matter of science also instances of B</a:t>
            </a:r>
          </a:p>
          <a:p>
            <a:pPr marL="1009650" lvl="1" indent="-609600">
              <a:buFont typeface="Arial" panose="020B0604020202020204" pitchFamily="34" charset="0"/>
              <a:buChar char="•"/>
            </a:pPr>
            <a:r>
              <a:rPr lang="en-US" altLang="en-US" sz="2800" dirty="0"/>
              <a:t>for all times </a:t>
            </a:r>
            <a:r>
              <a:rPr lang="en-US" altLang="en-US" sz="2800" i="1" dirty="0"/>
              <a:t>t, </a:t>
            </a:r>
            <a:r>
              <a:rPr lang="en-US" altLang="en-US" sz="2800" dirty="0"/>
              <a:t>all instances of </a:t>
            </a:r>
            <a:r>
              <a:rPr lang="en-US" altLang="en-US" sz="2800" i="1" dirty="0"/>
              <a:t>A </a:t>
            </a:r>
            <a:r>
              <a:rPr lang="en-US" altLang="en-US" sz="2800" dirty="0"/>
              <a:t>at </a:t>
            </a:r>
            <a:r>
              <a:rPr lang="en-US" altLang="en-US" sz="2800" i="1" dirty="0"/>
              <a:t>t </a:t>
            </a:r>
            <a:r>
              <a:rPr lang="en-US" altLang="en-US" sz="2800" dirty="0"/>
              <a:t>are as a matter of science also instances of B at </a:t>
            </a:r>
            <a:r>
              <a:rPr lang="en-US" altLang="en-US" sz="2800" i="1" dirty="0"/>
              <a:t>t</a:t>
            </a:r>
            <a:endParaRPr lang="en-US" altLang="en-US" sz="2800" dirty="0"/>
          </a:p>
          <a:p>
            <a:pPr marL="609600" indent="-609600">
              <a:buFont typeface="Arial" panose="020B0604020202020204" pitchFamily="34" charset="0"/>
              <a:buChar char="•"/>
            </a:pP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F93BCF-FCA6-459F-BA31-99E3A0D571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47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0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00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7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BFO definition for </a:t>
            </a:r>
            <a:r>
              <a:rPr lang="en-US" dirty="0" err="1"/>
              <a:t>is_a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 err="1"/>
              <a:t>is_a</a:t>
            </a:r>
            <a:r>
              <a:rPr lang="en-US" dirty="0"/>
              <a:t> relation is the subtype or </a:t>
            </a:r>
            <a:r>
              <a:rPr lang="en-US" dirty="0" err="1"/>
              <a:t>subuniversal</a:t>
            </a:r>
            <a:r>
              <a:rPr lang="en-US" dirty="0"/>
              <a:t> relation between universals or types.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 </a:t>
            </a:r>
            <a:r>
              <a:rPr lang="en-US" dirty="0" err="1">
                <a:solidFill>
                  <a:srgbClr val="FFFF00"/>
                </a:solidFill>
              </a:rPr>
              <a:t>is_a</a:t>
            </a:r>
            <a:r>
              <a:rPr lang="en-US" dirty="0"/>
              <a:t> C1 =def.: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C and C1  are continuant universals, and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for all c, t, if c </a:t>
            </a:r>
            <a:r>
              <a:rPr lang="en-US" dirty="0" err="1">
                <a:solidFill>
                  <a:srgbClr val="FFFF00"/>
                </a:solidFill>
              </a:rPr>
              <a:t>instance_of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C </a:t>
            </a:r>
            <a:r>
              <a:rPr lang="en-US" dirty="0">
                <a:solidFill>
                  <a:srgbClr val="FFFF00"/>
                </a:solidFill>
              </a:rPr>
              <a:t>at</a:t>
            </a:r>
            <a:r>
              <a:rPr lang="en-US" dirty="0"/>
              <a:t> t then c </a:t>
            </a:r>
            <a:r>
              <a:rPr lang="en-US" dirty="0" err="1">
                <a:solidFill>
                  <a:srgbClr val="FFFF00"/>
                </a:solidFill>
              </a:rPr>
              <a:t>instance_of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C1 </a:t>
            </a:r>
            <a:r>
              <a:rPr lang="en-US" dirty="0">
                <a:solidFill>
                  <a:srgbClr val="FFFF00"/>
                </a:solidFill>
              </a:rPr>
              <a:t>at</a:t>
            </a:r>
            <a:r>
              <a:rPr lang="en-US" dirty="0"/>
              <a:t> 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 </a:t>
            </a:r>
            <a:r>
              <a:rPr lang="en-US" dirty="0" err="1">
                <a:solidFill>
                  <a:srgbClr val="FFFF00"/>
                </a:solidFill>
              </a:rPr>
              <a:t>is_a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P1 =def.: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P and P1  are </a:t>
            </a:r>
            <a:r>
              <a:rPr lang="en-US" dirty="0" err="1"/>
              <a:t>occurrent</a:t>
            </a:r>
            <a:r>
              <a:rPr lang="en-US" dirty="0"/>
              <a:t> universals, and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for all p, t, if p </a:t>
            </a:r>
            <a:r>
              <a:rPr lang="en-US" dirty="0" err="1">
                <a:solidFill>
                  <a:srgbClr val="FFFF00"/>
                </a:solidFill>
              </a:rPr>
              <a:t>instance_of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P </a:t>
            </a:r>
            <a:r>
              <a:rPr lang="en-US" dirty="0">
                <a:solidFill>
                  <a:srgbClr val="FFFF00"/>
                </a:solidFill>
              </a:rPr>
              <a:t>at</a:t>
            </a:r>
            <a:r>
              <a:rPr lang="en-US" dirty="0"/>
              <a:t> t then p </a:t>
            </a:r>
            <a:r>
              <a:rPr lang="en-US" dirty="0" err="1">
                <a:solidFill>
                  <a:srgbClr val="FFFF00"/>
                </a:solidFill>
              </a:rPr>
              <a:t>instance_of</a:t>
            </a:r>
            <a:r>
              <a:rPr lang="en-US"/>
              <a:t> P1 at t</a:t>
            </a: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Is_a</a:t>
            </a:r>
            <a:r>
              <a:rPr lang="en-US" dirty="0"/>
              <a:t> is NOT used in BFO2020-FOL !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F6BBA-FCBE-40B7-BF90-89DE3DF79BC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6826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with RDFS / OWL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AXIOM SCHEMA: class description </a:t>
            </a:r>
            <a:r>
              <a:rPr lang="en-US" dirty="0" err="1"/>
              <a:t>rdfs:subClassOf</a:t>
            </a:r>
            <a:r>
              <a:rPr lang="en-US" dirty="0"/>
              <a:t> class description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 err="1"/>
              <a:t>rdfs:subClassOf</a:t>
            </a:r>
            <a:r>
              <a:rPr lang="en-US" dirty="0"/>
              <a:t> construct is defined as part of RDF Schema [RDF Vocabulary]. Its meaning in OWL is exactly the same: if the class description C1 is defined as a subclass of class description C2, then the set of individuals in the class extension of C1 should be a subset of the set of individuals in the class extension of C2.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Differences with BFO: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/>
              <a:t>subClass</a:t>
            </a:r>
            <a:r>
              <a:rPr lang="en-US" dirty="0"/>
              <a:t> is primitive, being a subset is a consequence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You just have to declare it </a:t>
            </a:r>
            <a:r>
              <a:rPr lang="en-US" dirty="0">
                <a:sym typeface="Wingdings" panose="05000000000000000000" pitchFamily="2" charset="2"/>
              </a:rPr>
              <a:t> how do you want the domain to be, not how the domain is!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No time indexing.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C762F-824C-45CC-A06F-A444C73770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3888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 dirty="0"/>
              <a:t>‘Part-of’</a:t>
            </a:r>
            <a:r>
              <a:rPr lang="en-US" altLang="en-US" dirty="0"/>
              <a:t> different for continuants and occurrents</a:t>
            </a:r>
          </a:p>
        </p:txBody>
      </p:sp>
      <p:sp>
        <p:nvSpPr>
          <p:cNvPr id="118788" name="Text Box 3"/>
          <p:cNvSpPr txBox="1">
            <a:spLocks noChangeArrowheads="1"/>
          </p:cNvSpPr>
          <p:nvPr/>
        </p:nvSpPr>
        <p:spPr bwMode="auto">
          <a:xfrm>
            <a:off x="703166" y="6324600"/>
            <a:ext cx="479618" cy="369332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dirty="0"/>
              <a:t>me</a:t>
            </a:r>
          </a:p>
        </p:txBody>
      </p:sp>
      <p:sp>
        <p:nvSpPr>
          <p:cNvPr id="118789" name="Text Box 4"/>
          <p:cNvSpPr txBox="1">
            <a:spLocks noChangeArrowheads="1"/>
          </p:cNvSpPr>
          <p:nvPr/>
        </p:nvSpPr>
        <p:spPr bwMode="auto">
          <a:xfrm>
            <a:off x="6870994" y="6324600"/>
            <a:ext cx="1383712" cy="369332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dirty="0"/>
              <a:t>this walking</a:t>
            </a:r>
          </a:p>
        </p:txBody>
      </p:sp>
      <p:sp>
        <p:nvSpPr>
          <p:cNvPr id="118790" name="Text Box 5"/>
          <p:cNvSpPr txBox="1">
            <a:spLocks noChangeArrowheads="1"/>
          </p:cNvSpPr>
          <p:nvPr/>
        </p:nvSpPr>
        <p:spPr bwMode="auto">
          <a:xfrm>
            <a:off x="177800" y="3352800"/>
            <a:ext cx="1498600" cy="40481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accent2"/>
                </a:solidFill>
              </a:rPr>
              <a:t>human</a:t>
            </a:r>
            <a:r>
              <a:rPr lang="en-US" altLang="en-US" sz="1800">
                <a:solidFill>
                  <a:schemeClr val="bg1"/>
                </a:solidFill>
              </a:rPr>
              <a:t> </a:t>
            </a:r>
            <a:r>
              <a:rPr lang="en-US" altLang="en-US" sz="1800">
                <a:solidFill>
                  <a:schemeClr val="accent2"/>
                </a:solidFill>
              </a:rPr>
              <a:t>being</a:t>
            </a:r>
          </a:p>
        </p:txBody>
      </p:sp>
      <p:cxnSp>
        <p:nvCxnSpPr>
          <p:cNvPr id="118791" name="AutoShape 6"/>
          <p:cNvCxnSpPr>
            <a:cxnSpLocks noChangeShapeType="1"/>
            <a:stCxn id="118788" idx="0"/>
            <a:endCxn id="118790" idx="2"/>
          </p:cNvCxnSpPr>
          <p:nvPr/>
        </p:nvCxnSpPr>
        <p:spPr bwMode="auto">
          <a:xfrm flipH="1" flipV="1">
            <a:off x="927100" y="3757613"/>
            <a:ext cx="15875" cy="25669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8792" name="Text Box 7"/>
          <p:cNvSpPr txBox="1">
            <a:spLocks noChangeArrowheads="1"/>
          </p:cNvSpPr>
          <p:nvPr/>
        </p:nvSpPr>
        <p:spPr bwMode="auto">
          <a:xfrm>
            <a:off x="990600" y="4114800"/>
            <a:ext cx="127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Instance-of</a:t>
            </a:r>
          </a:p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at t </a:t>
            </a:r>
          </a:p>
        </p:txBody>
      </p:sp>
      <p:sp>
        <p:nvSpPr>
          <p:cNvPr id="118793" name="Text Box 8"/>
          <p:cNvSpPr txBox="1">
            <a:spLocks noChangeArrowheads="1"/>
          </p:cNvSpPr>
          <p:nvPr/>
        </p:nvSpPr>
        <p:spPr bwMode="auto">
          <a:xfrm>
            <a:off x="111125" y="2209800"/>
            <a:ext cx="1651000" cy="40481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accent2"/>
                </a:solidFill>
              </a:rPr>
              <a:t>living creature</a:t>
            </a:r>
          </a:p>
        </p:txBody>
      </p:sp>
      <p:cxnSp>
        <p:nvCxnSpPr>
          <p:cNvPr id="118794" name="AutoShape 9"/>
          <p:cNvCxnSpPr>
            <a:cxnSpLocks noChangeShapeType="1"/>
            <a:stCxn id="118790" idx="0"/>
            <a:endCxn id="118793" idx="2"/>
          </p:cNvCxnSpPr>
          <p:nvPr/>
        </p:nvCxnSpPr>
        <p:spPr bwMode="auto">
          <a:xfrm flipV="1">
            <a:off x="927100" y="2633663"/>
            <a:ext cx="9525" cy="7000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8795" name="Text Box 10"/>
          <p:cNvSpPr txBox="1">
            <a:spLocks noChangeArrowheads="1"/>
          </p:cNvSpPr>
          <p:nvPr/>
        </p:nvSpPr>
        <p:spPr bwMode="auto">
          <a:xfrm>
            <a:off x="1066800" y="2819400"/>
            <a:ext cx="590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Is_a</a:t>
            </a:r>
            <a:endParaRPr lang="en-US" altLang="en-US" sz="1800" baseline="-25000">
              <a:solidFill>
                <a:schemeClr val="bg1"/>
              </a:solidFill>
            </a:endParaRPr>
          </a:p>
        </p:txBody>
      </p:sp>
      <p:sp>
        <p:nvSpPr>
          <p:cNvPr id="118796" name="Text Box 11"/>
          <p:cNvSpPr txBox="1">
            <a:spLocks noChangeArrowheads="1"/>
          </p:cNvSpPr>
          <p:nvPr/>
        </p:nvSpPr>
        <p:spPr bwMode="auto">
          <a:xfrm>
            <a:off x="7804150" y="3352800"/>
            <a:ext cx="996950" cy="404813"/>
          </a:xfrm>
          <a:prstGeom prst="rect">
            <a:avLst/>
          </a:prstGeom>
          <a:solidFill>
            <a:srgbClr val="FFFF00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accent2"/>
                </a:solidFill>
              </a:rPr>
              <a:t>walking</a:t>
            </a:r>
          </a:p>
        </p:txBody>
      </p:sp>
      <p:sp>
        <p:nvSpPr>
          <p:cNvPr id="118797" name="Text Box 12"/>
          <p:cNvSpPr txBox="1">
            <a:spLocks noChangeArrowheads="1"/>
          </p:cNvSpPr>
          <p:nvPr/>
        </p:nvSpPr>
        <p:spPr bwMode="auto">
          <a:xfrm>
            <a:off x="7685574" y="4844020"/>
            <a:ext cx="130602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Instance-of at t</a:t>
            </a:r>
          </a:p>
        </p:txBody>
      </p:sp>
      <p:cxnSp>
        <p:nvCxnSpPr>
          <p:cNvPr id="118798" name="AutoShape 13"/>
          <p:cNvCxnSpPr>
            <a:cxnSpLocks noChangeShapeType="1"/>
            <a:stCxn id="118789" idx="0"/>
            <a:endCxn id="118796" idx="2"/>
          </p:cNvCxnSpPr>
          <p:nvPr/>
        </p:nvCxnSpPr>
        <p:spPr bwMode="auto">
          <a:xfrm flipV="1">
            <a:off x="7562850" y="3757613"/>
            <a:ext cx="739775" cy="25669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8799" name="Text Box 14"/>
          <p:cNvSpPr txBox="1">
            <a:spLocks noChangeArrowheads="1"/>
          </p:cNvSpPr>
          <p:nvPr/>
        </p:nvSpPr>
        <p:spPr bwMode="auto">
          <a:xfrm>
            <a:off x="2617331" y="5715000"/>
            <a:ext cx="1210588" cy="369332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dirty="0"/>
              <a:t>my left leg</a:t>
            </a:r>
          </a:p>
        </p:txBody>
      </p:sp>
      <p:sp>
        <p:nvSpPr>
          <p:cNvPr id="118800" name="Text Box 15"/>
          <p:cNvSpPr txBox="1">
            <a:spLocks noChangeArrowheads="1"/>
          </p:cNvSpPr>
          <p:nvPr/>
        </p:nvSpPr>
        <p:spPr bwMode="auto">
          <a:xfrm>
            <a:off x="5917098" y="4495800"/>
            <a:ext cx="1672253" cy="369332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dirty="0"/>
              <a:t>this leg moving</a:t>
            </a:r>
          </a:p>
        </p:txBody>
      </p:sp>
      <p:sp>
        <p:nvSpPr>
          <p:cNvPr id="118801" name="Text Box 16"/>
          <p:cNvSpPr txBox="1">
            <a:spLocks noChangeArrowheads="1"/>
          </p:cNvSpPr>
          <p:nvPr/>
        </p:nvSpPr>
        <p:spPr bwMode="auto">
          <a:xfrm>
            <a:off x="6096000" y="3352800"/>
            <a:ext cx="1282700" cy="404813"/>
          </a:xfrm>
          <a:prstGeom prst="rect">
            <a:avLst/>
          </a:prstGeom>
          <a:solidFill>
            <a:srgbClr val="FFFF00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accent2"/>
                </a:solidFill>
              </a:rPr>
              <a:t>leg</a:t>
            </a:r>
            <a:r>
              <a:rPr lang="en-US" altLang="en-US" sz="1800">
                <a:solidFill>
                  <a:schemeClr val="bg1"/>
                </a:solidFill>
              </a:rPr>
              <a:t> </a:t>
            </a:r>
            <a:r>
              <a:rPr lang="en-US" altLang="en-US" sz="1800">
                <a:solidFill>
                  <a:schemeClr val="accent2"/>
                </a:solidFill>
              </a:rPr>
              <a:t>moving</a:t>
            </a:r>
          </a:p>
        </p:txBody>
      </p:sp>
      <p:cxnSp>
        <p:nvCxnSpPr>
          <p:cNvPr id="118802" name="AutoShape 17"/>
          <p:cNvCxnSpPr>
            <a:cxnSpLocks noChangeShapeType="1"/>
            <a:stCxn id="118800" idx="0"/>
            <a:endCxn id="118801" idx="2"/>
          </p:cNvCxnSpPr>
          <p:nvPr/>
        </p:nvCxnSpPr>
        <p:spPr bwMode="auto">
          <a:xfrm flipH="1" flipV="1">
            <a:off x="6737350" y="3757613"/>
            <a:ext cx="15875" cy="7381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8803" name="Text Box 18"/>
          <p:cNvSpPr txBox="1">
            <a:spLocks noChangeArrowheads="1"/>
          </p:cNvSpPr>
          <p:nvPr/>
        </p:nvSpPr>
        <p:spPr bwMode="auto">
          <a:xfrm>
            <a:off x="2971800" y="2667000"/>
            <a:ext cx="501650" cy="40481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accent2"/>
                </a:solidFill>
              </a:rPr>
              <a:t>leg</a:t>
            </a:r>
          </a:p>
        </p:txBody>
      </p:sp>
      <p:cxnSp>
        <p:nvCxnSpPr>
          <p:cNvPr id="118804" name="AutoShape 19"/>
          <p:cNvCxnSpPr>
            <a:cxnSpLocks noChangeShapeType="1"/>
            <a:stCxn id="118799" idx="0"/>
            <a:endCxn id="118803" idx="2"/>
          </p:cNvCxnSpPr>
          <p:nvPr/>
        </p:nvCxnSpPr>
        <p:spPr bwMode="auto">
          <a:xfrm flipV="1">
            <a:off x="3222625" y="3071813"/>
            <a:ext cx="0" cy="26431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8805" name="Text Box 20"/>
          <p:cNvSpPr txBox="1">
            <a:spLocks noChangeArrowheads="1"/>
          </p:cNvSpPr>
          <p:nvPr/>
        </p:nvSpPr>
        <p:spPr bwMode="auto">
          <a:xfrm>
            <a:off x="6629400" y="2057400"/>
            <a:ext cx="946150" cy="404813"/>
          </a:xfrm>
          <a:prstGeom prst="rect">
            <a:avLst/>
          </a:prstGeom>
          <a:solidFill>
            <a:srgbClr val="FFFF00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accent2"/>
                </a:solidFill>
              </a:rPr>
              <a:t>process</a:t>
            </a:r>
          </a:p>
        </p:txBody>
      </p:sp>
      <p:cxnSp>
        <p:nvCxnSpPr>
          <p:cNvPr id="118806" name="AutoShape 21"/>
          <p:cNvCxnSpPr>
            <a:cxnSpLocks noChangeShapeType="1"/>
            <a:stCxn id="118801" idx="0"/>
            <a:endCxn id="118805" idx="2"/>
          </p:cNvCxnSpPr>
          <p:nvPr/>
        </p:nvCxnSpPr>
        <p:spPr bwMode="auto">
          <a:xfrm flipV="1">
            <a:off x="6737350" y="2481263"/>
            <a:ext cx="365125" cy="8524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8807" name="AutoShape 22"/>
          <p:cNvCxnSpPr>
            <a:cxnSpLocks noChangeShapeType="1"/>
            <a:stCxn id="118796" idx="0"/>
            <a:endCxn id="118805" idx="2"/>
          </p:cNvCxnSpPr>
          <p:nvPr/>
        </p:nvCxnSpPr>
        <p:spPr bwMode="auto">
          <a:xfrm flipH="1" flipV="1">
            <a:off x="7102475" y="2481263"/>
            <a:ext cx="1200150" cy="8524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8808" name="Text Box 23"/>
          <p:cNvSpPr txBox="1">
            <a:spLocks noChangeArrowheads="1"/>
          </p:cNvSpPr>
          <p:nvPr/>
        </p:nvSpPr>
        <p:spPr bwMode="auto">
          <a:xfrm>
            <a:off x="2286000" y="3657600"/>
            <a:ext cx="127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Instance-of</a:t>
            </a:r>
          </a:p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at t </a:t>
            </a:r>
          </a:p>
        </p:txBody>
      </p:sp>
      <p:sp>
        <p:nvSpPr>
          <p:cNvPr id="118809" name="Text Box 24"/>
          <p:cNvSpPr txBox="1">
            <a:spLocks noChangeArrowheads="1"/>
          </p:cNvSpPr>
          <p:nvPr/>
        </p:nvSpPr>
        <p:spPr bwMode="auto">
          <a:xfrm>
            <a:off x="6172200" y="2514600"/>
            <a:ext cx="590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Is_a</a:t>
            </a:r>
            <a:endParaRPr lang="en-US" altLang="en-US" sz="1800" baseline="-25000">
              <a:solidFill>
                <a:schemeClr val="bg1"/>
              </a:solidFill>
            </a:endParaRPr>
          </a:p>
        </p:txBody>
      </p:sp>
      <p:sp>
        <p:nvSpPr>
          <p:cNvPr id="118810" name="Text Box 25"/>
          <p:cNvSpPr txBox="1">
            <a:spLocks noChangeArrowheads="1"/>
          </p:cNvSpPr>
          <p:nvPr/>
        </p:nvSpPr>
        <p:spPr bwMode="auto">
          <a:xfrm>
            <a:off x="7620000" y="2514600"/>
            <a:ext cx="590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Is_a</a:t>
            </a:r>
            <a:endParaRPr lang="en-US" altLang="en-US" sz="1800" baseline="-25000">
              <a:solidFill>
                <a:schemeClr val="bg1"/>
              </a:solidFill>
            </a:endParaRPr>
          </a:p>
        </p:txBody>
      </p:sp>
      <p:sp>
        <p:nvSpPr>
          <p:cNvPr id="118811" name="Text Box 26"/>
          <p:cNvSpPr txBox="1">
            <a:spLocks noChangeArrowheads="1"/>
          </p:cNvSpPr>
          <p:nvPr/>
        </p:nvSpPr>
        <p:spPr bwMode="auto">
          <a:xfrm>
            <a:off x="5517048" y="3886200"/>
            <a:ext cx="16722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chemeClr val="bg1"/>
                </a:solidFill>
              </a:rPr>
              <a:t>Instance-of at t</a:t>
            </a:r>
          </a:p>
        </p:txBody>
      </p:sp>
      <p:sp>
        <p:nvSpPr>
          <p:cNvPr id="118812" name="Oval 27"/>
          <p:cNvSpPr>
            <a:spLocks noChangeArrowheads="1"/>
          </p:cNvSpPr>
          <p:nvPr/>
        </p:nvSpPr>
        <p:spPr bwMode="auto">
          <a:xfrm>
            <a:off x="8077200" y="228600"/>
            <a:ext cx="914400" cy="914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685800" y="5326061"/>
            <a:ext cx="2409827" cy="1182560"/>
            <a:chOff x="432" y="3360"/>
            <a:chExt cx="1518" cy="740"/>
          </a:xfrm>
        </p:grpSpPr>
        <p:grpSp>
          <p:nvGrpSpPr>
            <p:cNvPr id="118819" name="Group 29"/>
            <p:cNvGrpSpPr>
              <a:grpSpLocks/>
            </p:cNvGrpSpPr>
            <p:nvPr/>
          </p:nvGrpSpPr>
          <p:grpSpPr bwMode="auto">
            <a:xfrm>
              <a:off x="505" y="3408"/>
              <a:ext cx="1271" cy="692"/>
              <a:chOff x="505" y="3408"/>
              <a:chExt cx="1271" cy="692"/>
            </a:xfrm>
          </p:grpSpPr>
          <p:cxnSp>
            <p:nvCxnSpPr>
              <p:cNvPr id="118821" name="AutoShape 30"/>
              <p:cNvCxnSpPr>
                <a:cxnSpLocks noChangeShapeType="1"/>
                <a:stCxn id="118799" idx="1"/>
                <a:endCxn id="118788" idx="3"/>
              </p:cNvCxnSpPr>
              <p:nvPr/>
            </p:nvCxnSpPr>
            <p:spPr bwMode="auto">
              <a:xfrm flipH="1">
                <a:off x="745" y="3719"/>
                <a:ext cx="904" cy="381"/>
              </a:xfrm>
              <a:prstGeom prst="straightConnector1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18822" name="Text Box 31"/>
              <p:cNvSpPr txBox="1">
                <a:spLocks noChangeArrowheads="1"/>
              </p:cNvSpPr>
              <p:nvPr/>
            </p:nvSpPr>
            <p:spPr bwMode="auto">
              <a:xfrm>
                <a:off x="505" y="3408"/>
                <a:ext cx="1271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1800" dirty="0">
                    <a:solidFill>
                      <a:schemeClr val="bg1"/>
                    </a:solidFill>
                  </a:rPr>
                  <a:t>continuant-part-of</a:t>
                </a:r>
              </a:p>
              <a:p>
                <a:pPr eaLnBrk="1" hangingPunct="1"/>
                <a:r>
                  <a:rPr lang="en-US" altLang="en-US" sz="1800" dirty="0">
                    <a:solidFill>
                      <a:schemeClr val="bg1"/>
                    </a:solidFill>
                  </a:rPr>
                  <a:t>at t </a:t>
                </a:r>
              </a:p>
            </p:txBody>
          </p:sp>
        </p:grpSp>
        <p:sp>
          <p:nvSpPr>
            <p:cNvPr id="118820" name="Oval 32"/>
            <p:cNvSpPr>
              <a:spLocks noChangeArrowheads="1"/>
            </p:cNvSpPr>
            <p:nvPr/>
          </p:nvSpPr>
          <p:spPr bwMode="auto">
            <a:xfrm>
              <a:off x="432" y="3360"/>
              <a:ext cx="1518" cy="48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5832480" y="4865688"/>
            <a:ext cx="2383798" cy="1458912"/>
            <a:chOff x="3674" y="3065"/>
            <a:chExt cx="1517" cy="919"/>
          </a:xfrm>
        </p:grpSpPr>
        <p:grpSp>
          <p:nvGrpSpPr>
            <p:cNvPr id="118815" name="Group 34"/>
            <p:cNvGrpSpPr>
              <a:grpSpLocks/>
            </p:cNvGrpSpPr>
            <p:nvPr/>
          </p:nvGrpSpPr>
          <p:grpSpPr bwMode="auto">
            <a:xfrm>
              <a:off x="3850" y="3065"/>
              <a:ext cx="1204" cy="919"/>
              <a:chOff x="3850" y="3065"/>
              <a:chExt cx="1204" cy="919"/>
            </a:xfrm>
          </p:grpSpPr>
          <p:sp>
            <p:nvSpPr>
              <p:cNvPr id="118817" name="Text Box 35"/>
              <p:cNvSpPr txBox="1">
                <a:spLocks noChangeArrowheads="1"/>
              </p:cNvSpPr>
              <p:nvPr/>
            </p:nvSpPr>
            <p:spPr bwMode="auto">
              <a:xfrm>
                <a:off x="3850" y="3408"/>
                <a:ext cx="1204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1800" dirty="0">
                    <a:solidFill>
                      <a:schemeClr val="bg1"/>
                    </a:solidFill>
                  </a:rPr>
                  <a:t>occurrent-part-of</a:t>
                </a:r>
              </a:p>
            </p:txBody>
          </p:sp>
          <p:cxnSp>
            <p:nvCxnSpPr>
              <p:cNvPr id="118818" name="AutoShape 36"/>
              <p:cNvCxnSpPr>
                <a:cxnSpLocks noChangeShapeType="1"/>
                <a:stCxn id="118800" idx="2"/>
                <a:endCxn id="118789" idx="0"/>
              </p:cNvCxnSpPr>
              <p:nvPr/>
            </p:nvCxnSpPr>
            <p:spPr bwMode="auto">
              <a:xfrm>
                <a:off x="4260" y="3065"/>
                <a:ext cx="515" cy="919"/>
              </a:xfrm>
              <a:prstGeom prst="straightConnector1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18816" name="Oval 37"/>
            <p:cNvSpPr>
              <a:spLocks noChangeArrowheads="1"/>
            </p:cNvSpPr>
            <p:nvPr/>
          </p:nvSpPr>
          <p:spPr bwMode="auto">
            <a:xfrm>
              <a:off x="3674" y="3312"/>
              <a:ext cx="1517" cy="48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61ED0E-89C6-47E3-9147-76C21017E7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85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Part-of can be generalized, … with care !</a:t>
            </a:r>
          </a:p>
        </p:txBody>
      </p:sp>
      <p:sp>
        <p:nvSpPr>
          <p:cNvPr id="119824" name="Oval 17"/>
          <p:cNvSpPr>
            <a:spLocks noChangeArrowheads="1"/>
          </p:cNvSpPr>
          <p:nvPr/>
        </p:nvSpPr>
        <p:spPr bwMode="auto">
          <a:xfrm>
            <a:off x="8077200" y="228600"/>
            <a:ext cx="914400" cy="914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E68813-EBEE-464D-95DC-4C9A6AC04D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53</a:t>
            </a:fld>
            <a:endParaRPr lang="en-US" dirty="0"/>
          </a:p>
        </p:txBody>
      </p:sp>
      <p:sp>
        <p:nvSpPr>
          <p:cNvPr id="25" name="Rectangle 18">
            <a:extLst>
              <a:ext uri="{FF2B5EF4-FFF2-40B4-BE49-F238E27FC236}">
                <a16:creationId xmlns:a16="http://schemas.microsoft.com/office/drawing/2014/main" id="{74FC4928-EAE1-4A2D-B152-1E82741A33AC}"/>
              </a:ext>
            </a:extLst>
          </p:cNvPr>
          <p:cNvSpPr txBox="1">
            <a:spLocks noChangeArrowheads="1"/>
          </p:cNvSpPr>
          <p:nvPr/>
        </p:nvSpPr>
        <p:spPr>
          <a:xfrm>
            <a:off x="3962400" y="1676400"/>
            <a:ext cx="5070473" cy="49530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Times" charset="0"/>
              <a:buChar char="•"/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95000"/>
              <a:buFont typeface="Times" charset="0"/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 b="0" i="1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pPr marL="0" indent="0"/>
            <a:r>
              <a:rPr lang="en-US" altLang="en-US" i="1" kern="0" dirty="0"/>
              <a:t>C </a:t>
            </a:r>
            <a:r>
              <a:rPr lang="en-US" altLang="en-US" i="1" kern="0" dirty="0" err="1"/>
              <a:t>tt_continuant_part_of</a:t>
            </a:r>
            <a:r>
              <a:rPr lang="en-US" altLang="en-US" i="1" kern="0" dirty="0"/>
              <a:t> C</a:t>
            </a:r>
            <a:r>
              <a:rPr lang="en-US" altLang="en-US" kern="0" dirty="0"/>
              <a:t>1 = [def] </a:t>
            </a:r>
          </a:p>
          <a:p>
            <a:pPr marL="0" indent="0"/>
            <a:r>
              <a:rPr lang="en-US" altLang="en-US" kern="0" dirty="0"/>
              <a:t>for all </a:t>
            </a:r>
            <a:r>
              <a:rPr lang="en-US" altLang="en-US" i="1" kern="0" dirty="0"/>
              <a:t>c</a:t>
            </a:r>
            <a:r>
              <a:rPr lang="en-US" altLang="en-US" kern="0" dirty="0"/>
              <a:t>, </a:t>
            </a:r>
            <a:r>
              <a:rPr lang="en-US" altLang="en-US" i="1" kern="0" dirty="0"/>
              <a:t>t</a:t>
            </a:r>
            <a:r>
              <a:rPr lang="en-US" altLang="en-US" kern="0" dirty="0"/>
              <a:t>, </a:t>
            </a:r>
          </a:p>
          <a:p>
            <a:pPr marL="0" indent="0"/>
            <a:r>
              <a:rPr lang="en-US" altLang="en-US" kern="0" dirty="0"/>
              <a:t>  if </a:t>
            </a:r>
            <a:r>
              <a:rPr lang="en-US" altLang="en-US" i="1" kern="0" dirty="0"/>
              <a:t>c </a:t>
            </a:r>
            <a:r>
              <a:rPr lang="en-US" altLang="en-US" i="1" kern="0" dirty="0" err="1"/>
              <a:t>instanceOf</a:t>
            </a:r>
            <a:r>
              <a:rPr lang="en-US" altLang="en-US" i="1" kern="0" dirty="0"/>
              <a:t> C at t </a:t>
            </a:r>
          </a:p>
          <a:p>
            <a:pPr marL="0" indent="0"/>
            <a:r>
              <a:rPr lang="en-US" altLang="en-US" kern="0" dirty="0"/>
              <a:t>  then there is some </a:t>
            </a:r>
            <a:r>
              <a:rPr lang="en-US" altLang="en-US" i="1" kern="0" dirty="0"/>
              <a:t>c</a:t>
            </a:r>
            <a:r>
              <a:rPr lang="en-US" altLang="en-US" kern="0" dirty="0"/>
              <a:t>1 such that</a:t>
            </a:r>
          </a:p>
          <a:p>
            <a:pPr marL="0" indent="0"/>
            <a:r>
              <a:rPr lang="en-US" altLang="en-US" kern="0" dirty="0"/>
              <a:t>  c1 </a:t>
            </a:r>
            <a:r>
              <a:rPr lang="en-US" altLang="en-US" kern="0" dirty="0" err="1"/>
              <a:t>instanceOf</a:t>
            </a:r>
            <a:r>
              <a:rPr lang="en-US" altLang="en-US" kern="0" dirty="0"/>
              <a:t> </a:t>
            </a:r>
            <a:r>
              <a:rPr lang="en-US" altLang="en-US" i="1" kern="0" dirty="0"/>
              <a:t>C</a:t>
            </a:r>
            <a:r>
              <a:rPr lang="en-US" altLang="en-US" kern="0" dirty="0"/>
              <a:t>1 at </a:t>
            </a:r>
            <a:r>
              <a:rPr lang="en-US" altLang="en-US" i="1" kern="0" dirty="0"/>
              <a:t>t </a:t>
            </a:r>
          </a:p>
          <a:p>
            <a:pPr marL="0" indent="0"/>
            <a:r>
              <a:rPr lang="en-US" altLang="en-US" i="1" kern="0" dirty="0"/>
              <a:t>  </a:t>
            </a:r>
            <a:r>
              <a:rPr lang="en-US" altLang="en-US" kern="0" dirty="0"/>
              <a:t>and </a:t>
            </a:r>
            <a:r>
              <a:rPr lang="en-US" altLang="en-US" i="1" kern="0" dirty="0"/>
              <a:t>c </a:t>
            </a:r>
            <a:r>
              <a:rPr lang="en-US" altLang="en-US" kern="0" dirty="0"/>
              <a:t>continuant-part-of</a:t>
            </a:r>
            <a:r>
              <a:rPr lang="en-US" altLang="en-US" b="1" kern="0" dirty="0"/>
              <a:t> </a:t>
            </a:r>
            <a:r>
              <a:rPr lang="en-US" altLang="en-US" i="1" kern="0" dirty="0"/>
              <a:t>c</a:t>
            </a:r>
            <a:r>
              <a:rPr lang="en-US" altLang="en-US" kern="0" dirty="0"/>
              <a:t>1 </a:t>
            </a:r>
            <a:r>
              <a:rPr lang="en-US" altLang="en-US" b="1" kern="0" dirty="0"/>
              <a:t>at </a:t>
            </a:r>
            <a:r>
              <a:rPr lang="en-US" altLang="en-US" i="1" kern="0" dirty="0"/>
              <a:t>t</a:t>
            </a:r>
            <a:r>
              <a:rPr lang="en-US" altLang="en-US" kern="0" dirty="0"/>
              <a:t>. </a:t>
            </a:r>
          </a:p>
        </p:txBody>
      </p:sp>
      <p:sp>
        <p:nvSpPr>
          <p:cNvPr id="28" name="Text Box 3">
            <a:extLst>
              <a:ext uri="{FF2B5EF4-FFF2-40B4-BE49-F238E27FC236}">
                <a16:creationId xmlns:a16="http://schemas.microsoft.com/office/drawing/2014/main" id="{9CFC6B7A-00AA-4E4E-819F-F3F560E2B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166" y="6324600"/>
            <a:ext cx="479618" cy="369332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dirty="0"/>
              <a:t>me</a:t>
            </a:r>
          </a:p>
        </p:txBody>
      </p:sp>
      <p:sp>
        <p:nvSpPr>
          <p:cNvPr id="29" name="Text Box 5">
            <a:extLst>
              <a:ext uri="{FF2B5EF4-FFF2-40B4-BE49-F238E27FC236}">
                <a16:creationId xmlns:a16="http://schemas.microsoft.com/office/drawing/2014/main" id="{D54B0E11-69BB-4B6F-A29A-6B77F3752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" y="3352800"/>
            <a:ext cx="1498600" cy="40481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accent2"/>
                </a:solidFill>
              </a:rPr>
              <a:t>human</a:t>
            </a:r>
            <a:r>
              <a:rPr lang="en-US" altLang="en-US" sz="1800">
                <a:solidFill>
                  <a:schemeClr val="bg1"/>
                </a:solidFill>
              </a:rPr>
              <a:t> </a:t>
            </a:r>
            <a:r>
              <a:rPr lang="en-US" altLang="en-US" sz="1800">
                <a:solidFill>
                  <a:schemeClr val="accent2"/>
                </a:solidFill>
              </a:rPr>
              <a:t>being</a:t>
            </a:r>
          </a:p>
        </p:txBody>
      </p:sp>
      <p:cxnSp>
        <p:nvCxnSpPr>
          <p:cNvPr id="30" name="AutoShape 6">
            <a:extLst>
              <a:ext uri="{FF2B5EF4-FFF2-40B4-BE49-F238E27FC236}">
                <a16:creationId xmlns:a16="http://schemas.microsoft.com/office/drawing/2014/main" id="{01290F30-9EC9-4AEB-A6D2-03881B1B86E0}"/>
              </a:ext>
            </a:extLst>
          </p:cNvPr>
          <p:cNvCxnSpPr>
            <a:cxnSpLocks noChangeShapeType="1"/>
            <a:stCxn id="28" idx="0"/>
            <a:endCxn id="29" idx="2"/>
          </p:cNvCxnSpPr>
          <p:nvPr/>
        </p:nvCxnSpPr>
        <p:spPr bwMode="auto">
          <a:xfrm flipH="1" flipV="1">
            <a:off x="927100" y="3757613"/>
            <a:ext cx="15875" cy="25669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 Box 7">
            <a:extLst>
              <a:ext uri="{FF2B5EF4-FFF2-40B4-BE49-F238E27FC236}">
                <a16:creationId xmlns:a16="http://schemas.microsoft.com/office/drawing/2014/main" id="{B521FBF6-1FBC-4627-8A22-6569FD346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114800"/>
            <a:ext cx="127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Instance-of</a:t>
            </a:r>
          </a:p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at t </a:t>
            </a:r>
          </a:p>
        </p:txBody>
      </p:sp>
      <p:sp>
        <p:nvSpPr>
          <p:cNvPr id="32" name="Text Box 8">
            <a:extLst>
              <a:ext uri="{FF2B5EF4-FFF2-40B4-BE49-F238E27FC236}">
                <a16:creationId xmlns:a16="http://schemas.microsoft.com/office/drawing/2014/main" id="{7FCBDEE5-87C0-4065-9E11-919A0D1CA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25" y="2209800"/>
            <a:ext cx="1651000" cy="40481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accent2"/>
                </a:solidFill>
              </a:rPr>
              <a:t>living creature</a:t>
            </a:r>
          </a:p>
        </p:txBody>
      </p:sp>
      <p:cxnSp>
        <p:nvCxnSpPr>
          <p:cNvPr id="33" name="AutoShape 9">
            <a:extLst>
              <a:ext uri="{FF2B5EF4-FFF2-40B4-BE49-F238E27FC236}">
                <a16:creationId xmlns:a16="http://schemas.microsoft.com/office/drawing/2014/main" id="{1C83E9D7-8214-464B-8169-743E849813A4}"/>
              </a:ext>
            </a:extLst>
          </p:cNvPr>
          <p:cNvCxnSpPr>
            <a:cxnSpLocks noChangeShapeType="1"/>
            <a:stCxn id="29" idx="0"/>
            <a:endCxn id="32" idx="2"/>
          </p:cNvCxnSpPr>
          <p:nvPr/>
        </p:nvCxnSpPr>
        <p:spPr bwMode="auto">
          <a:xfrm flipV="1">
            <a:off x="927100" y="2633663"/>
            <a:ext cx="9525" cy="7000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Text Box 10">
            <a:extLst>
              <a:ext uri="{FF2B5EF4-FFF2-40B4-BE49-F238E27FC236}">
                <a16:creationId xmlns:a16="http://schemas.microsoft.com/office/drawing/2014/main" id="{EA42CF65-A8F1-47DE-AD67-D24559F5E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819400"/>
            <a:ext cx="590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Is_a</a:t>
            </a:r>
            <a:endParaRPr lang="en-US" altLang="en-US" sz="1800" baseline="-25000">
              <a:solidFill>
                <a:schemeClr val="bg1"/>
              </a:solidFill>
            </a:endParaRPr>
          </a:p>
        </p:txBody>
      </p:sp>
      <p:sp>
        <p:nvSpPr>
          <p:cNvPr id="35" name="Text Box 14">
            <a:extLst>
              <a:ext uri="{FF2B5EF4-FFF2-40B4-BE49-F238E27FC236}">
                <a16:creationId xmlns:a16="http://schemas.microsoft.com/office/drawing/2014/main" id="{C3FBEAC5-70F8-4DF9-8E40-F7767B8D0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331" y="5715000"/>
            <a:ext cx="1210588" cy="369332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dirty="0"/>
              <a:t>my left leg</a:t>
            </a:r>
          </a:p>
        </p:txBody>
      </p:sp>
      <p:sp>
        <p:nvSpPr>
          <p:cNvPr id="36" name="Text Box 18">
            <a:extLst>
              <a:ext uri="{FF2B5EF4-FFF2-40B4-BE49-F238E27FC236}">
                <a16:creationId xmlns:a16="http://schemas.microsoft.com/office/drawing/2014/main" id="{C1F6632A-4447-46FC-A97B-39A7BF4D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2667000"/>
            <a:ext cx="501650" cy="40481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accent2"/>
                </a:solidFill>
              </a:rPr>
              <a:t>leg</a:t>
            </a:r>
          </a:p>
        </p:txBody>
      </p:sp>
      <p:cxnSp>
        <p:nvCxnSpPr>
          <p:cNvPr id="37" name="AutoShape 19">
            <a:extLst>
              <a:ext uri="{FF2B5EF4-FFF2-40B4-BE49-F238E27FC236}">
                <a16:creationId xmlns:a16="http://schemas.microsoft.com/office/drawing/2014/main" id="{9B073634-3797-4C48-9AF4-E1DB57FCF394}"/>
              </a:ext>
            </a:extLst>
          </p:cNvPr>
          <p:cNvCxnSpPr>
            <a:cxnSpLocks noChangeShapeType="1"/>
            <a:stCxn id="35" idx="0"/>
            <a:endCxn id="36" idx="2"/>
          </p:cNvCxnSpPr>
          <p:nvPr/>
        </p:nvCxnSpPr>
        <p:spPr bwMode="auto">
          <a:xfrm flipV="1">
            <a:off x="3222625" y="3071813"/>
            <a:ext cx="0" cy="26431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Text Box 23">
            <a:extLst>
              <a:ext uri="{FF2B5EF4-FFF2-40B4-BE49-F238E27FC236}">
                <a16:creationId xmlns:a16="http://schemas.microsoft.com/office/drawing/2014/main" id="{FB079E56-2114-4BF9-8074-5CE7BC525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657600"/>
            <a:ext cx="127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Instance-of</a:t>
            </a:r>
          </a:p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at t </a:t>
            </a:r>
          </a:p>
        </p:txBody>
      </p:sp>
      <p:grpSp>
        <p:nvGrpSpPr>
          <p:cNvPr id="39" name="Group 28">
            <a:extLst>
              <a:ext uri="{FF2B5EF4-FFF2-40B4-BE49-F238E27FC236}">
                <a16:creationId xmlns:a16="http://schemas.microsoft.com/office/drawing/2014/main" id="{F980A3BE-89EC-4ABD-AC2D-2E8B8F27743A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5326061"/>
            <a:ext cx="2409827" cy="1182560"/>
            <a:chOff x="432" y="3360"/>
            <a:chExt cx="1518" cy="740"/>
          </a:xfrm>
        </p:grpSpPr>
        <p:grpSp>
          <p:nvGrpSpPr>
            <p:cNvPr id="40" name="Group 29">
              <a:extLst>
                <a:ext uri="{FF2B5EF4-FFF2-40B4-BE49-F238E27FC236}">
                  <a16:creationId xmlns:a16="http://schemas.microsoft.com/office/drawing/2014/main" id="{9783C0EC-209C-41AB-A3BB-587FB668FF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5" y="3408"/>
              <a:ext cx="1271" cy="692"/>
              <a:chOff x="505" y="3408"/>
              <a:chExt cx="1271" cy="692"/>
            </a:xfrm>
          </p:grpSpPr>
          <p:cxnSp>
            <p:nvCxnSpPr>
              <p:cNvPr id="42" name="AutoShape 30">
                <a:extLst>
                  <a:ext uri="{FF2B5EF4-FFF2-40B4-BE49-F238E27FC236}">
                    <a16:creationId xmlns:a16="http://schemas.microsoft.com/office/drawing/2014/main" id="{C7F8155C-2327-4493-BA82-00ABA751314B}"/>
                  </a:ext>
                </a:extLst>
              </p:cNvPr>
              <p:cNvCxnSpPr>
                <a:cxnSpLocks noChangeShapeType="1"/>
                <a:stCxn id="35" idx="1"/>
                <a:endCxn id="28" idx="3"/>
              </p:cNvCxnSpPr>
              <p:nvPr/>
            </p:nvCxnSpPr>
            <p:spPr bwMode="auto">
              <a:xfrm flipH="1">
                <a:off x="745" y="3719"/>
                <a:ext cx="904" cy="381"/>
              </a:xfrm>
              <a:prstGeom prst="straightConnector1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3" name="Text Box 31">
                <a:extLst>
                  <a:ext uri="{FF2B5EF4-FFF2-40B4-BE49-F238E27FC236}">
                    <a16:creationId xmlns:a16="http://schemas.microsoft.com/office/drawing/2014/main" id="{E2A54A25-3D13-492C-A3C4-314E3C8814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5" y="3408"/>
                <a:ext cx="1271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1800" dirty="0">
                    <a:solidFill>
                      <a:schemeClr val="bg1"/>
                    </a:solidFill>
                  </a:rPr>
                  <a:t>continuant-part-of</a:t>
                </a:r>
              </a:p>
              <a:p>
                <a:pPr eaLnBrk="1" hangingPunct="1"/>
                <a:r>
                  <a:rPr lang="en-US" altLang="en-US" sz="1800" dirty="0">
                    <a:solidFill>
                      <a:schemeClr val="bg1"/>
                    </a:solidFill>
                  </a:rPr>
                  <a:t>at t </a:t>
                </a:r>
              </a:p>
            </p:txBody>
          </p:sp>
        </p:grpSp>
        <p:sp>
          <p:nvSpPr>
            <p:cNvPr id="41" name="Oval 32">
              <a:extLst>
                <a:ext uri="{FF2B5EF4-FFF2-40B4-BE49-F238E27FC236}">
                  <a16:creationId xmlns:a16="http://schemas.microsoft.com/office/drawing/2014/main" id="{C5645083-2D08-4301-ACC2-3A103D62F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3360"/>
              <a:ext cx="1518" cy="48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718005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Part-of can be generalized, … with care !</a:t>
            </a:r>
          </a:p>
        </p:txBody>
      </p:sp>
      <p:sp>
        <p:nvSpPr>
          <p:cNvPr id="119824" name="Oval 17"/>
          <p:cNvSpPr>
            <a:spLocks noChangeArrowheads="1"/>
          </p:cNvSpPr>
          <p:nvPr/>
        </p:nvSpPr>
        <p:spPr bwMode="auto">
          <a:xfrm>
            <a:off x="8077200" y="228600"/>
            <a:ext cx="914400" cy="914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E68813-EBEE-464D-95DC-4C9A6AC04D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54</a:t>
            </a:fld>
            <a:endParaRPr lang="en-US" dirty="0"/>
          </a:p>
        </p:txBody>
      </p:sp>
      <p:sp>
        <p:nvSpPr>
          <p:cNvPr id="25" name="Rectangle 18">
            <a:extLst>
              <a:ext uri="{FF2B5EF4-FFF2-40B4-BE49-F238E27FC236}">
                <a16:creationId xmlns:a16="http://schemas.microsoft.com/office/drawing/2014/main" id="{74FC4928-EAE1-4A2D-B152-1E82741A33AC}"/>
              </a:ext>
            </a:extLst>
          </p:cNvPr>
          <p:cNvSpPr txBox="1">
            <a:spLocks noChangeArrowheads="1"/>
          </p:cNvSpPr>
          <p:nvPr/>
        </p:nvSpPr>
        <p:spPr>
          <a:xfrm>
            <a:off x="3962400" y="1676400"/>
            <a:ext cx="5070473" cy="49530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Times" charset="0"/>
              <a:buChar char="•"/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95000"/>
              <a:buFont typeface="Times" charset="0"/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 b="0" i="1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pPr marL="0" indent="0"/>
            <a:r>
              <a:rPr lang="en-US" altLang="en-US" i="1" kern="0" dirty="0"/>
              <a:t>C </a:t>
            </a:r>
            <a:r>
              <a:rPr lang="en-US" altLang="en-US" i="1" kern="0" dirty="0" err="1">
                <a:solidFill>
                  <a:srgbClr val="FF0000"/>
                </a:solidFill>
              </a:rPr>
              <a:t>tt_continuant_part_of</a:t>
            </a:r>
            <a:r>
              <a:rPr lang="en-US" altLang="en-US" i="1" kern="0" dirty="0"/>
              <a:t> C</a:t>
            </a:r>
            <a:r>
              <a:rPr lang="en-US" altLang="en-US" kern="0" dirty="0"/>
              <a:t>1 = [def] </a:t>
            </a:r>
          </a:p>
          <a:p>
            <a:pPr marL="0" indent="0"/>
            <a:r>
              <a:rPr lang="en-US" altLang="en-US" kern="0" dirty="0"/>
              <a:t>for all </a:t>
            </a:r>
            <a:r>
              <a:rPr lang="en-US" altLang="en-US" i="1" kern="0" dirty="0"/>
              <a:t>c</a:t>
            </a:r>
            <a:r>
              <a:rPr lang="en-US" altLang="en-US" kern="0" dirty="0"/>
              <a:t>, </a:t>
            </a:r>
            <a:r>
              <a:rPr lang="en-US" altLang="en-US" i="1" kern="0" dirty="0"/>
              <a:t>t</a:t>
            </a:r>
            <a:r>
              <a:rPr lang="en-US" altLang="en-US" kern="0" dirty="0"/>
              <a:t>, </a:t>
            </a:r>
          </a:p>
          <a:p>
            <a:pPr marL="0" indent="0"/>
            <a:r>
              <a:rPr lang="en-US" altLang="en-US" kern="0" dirty="0"/>
              <a:t>  if </a:t>
            </a:r>
            <a:r>
              <a:rPr lang="en-US" altLang="en-US" i="1" kern="0" dirty="0"/>
              <a:t>c </a:t>
            </a:r>
            <a:r>
              <a:rPr lang="en-US" altLang="en-US" i="1" kern="0" dirty="0" err="1"/>
              <a:t>instanceOf</a:t>
            </a:r>
            <a:r>
              <a:rPr lang="en-US" altLang="en-US" i="1" kern="0" dirty="0"/>
              <a:t> C at t </a:t>
            </a:r>
          </a:p>
          <a:p>
            <a:pPr marL="0" indent="0"/>
            <a:r>
              <a:rPr lang="en-US" altLang="en-US" kern="0" dirty="0"/>
              <a:t>  then there is some </a:t>
            </a:r>
            <a:r>
              <a:rPr lang="en-US" altLang="en-US" i="1" kern="0" dirty="0"/>
              <a:t>c</a:t>
            </a:r>
            <a:r>
              <a:rPr lang="en-US" altLang="en-US" kern="0" dirty="0"/>
              <a:t>1 such that</a:t>
            </a:r>
          </a:p>
          <a:p>
            <a:pPr marL="0" indent="0"/>
            <a:r>
              <a:rPr lang="en-US" altLang="en-US" kern="0" dirty="0"/>
              <a:t>  c1 </a:t>
            </a:r>
            <a:r>
              <a:rPr lang="en-US" altLang="en-US" kern="0" dirty="0" err="1"/>
              <a:t>instanceOf</a:t>
            </a:r>
            <a:r>
              <a:rPr lang="en-US" altLang="en-US" kern="0" dirty="0"/>
              <a:t> </a:t>
            </a:r>
            <a:r>
              <a:rPr lang="en-US" altLang="en-US" i="1" kern="0" dirty="0"/>
              <a:t>C</a:t>
            </a:r>
            <a:r>
              <a:rPr lang="en-US" altLang="en-US" kern="0" dirty="0"/>
              <a:t>1 at </a:t>
            </a:r>
            <a:r>
              <a:rPr lang="en-US" altLang="en-US" i="1" kern="0" dirty="0"/>
              <a:t>t </a:t>
            </a:r>
          </a:p>
          <a:p>
            <a:pPr marL="0" indent="0"/>
            <a:r>
              <a:rPr lang="en-US" altLang="en-US" i="1" kern="0" dirty="0"/>
              <a:t>  </a:t>
            </a:r>
            <a:r>
              <a:rPr lang="en-US" altLang="en-US" kern="0" dirty="0"/>
              <a:t>and </a:t>
            </a:r>
            <a:r>
              <a:rPr lang="en-US" altLang="en-US" i="1" kern="0" dirty="0"/>
              <a:t>c </a:t>
            </a:r>
            <a:r>
              <a:rPr lang="en-US" altLang="en-US" kern="0" dirty="0"/>
              <a:t>continuant-part-of</a:t>
            </a:r>
            <a:r>
              <a:rPr lang="en-US" altLang="en-US" b="1" kern="0" dirty="0"/>
              <a:t> </a:t>
            </a:r>
            <a:r>
              <a:rPr lang="en-US" altLang="en-US" i="1" kern="0" dirty="0"/>
              <a:t>c</a:t>
            </a:r>
            <a:r>
              <a:rPr lang="en-US" altLang="en-US" kern="0" dirty="0"/>
              <a:t>1 </a:t>
            </a:r>
            <a:r>
              <a:rPr lang="en-US" altLang="en-US" b="1" kern="0" dirty="0"/>
              <a:t>at </a:t>
            </a:r>
            <a:r>
              <a:rPr lang="en-US" altLang="en-US" i="1" kern="0" dirty="0"/>
              <a:t>t</a:t>
            </a:r>
            <a:r>
              <a:rPr lang="en-US" altLang="en-US" kern="0" dirty="0"/>
              <a:t>. </a:t>
            </a:r>
          </a:p>
        </p:txBody>
      </p:sp>
      <p:sp>
        <p:nvSpPr>
          <p:cNvPr id="28" name="Text Box 3">
            <a:extLst>
              <a:ext uri="{FF2B5EF4-FFF2-40B4-BE49-F238E27FC236}">
                <a16:creationId xmlns:a16="http://schemas.microsoft.com/office/drawing/2014/main" id="{9CFC6B7A-00AA-4E4E-819F-F3F560E2B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166" y="6324600"/>
            <a:ext cx="479618" cy="369332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dirty="0"/>
              <a:t>me</a:t>
            </a:r>
          </a:p>
        </p:txBody>
      </p:sp>
      <p:sp>
        <p:nvSpPr>
          <p:cNvPr id="29" name="Text Box 5">
            <a:extLst>
              <a:ext uri="{FF2B5EF4-FFF2-40B4-BE49-F238E27FC236}">
                <a16:creationId xmlns:a16="http://schemas.microsoft.com/office/drawing/2014/main" id="{D54B0E11-69BB-4B6F-A29A-6B77F3752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" y="3352800"/>
            <a:ext cx="1498600" cy="40481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accent2"/>
                </a:solidFill>
              </a:rPr>
              <a:t>human</a:t>
            </a:r>
            <a:r>
              <a:rPr lang="en-US" altLang="en-US" sz="1800">
                <a:solidFill>
                  <a:schemeClr val="bg1"/>
                </a:solidFill>
              </a:rPr>
              <a:t> </a:t>
            </a:r>
            <a:r>
              <a:rPr lang="en-US" altLang="en-US" sz="1800">
                <a:solidFill>
                  <a:schemeClr val="accent2"/>
                </a:solidFill>
              </a:rPr>
              <a:t>being</a:t>
            </a:r>
          </a:p>
        </p:txBody>
      </p:sp>
      <p:cxnSp>
        <p:nvCxnSpPr>
          <p:cNvPr id="30" name="AutoShape 6">
            <a:extLst>
              <a:ext uri="{FF2B5EF4-FFF2-40B4-BE49-F238E27FC236}">
                <a16:creationId xmlns:a16="http://schemas.microsoft.com/office/drawing/2014/main" id="{01290F30-9EC9-4AEB-A6D2-03881B1B86E0}"/>
              </a:ext>
            </a:extLst>
          </p:cNvPr>
          <p:cNvCxnSpPr>
            <a:cxnSpLocks noChangeShapeType="1"/>
            <a:stCxn id="28" idx="0"/>
            <a:endCxn id="29" idx="2"/>
          </p:cNvCxnSpPr>
          <p:nvPr/>
        </p:nvCxnSpPr>
        <p:spPr bwMode="auto">
          <a:xfrm flipH="1" flipV="1">
            <a:off x="927100" y="3757613"/>
            <a:ext cx="15875" cy="25669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 Box 7">
            <a:extLst>
              <a:ext uri="{FF2B5EF4-FFF2-40B4-BE49-F238E27FC236}">
                <a16:creationId xmlns:a16="http://schemas.microsoft.com/office/drawing/2014/main" id="{B521FBF6-1FBC-4627-8A22-6569FD346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114800"/>
            <a:ext cx="127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Instance-of</a:t>
            </a:r>
          </a:p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at t </a:t>
            </a:r>
          </a:p>
        </p:txBody>
      </p:sp>
      <p:sp>
        <p:nvSpPr>
          <p:cNvPr id="32" name="Text Box 8">
            <a:extLst>
              <a:ext uri="{FF2B5EF4-FFF2-40B4-BE49-F238E27FC236}">
                <a16:creationId xmlns:a16="http://schemas.microsoft.com/office/drawing/2014/main" id="{7FCBDEE5-87C0-4065-9E11-919A0D1CA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25" y="2209800"/>
            <a:ext cx="1651000" cy="40481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accent2"/>
                </a:solidFill>
              </a:rPr>
              <a:t>living creature</a:t>
            </a:r>
          </a:p>
        </p:txBody>
      </p:sp>
      <p:cxnSp>
        <p:nvCxnSpPr>
          <p:cNvPr id="33" name="AutoShape 9">
            <a:extLst>
              <a:ext uri="{FF2B5EF4-FFF2-40B4-BE49-F238E27FC236}">
                <a16:creationId xmlns:a16="http://schemas.microsoft.com/office/drawing/2014/main" id="{1C83E9D7-8214-464B-8169-743E849813A4}"/>
              </a:ext>
            </a:extLst>
          </p:cNvPr>
          <p:cNvCxnSpPr>
            <a:cxnSpLocks noChangeShapeType="1"/>
            <a:stCxn id="29" idx="0"/>
            <a:endCxn id="32" idx="2"/>
          </p:cNvCxnSpPr>
          <p:nvPr/>
        </p:nvCxnSpPr>
        <p:spPr bwMode="auto">
          <a:xfrm flipV="1">
            <a:off x="927100" y="2633663"/>
            <a:ext cx="9525" cy="7000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Text Box 10">
            <a:extLst>
              <a:ext uri="{FF2B5EF4-FFF2-40B4-BE49-F238E27FC236}">
                <a16:creationId xmlns:a16="http://schemas.microsoft.com/office/drawing/2014/main" id="{EA42CF65-A8F1-47DE-AD67-D24559F5E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819400"/>
            <a:ext cx="590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Is_a</a:t>
            </a:r>
            <a:endParaRPr lang="en-US" altLang="en-US" sz="1800" baseline="-25000">
              <a:solidFill>
                <a:schemeClr val="bg1"/>
              </a:solidFill>
            </a:endParaRPr>
          </a:p>
        </p:txBody>
      </p:sp>
      <p:sp>
        <p:nvSpPr>
          <p:cNvPr id="35" name="Text Box 14">
            <a:extLst>
              <a:ext uri="{FF2B5EF4-FFF2-40B4-BE49-F238E27FC236}">
                <a16:creationId xmlns:a16="http://schemas.microsoft.com/office/drawing/2014/main" id="{C3FBEAC5-70F8-4DF9-8E40-F7767B8D0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331" y="5715000"/>
            <a:ext cx="1210588" cy="369332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dirty="0"/>
              <a:t>my left leg</a:t>
            </a:r>
          </a:p>
        </p:txBody>
      </p:sp>
      <p:sp>
        <p:nvSpPr>
          <p:cNvPr id="36" name="Text Box 18">
            <a:extLst>
              <a:ext uri="{FF2B5EF4-FFF2-40B4-BE49-F238E27FC236}">
                <a16:creationId xmlns:a16="http://schemas.microsoft.com/office/drawing/2014/main" id="{C1F6632A-4447-46FC-A97B-39A7BF4D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2667000"/>
            <a:ext cx="501650" cy="40481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accent2"/>
                </a:solidFill>
              </a:rPr>
              <a:t>leg</a:t>
            </a:r>
          </a:p>
        </p:txBody>
      </p:sp>
      <p:cxnSp>
        <p:nvCxnSpPr>
          <p:cNvPr id="37" name="AutoShape 19">
            <a:extLst>
              <a:ext uri="{FF2B5EF4-FFF2-40B4-BE49-F238E27FC236}">
                <a16:creationId xmlns:a16="http://schemas.microsoft.com/office/drawing/2014/main" id="{9B073634-3797-4C48-9AF4-E1DB57FCF394}"/>
              </a:ext>
            </a:extLst>
          </p:cNvPr>
          <p:cNvCxnSpPr>
            <a:cxnSpLocks noChangeShapeType="1"/>
            <a:stCxn id="35" idx="0"/>
            <a:endCxn id="36" idx="2"/>
          </p:cNvCxnSpPr>
          <p:nvPr/>
        </p:nvCxnSpPr>
        <p:spPr bwMode="auto">
          <a:xfrm flipV="1">
            <a:off x="3222625" y="3071813"/>
            <a:ext cx="0" cy="26431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Text Box 23">
            <a:extLst>
              <a:ext uri="{FF2B5EF4-FFF2-40B4-BE49-F238E27FC236}">
                <a16:creationId xmlns:a16="http://schemas.microsoft.com/office/drawing/2014/main" id="{FB079E56-2114-4BF9-8074-5CE7BC525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657600"/>
            <a:ext cx="127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Instance-of</a:t>
            </a:r>
          </a:p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at t </a:t>
            </a:r>
          </a:p>
        </p:txBody>
      </p:sp>
      <p:grpSp>
        <p:nvGrpSpPr>
          <p:cNvPr id="40" name="Group 29">
            <a:extLst>
              <a:ext uri="{FF2B5EF4-FFF2-40B4-BE49-F238E27FC236}">
                <a16:creationId xmlns:a16="http://schemas.microsoft.com/office/drawing/2014/main" id="{9783C0EC-209C-41AB-A3BB-587FB668FFA0}"/>
              </a:ext>
            </a:extLst>
          </p:cNvPr>
          <p:cNvGrpSpPr>
            <a:grpSpLocks/>
          </p:cNvGrpSpPr>
          <p:nvPr/>
        </p:nvGrpSpPr>
        <p:grpSpPr bwMode="auto">
          <a:xfrm>
            <a:off x="801688" y="5402766"/>
            <a:ext cx="2017714" cy="1105853"/>
            <a:chOff x="505" y="3408"/>
            <a:chExt cx="1271" cy="692"/>
          </a:xfrm>
        </p:grpSpPr>
        <p:cxnSp>
          <p:nvCxnSpPr>
            <p:cNvPr id="42" name="AutoShape 30">
              <a:extLst>
                <a:ext uri="{FF2B5EF4-FFF2-40B4-BE49-F238E27FC236}">
                  <a16:creationId xmlns:a16="http://schemas.microsoft.com/office/drawing/2014/main" id="{C7F8155C-2327-4493-BA82-00ABA751314B}"/>
                </a:ext>
              </a:extLst>
            </p:cNvPr>
            <p:cNvCxnSpPr>
              <a:cxnSpLocks noChangeShapeType="1"/>
              <a:stCxn id="35" idx="1"/>
              <a:endCxn id="28" idx="3"/>
            </p:cNvCxnSpPr>
            <p:nvPr/>
          </p:nvCxnSpPr>
          <p:spPr bwMode="auto">
            <a:xfrm flipH="1">
              <a:off x="745" y="3719"/>
              <a:ext cx="904" cy="381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" name="Text Box 31">
              <a:extLst>
                <a:ext uri="{FF2B5EF4-FFF2-40B4-BE49-F238E27FC236}">
                  <a16:creationId xmlns:a16="http://schemas.microsoft.com/office/drawing/2014/main" id="{E2A54A25-3D13-492C-A3C4-314E3C8814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" y="3408"/>
              <a:ext cx="1271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chemeClr val="bg1"/>
                  </a:solidFill>
                </a:rPr>
                <a:t>continuant-part-of</a:t>
              </a:r>
            </a:p>
            <a:p>
              <a:pPr eaLnBrk="1" hangingPunct="1"/>
              <a:r>
                <a:rPr lang="en-US" altLang="en-US" sz="1800" dirty="0">
                  <a:solidFill>
                    <a:schemeClr val="bg1"/>
                  </a:solidFill>
                </a:rPr>
                <a:t>at t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FB26DC2-112C-4FC7-80EC-2C5E6E18DE42}"/>
              </a:ext>
            </a:extLst>
          </p:cNvPr>
          <p:cNvGrpSpPr>
            <a:grpSpLocks/>
          </p:cNvGrpSpPr>
          <p:nvPr/>
        </p:nvGrpSpPr>
        <p:grpSpPr bwMode="auto">
          <a:xfrm>
            <a:off x="1695450" y="2468563"/>
            <a:ext cx="1257300" cy="1208087"/>
            <a:chOff x="1068" y="1555"/>
            <a:chExt cx="792" cy="761"/>
          </a:xfrm>
        </p:grpSpPr>
        <p:cxnSp>
          <p:nvCxnSpPr>
            <p:cNvPr id="23" name="AutoShape 22">
              <a:extLst>
                <a:ext uri="{FF2B5EF4-FFF2-40B4-BE49-F238E27FC236}">
                  <a16:creationId xmlns:a16="http://schemas.microsoft.com/office/drawing/2014/main" id="{CF0D66D1-75E3-4AB6-A5B1-C5E5EA81276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068" y="1808"/>
              <a:ext cx="792" cy="432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" name="Text Box 23">
              <a:extLst>
                <a:ext uri="{FF2B5EF4-FFF2-40B4-BE49-F238E27FC236}">
                  <a16:creationId xmlns:a16="http://schemas.microsoft.com/office/drawing/2014/main" id="{7DD43881-23EC-4709-A53B-53D183420E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0" y="2064"/>
              <a:ext cx="1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Text Box 24">
              <a:extLst>
                <a:ext uri="{FF2B5EF4-FFF2-40B4-BE49-F238E27FC236}">
                  <a16:creationId xmlns:a16="http://schemas.microsoft.com/office/drawing/2014/main" id="{A6A77940-33A2-47CA-B443-F648B6D16E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2" y="1555"/>
              <a:ext cx="2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3600" dirty="0">
                  <a:solidFill>
                    <a:srgbClr val="FF0000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614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Part-of can be generalized, … with care !</a:t>
            </a:r>
          </a:p>
        </p:txBody>
      </p:sp>
      <p:sp>
        <p:nvSpPr>
          <p:cNvPr id="119824" name="Oval 17"/>
          <p:cNvSpPr>
            <a:spLocks noChangeArrowheads="1"/>
          </p:cNvSpPr>
          <p:nvPr/>
        </p:nvSpPr>
        <p:spPr bwMode="auto">
          <a:xfrm>
            <a:off x="8077200" y="228600"/>
            <a:ext cx="914400" cy="914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E68813-EBEE-464D-95DC-4C9A6AC04D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55</a:t>
            </a:fld>
            <a:endParaRPr lang="en-US" dirty="0"/>
          </a:p>
        </p:txBody>
      </p:sp>
      <p:sp>
        <p:nvSpPr>
          <p:cNvPr id="28" name="Text Box 3">
            <a:extLst>
              <a:ext uri="{FF2B5EF4-FFF2-40B4-BE49-F238E27FC236}">
                <a16:creationId xmlns:a16="http://schemas.microsoft.com/office/drawing/2014/main" id="{9CFC6B7A-00AA-4E4E-819F-F3F560E2B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166" y="6324600"/>
            <a:ext cx="479618" cy="369332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dirty="0"/>
              <a:t>me</a:t>
            </a:r>
          </a:p>
        </p:txBody>
      </p:sp>
      <p:sp>
        <p:nvSpPr>
          <p:cNvPr id="29" name="Text Box 5">
            <a:extLst>
              <a:ext uri="{FF2B5EF4-FFF2-40B4-BE49-F238E27FC236}">
                <a16:creationId xmlns:a16="http://schemas.microsoft.com/office/drawing/2014/main" id="{D54B0E11-69BB-4B6F-A29A-6B77F3752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" y="3352800"/>
            <a:ext cx="1498600" cy="40481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accent2"/>
                </a:solidFill>
              </a:rPr>
              <a:t>human</a:t>
            </a:r>
            <a:r>
              <a:rPr lang="en-US" altLang="en-US" sz="1800">
                <a:solidFill>
                  <a:schemeClr val="bg1"/>
                </a:solidFill>
              </a:rPr>
              <a:t> </a:t>
            </a:r>
            <a:r>
              <a:rPr lang="en-US" altLang="en-US" sz="1800">
                <a:solidFill>
                  <a:schemeClr val="accent2"/>
                </a:solidFill>
              </a:rPr>
              <a:t>being</a:t>
            </a:r>
          </a:p>
        </p:txBody>
      </p:sp>
      <p:cxnSp>
        <p:nvCxnSpPr>
          <p:cNvPr id="30" name="AutoShape 6">
            <a:extLst>
              <a:ext uri="{FF2B5EF4-FFF2-40B4-BE49-F238E27FC236}">
                <a16:creationId xmlns:a16="http://schemas.microsoft.com/office/drawing/2014/main" id="{01290F30-9EC9-4AEB-A6D2-03881B1B86E0}"/>
              </a:ext>
            </a:extLst>
          </p:cNvPr>
          <p:cNvCxnSpPr>
            <a:cxnSpLocks noChangeShapeType="1"/>
            <a:stCxn id="28" idx="0"/>
            <a:endCxn id="29" idx="2"/>
          </p:cNvCxnSpPr>
          <p:nvPr/>
        </p:nvCxnSpPr>
        <p:spPr bwMode="auto">
          <a:xfrm flipH="1" flipV="1">
            <a:off x="927100" y="3757613"/>
            <a:ext cx="15875" cy="25669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 Box 7">
            <a:extLst>
              <a:ext uri="{FF2B5EF4-FFF2-40B4-BE49-F238E27FC236}">
                <a16:creationId xmlns:a16="http://schemas.microsoft.com/office/drawing/2014/main" id="{B521FBF6-1FBC-4627-8A22-6569FD346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114800"/>
            <a:ext cx="127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Instance-of</a:t>
            </a:r>
          </a:p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at t </a:t>
            </a:r>
          </a:p>
        </p:txBody>
      </p:sp>
      <p:sp>
        <p:nvSpPr>
          <p:cNvPr id="32" name="Text Box 8">
            <a:extLst>
              <a:ext uri="{FF2B5EF4-FFF2-40B4-BE49-F238E27FC236}">
                <a16:creationId xmlns:a16="http://schemas.microsoft.com/office/drawing/2014/main" id="{7FCBDEE5-87C0-4065-9E11-919A0D1CA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25" y="2209800"/>
            <a:ext cx="1651000" cy="40481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accent2"/>
                </a:solidFill>
              </a:rPr>
              <a:t>living creature</a:t>
            </a:r>
          </a:p>
        </p:txBody>
      </p:sp>
      <p:cxnSp>
        <p:nvCxnSpPr>
          <p:cNvPr id="33" name="AutoShape 9">
            <a:extLst>
              <a:ext uri="{FF2B5EF4-FFF2-40B4-BE49-F238E27FC236}">
                <a16:creationId xmlns:a16="http://schemas.microsoft.com/office/drawing/2014/main" id="{1C83E9D7-8214-464B-8169-743E849813A4}"/>
              </a:ext>
            </a:extLst>
          </p:cNvPr>
          <p:cNvCxnSpPr>
            <a:cxnSpLocks noChangeShapeType="1"/>
            <a:stCxn id="29" idx="0"/>
            <a:endCxn id="32" idx="2"/>
          </p:cNvCxnSpPr>
          <p:nvPr/>
        </p:nvCxnSpPr>
        <p:spPr bwMode="auto">
          <a:xfrm flipV="1">
            <a:off x="927100" y="2633663"/>
            <a:ext cx="9525" cy="7000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Text Box 10">
            <a:extLst>
              <a:ext uri="{FF2B5EF4-FFF2-40B4-BE49-F238E27FC236}">
                <a16:creationId xmlns:a16="http://schemas.microsoft.com/office/drawing/2014/main" id="{EA42CF65-A8F1-47DE-AD67-D24559F5E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819400"/>
            <a:ext cx="590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Is_a</a:t>
            </a:r>
            <a:endParaRPr lang="en-US" altLang="en-US" sz="1800" baseline="-25000">
              <a:solidFill>
                <a:schemeClr val="bg1"/>
              </a:solidFill>
            </a:endParaRPr>
          </a:p>
        </p:txBody>
      </p:sp>
      <p:sp>
        <p:nvSpPr>
          <p:cNvPr id="35" name="Text Box 14">
            <a:extLst>
              <a:ext uri="{FF2B5EF4-FFF2-40B4-BE49-F238E27FC236}">
                <a16:creationId xmlns:a16="http://schemas.microsoft.com/office/drawing/2014/main" id="{C3FBEAC5-70F8-4DF9-8E40-F7767B8D0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331" y="5715000"/>
            <a:ext cx="1210588" cy="369332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dirty="0"/>
              <a:t>my left leg</a:t>
            </a:r>
          </a:p>
        </p:txBody>
      </p:sp>
      <p:sp>
        <p:nvSpPr>
          <p:cNvPr id="36" name="Text Box 18">
            <a:extLst>
              <a:ext uri="{FF2B5EF4-FFF2-40B4-BE49-F238E27FC236}">
                <a16:creationId xmlns:a16="http://schemas.microsoft.com/office/drawing/2014/main" id="{C1F6632A-4447-46FC-A97B-39A7BF4D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2667000"/>
            <a:ext cx="501650" cy="404813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accent2"/>
                </a:solidFill>
              </a:rPr>
              <a:t>leg</a:t>
            </a:r>
          </a:p>
        </p:txBody>
      </p:sp>
      <p:cxnSp>
        <p:nvCxnSpPr>
          <p:cNvPr id="37" name="AutoShape 19">
            <a:extLst>
              <a:ext uri="{FF2B5EF4-FFF2-40B4-BE49-F238E27FC236}">
                <a16:creationId xmlns:a16="http://schemas.microsoft.com/office/drawing/2014/main" id="{9B073634-3797-4C48-9AF4-E1DB57FCF394}"/>
              </a:ext>
            </a:extLst>
          </p:cNvPr>
          <p:cNvCxnSpPr>
            <a:cxnSpLocks noChangeShapeType="1"/>
            <a:stCxn id="35" idx="0"/>
            <a:endCxn id="36" idx="2"/>
          </p:cNvCxnSpPr>
          <p:nvPr/>
        </p:nvCxnSpPr>
        <p:spPr bwMode="auto">
          <a:xfrm flipV="1">
            <a:off x="3222625" y="3071813"/>
            <a:ext cx="0" cy="264318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Text Box 23">
            <a:extLst>
              <a:ext uri="{FF2B5EF4-FFF2-40B4-BE49-F238E27FC236}">
                <a16:creationId xmlns:a16="http://schemas.microsoft.com/office/drawing/2014/main" id="{FB079E56-2114-4BF9-8074-5CE7BC525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657600"/>
            <a:ext cx="127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Instance-of</a:t>
            </a:r>
          </a:p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at t </a:t>
            </a:r>
          </a:p>
        </p:txBody>
      </p:sp>
      <p:grpSp>
        <p:nvGrpSpPr>
          <p:cNvPr id="40" name="Group 29">
            <a:extLst>
              <a:ext uri="{FF2B5EF4-FFF2-40B4-BE49-F238E27FC236}">
                <a16:creationId xmlns:a16="http://schemas.microsoft.com/office/drawing/2014/main" id="{9783C0EC-209C-41AB-A3BB-587FB668FFA0}"/>
              </a:ext>
            </a:extLst>
          </p:cNvPr>
          <p:cNvGrpSpPr>
            <a:grpSpLocks/>
          </p:cNvGrpSpPr>
          <p:nvPr/>
        </p:nvGrpSpPr>
        <p:grpSpPr bwMode="auto">
          <a:xfrm>
            <a:off x="801688" y="5402766"/>
            <a:ext cx="2017714" cy="1105853"/>
            <a:chOff x="505" y="3408"/>
            <a:chExt cx="1271" cy="692"/>
          </a:xfrm>
        </p:grpSpPr>
        <p:cxnSp>
          <p:nvCxnSpPr>
            <p:cNvPr id="42" name="AutoShape 30">
              <a:extLst>
                <a:ext uri="{FF2B5EF4-FFF2-40B4-BE49-F238E27FC236}">
                  <a16:creationId xmlns:a16="http://schemas.microsoft.com/office/drawing/2014/main" id="{C7F8155C-2327-4493-BA82-00ABA751314B}"/>
                </a:ext>
              </a:extLst>
            </p:cNvPr>
            <p:cNvCxnSpPr>
              <a:cxnSpLocks noChangeShapeType="1"/>
              <a:stCxn id="35" idx="1"/>
              <a:endCxn id="28" idx="3"/>
            </p:cNvCxnSpPr>
            <p:nvPr/>
          </p:nvCxnSpPr>
          <p:spPr bwMode="auto">
            <a:xfrm flipH="1">
              <a:off x="745" y="3719"/>
              <a:ext cx="904" cy="381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" name="Text Box 31">
              <a:extLst>
                <a:ext uri="{FF2B5EF4-FFF2-40B4-BE49-F238E27FC236}">
                  <a16:creationId xmlns:a16="http://schemas.microsoft.com/office/drawing/2014/main" id="{E2A54A25-3D13-492C-A3C4-314E3C8814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" y="3408"/>
              <a:ext cx="1271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chemeClr val="bg1"/>
                  </a:solidFill>
                </a:rPr>
                <a:t>continuant-part-of</a:t>
              </a:r>
            </a:p>
            <a:p>
              <a:pPr eaLnBrk="1" hangingPunct="1"/>
              <a:r>
                <a:rPr lang="en-US" altLang="en-US" sz="1800" dirty="0">
                  <a:solidFill>
                    <a:schemeClr val="bg1"/>
                  </a:solidFill>
                </a:rPr>
                <a:t>at t </a:t>
              </a:r>
            </a:p>
          </p:txBody>
        </p:sp>
      </p:grpSp>
      <p:sp>
        <p:nvSpPr>
          <p:cNvPr id="22" name="Rectangle 18">
            <a:extLst>
              <a:ext uri="{FF2B5EF4-FFF2-40B4-BE49-F238E27FC236}">
                <a16:creationId xmlns:a16="http://schemas.microsoft.com/office/drawing/2014/main" id="{85437406-6822-4EE3-B1A4-7FB09EB3533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18024" y="1676400"/>
            <a:ext cx="4397375" cy="4953000"/>
          </a:xfrm>
        </p:spPr>
        <p:txBody>
          <a:bodyPr/>
          <a:lstStyle/>
          <a:p>
            <a:pPr marL="288925" indent="-288925" eaLnBrk="1" hangingPunct="1"/>
            <a:r>
              <a:rPr lang="en-US" altLang="en-US" b="1" i="1" dirty="0"/>
              <a:t>Horse legs</a:t>
            </a:r>
            <a:r>
              <a:rPr lang="en-US" altLang="en-US" dirty="0"/>
              <a:t> are not parts of human beings</a:t>
            </a:r>
          </a:p>
          <a:p>
            <a:pPr marL="288925" indent="-288925" eaLnBrk="1" hangingPunct="1"/>
            <a:r>
              <a:rPr lang="en-US" altLang="en-US" b="1" i="1" dirty="0"/>
              <a:t>Amputated legs</a:t>
            </a:r>
            <a:r>
              <a:rPr lang="en-US" altLang="en-US" dirty="0"/>
              <a:t> are not parts of human beings</a:t>
            </a:r>
          </a:p>
          <a:p>
            <a:pPr marL="288925" indent="-288925" eaLnBrk="1" hangingPunct="1"/>
            <a:r>
              <a:rPr lang="en-US" altLang="en-US" dirty="0"/>
              <a:t>‘</a:t>
            </a:r>
            <a:r>
              <a:rPr lang="en-US" altLang="en-US" b="1" i="1" dirty="0"/>
              <a:t>Canonical leg is part of canonical human being</a:t>
            </a:r>
            <a:r>
              <a:rPr lang="en-US" altLang="en-US" dirty="0"/>
              <a:t>’, but…, there are (very likely) no such particulars</a:t>
            </a:r>
          </a:p>
          <a:p>
            <a:pPr marL="288925" indent="-288925" eaLnBrk="1" hangingPunct="1"/>
            <a:r>
              <a:rPr lang="en-US" altLang="en-US" dirty="0"/>
              <a:t>…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0AC6F14-EE33-4C2A-93A3-98652A7ACD10}"/>
              </a:ext>
            </a:extLst>
          </p:cNvPr>
          <p:cNvGrpSpPr>
            <a:grpSpLocks/>
          </p:cNvGrpSpPr>
          <p:nvPr/>
        </p:nvGrpSpPr>
        <p:grpSpPr bwMode="auto">
          <a:xfrm>
            <a:off x="1695450" y="2468563"/>
            <a:ext cx="1257300" cy="1208087"/>
            <a:chOff x="1068" y="1555"/>
            <a:chExt cx="792" cy="761"/>
          </a:xfrm>
        </p:grpSpPr>
        <p:cxnSp>
          <p:nvCxnSpPr>
            <p:cNvPr id="24" name="AutoShape 22">
              <a:extLst>
                <a:ext uri="{FF2B5EF4-FFF2-40B4-BE49-F238E27FC236}">
                  <a16:creationId xmlns:a16="http://schemas.microsoft.com/office/drawing/2014/main" id="{D1424BF6-1CBA-437C-B3D3-7A7F337AE36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068" y="1808"/>
              <a:ext cx="792" cy="432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" name="Text Box 23">
              <a:extLst>
                <a:ext uri="{FF2B5EF4-FFF2-40B4-BE49-F238E27FC236}">
                  <a16:creationId xmlns:a16="http://schemas.microsoft.com/office/drawing/2014/main" id="{A71C3C7F-1D3B-43D9-A516-AA5A80AC13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0" y="2064"/>
              <a:ext cx="11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Text Box 24">
              <a:extLst>
                <a:ext uri="{FF2B5EF4-FFF2-40B4-BE49-F238E27FC236}">
                  <a16:creationId xmlns:a16="http://schemas.microsoft.com/office/drawing/2014/main" id="{162258FD-2FFF-42DB-9641-A03F324D48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2" y="1555"/>
              <a:ext cx="2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3600" dirty="0">
                  <a:solidFill>
                    <a:srgbClr val="FF0000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938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Parthood as partial ordering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US" dirty="0"/>
              <a:t>Partial ordering: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 reflexive, transitive, antisymmetric relation</a:t>
            </a:r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r>
              <a:rPr lang="en-US" dirty="0"/>
              <a:t>Axioms: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Everything is part of itself.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Any part of any part of a thing is itself part of that thing.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Two distinct things cannot be part of each other.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E5A71-82EA-4CFA-B330-0CA10C7A2E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4537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Various forms of realization per type of dependent continuant as recognized in language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686800" cy="4495800"/>
          </a:xfrm>
        </p:spPr>
        <p:txBody>
          <a:bodyPr/>
          <a:lstStyle/>
          <a:p>
            <a:r>
              <a:rPr lang="en-US" sz="1800" dirty="0"/>
              <a:t>– execution (of a plan)</a:t>
            </a:r>
          </a:p>
          <a:p>
            <a:r>
              <a:rPr lang="en-US" sz="1800" dirty="0"/>
              <a:t>– performance (of an act, of a symphony)</a:t>
            </a:r>
          </a:p>
          <a:p>
            <a:r>
              <a:rPr lang="en-US" sz="1800" dirty="0"/>
              <a:t>– expression (of a function, of a character, of an emotion)</a:t>
            </a:r>
          </a:p>
          <a:p>
            <a:r>
              <a:rPr lang="en-US" sz="1800" dirty="0"/>
              <a:t>– exercise (of a power, of a role)</a:t>
            </a:r>
          </a:p>
          <a:p>
            <a:r>
              <a:rPr lang="en-US" sz="1800" dirty="0"/>
              <a:t>– actualization (of a disposition)</a:t>
            </a:r>
          </a:p>
          <a:p>
            <a:r>
              <a:rPr lang="en-US" sz="1800" dirty="0"/>
              <a:t>– utterance (of a sentence)</a:t>
            </a:r>
          </a:p>
          <a:p>
            <a:r>
              <a:rPr lang="en-US" sz="1800" dirty="0"/>
              <a:t>– application (of a therapy, of a law)</a:t>
            </a:r>
          </a:p>
          <a:p>
            <a:r>
              <a:rPr lang="en-US" sz="1800" dirty="0"/>
              <a:t>– course (of a disease)</a:t>
            </a:r>
          </a:p>
          <a:p>
            <a:r>
              <a:rPr lang="en-US" sz="1800" dirty="0"/>
              <a:t>– increase (in temperature)</a:t>
            </a:r>
          </a:p>
          <a:p>
            <a:endParaRPr lang="en-US" sz="1800" dirty="0"/>
          </a:p>
          <a:p>
            <a:r>
              <a:rPr lang="en-US" sz="1800" dirty="0">
                <a:solidFill>
                  <a:srgbClr val="FFFF00"/>
                </a:solidFill>
              </a:rPr>
              <a:t>But there is no need to represent these as distinct formal relations in an ontology!</a:t>
            </a:r>
          </a:p>
        </p:txBody>
      </p:sp>
      <p:sp>
        <p:nvSpPr>
          <p:cNvPr id="5" name="Rectangle 4"/>
          <p:cNvSpPr/>
          <p:nvPr/>
        </p:nvSpPr>
        <p:spPr>
          <a:xfrm>
            <a:off x="4419600" y="60973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200" b="0" dirty="0">
                <a:solidFill>
                  <a:schemeClr val="bg1"/>
                </a:solidFill>
                <a:cs typeface="Times New Roman" panose="02020603050405020304" pitchFamily="18" charset="0"/>
              </a:rPr>
              <a:t>Barry SMITH and Pierre GRENON.</a:t>
            </a:r>
            <a:endParaRPr lang="en-US" sz="12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r"/>
            <a:r>
              <a:rPr lang="en-US" sz="1200" b="0" dirty="0">
                <a:solidFill>
                  <a:schemeClr val="bg1"/>
                </a:solidFill>
                <a:cs typeface="Times New Roman" panose="02020603050405020304" pitchFamily="18" charset="0"/>
              </a:rPr>
              <a:t>The Cornucopia of Formal-Ontological Relations. </a:t>
            </a:r>
          </a:p>
          <a:p>
            <a:pPr algn="r"/>
            <a:r>
              <a:rPr lang="en-US" sz="1200" b="0" i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Dialectica</a:t>
            </a:r>
            <a:r>
              <a:rPr lang="en-US" sz="1200" b="0" i="1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sz="1200" b="0" dirty="0">
                <a:solidFill>
                  <a:schemeClr val="bg1"/>
                </a:solidFill>
                <a:cs typeface="Times New Roman" panose="02020603050405020304" pitchFamily="18" charset="0"/>
              </a:rPr>
              <a:t>Vol. 58, No 3 (2004), pp. 279-296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4F683-B7DC-46FD-AD5F-58420347A3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17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Line 2">
            <a:extLst>
              <a:ext uri="{FF2B5EF4-FFF2-40B4-BE49-F238E27FC236}">
                <a16:creationId xmlns:a16="http://schemas.microsoft.com/office/drawing/2014/main" id="{0A9D40AD-148E-4077-9497-80FD2EA01D4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1575" y="2209800"/>
            <a:ext cx="7208838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7011" name="Line 3">
            <a:extLst>
              <a:ext uri="{FF2B5EF4-FFF2-40B4-BE49-F238E27FC236}">
                <a16:creationId xmlns:a16="http://schemas.microsoft.com/office/drawing/2014/main" id="{E6429D08-9F80-4F03-A766-47BB608E46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228850"/>
            <a:ext cx="5029200" cy="2133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7012" name="Line 4">
            <a:extLst>
              <a:ext uri="{FF2B5EF4-FFF2-40B4-BE49-F238E27FC236}">
                <a16:creationId xmlns:a16="http://schemas.microsoft.com/office/drawing/2014/main" id="{E2DBD08A-DDB8-471A-9305-FCB97A8440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0463" y="2209800"/>
            <a:ext cx="465137" cy="228600"/>
          </a:xfrm>
          <a:prstGeom prst="line">
            <a:avLst/>
          </a:prstGeom>
          <a:noFill/>
          <a:ln w="57150" cap="rnd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7013" name="Text Box 5">
            <a:extLst>
              <a:ext uri="{FF2B5EF4-FFF2-40B4-BE49-F238E27FC236}">
                <a16:creationId xmlns:a16="http://schemas.microsoft.com/office/drawing/2014/main" id="{D09E37E7-7434-4BE0-AADD-1A8DEBB0C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752600"/>
            <a:ext cx="969963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409" tIns="35204" rIns="70409" bIns="35204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C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c 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kumimoji="0" lang="en-US" altLang="en-US" sz="2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ＭＳ Ｐゴシック" panose="020B0600070205080204" pitchFamily="34" charset="-128"/>
                <a:cs typeface="Arial" panose="020B0604020202020204" pitchFamily="34" charset="0"/>
              </a:rPr>
              <a:t>t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427014" name="Line 6">
            <a:extLst>
              <a:ext uri="{FF2B5EF4-FFF2-40B4-BE49-F238E27FC236}">
                <a16:creationId xmlns:a16="http://schemas.microsoft.com/office/drawing/2014/main" id="{A5FC78FD-D11F-444D-8E72-7D2193D58F7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0650" y="2078038"/>
            <a:ext cx="0" cy="15081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7015" name="Line 7">
            <a:extLst>
              <a:ext uri="{FF2B5EF4-FFF2-40B4-BE49-F238E27FC236}">
                <a16:creationId xmlns:a16="http://schemas.microsoft.com/office/drawing/2014/main" id="{8DBFF03B-3CFF-43AD-A85A-FA7BB4991B4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4350" y="2071688"/>
            <a:ext cx="1588" cy="153987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7016" name="Line 8">
            <a:extLst>
              <a:ext uri="{FF2B5EF4-FFF2-40B4-BE49-F238E27FC236}">
                <a16:creationId xmlns:a16="http://schemas.microsoft.com/office/drawing/2014/main" id="{02D30458-25E6-4E29-A3D0-C4579D358A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0163" y="3776663"/>
            <a:ext cx="1587" cy="1524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7017" name="Text Box 9">
            <a:extLst>
              <a:ext uri="{FF2B5EF4-FFF2-40B4-BE49-F238E27FC236}">
                <a16:creationId xmlns:a16="http://schemas.microsoft.com/office/drawing/2014/main" id="{29143AAE-080D-4FEF-85E8-EAB83F71C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1676400"/>
            <a:ext cx="1093788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409" tIns="35204" rIns="70409" bIns="35204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C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1</a:t>
            </a:r>
            <a:r>
              <a:rPr kumimoji="0" lang="en-US" altLang="en-US" sz="2400" b="1" i="0" u="none" strike="noStrike" kern="120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c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1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t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27018" name="Text Box 10">
            <a:extLst>
              <a:ext uri="{FF2B5EF4-FFF2-40B4-BE49-F238E27FC236}">
                <a16:creationId xmlns:a16="http://schemas.microsoft.com/office/drawing/2014/main" id="{C49FEB84-3746-4E97-84F6-55051481B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0263" y="3529013"/>
            <a:ext cx="15240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C'</a:t>
            </a:r>
            <a:endParaRPr kumimoji="0" lang="en-US" altLang="en-US" sz="2400" b="0" i="0" u="none" strike="noStrike" kern="1200" cap="none" spc="0" normalizeH="0" baseline="-25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c'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at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427019" name="Text Box 11">
            <a:extLst>
              <a:ext uri="{FF2B5EF4-FFF2-40B4-BE49-F238E27FC236}">
                <a16:creationId xmlns:a16="http://schemas.microsoft.com/office/drawing/2014/main" id="{C363D2BB-E470-4E47-9249-27E530D26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2514600"/>
            <a:ext cx="1047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urostile" charset="0"/>
                <a:ea typeface="ＭＳ Ｐゴシック" panose="020B0600070205080204" pitchFamily="34" charset="-128"/>
                <a:cs typeface="Arial" panose="020B0604020202020204" pitchFamily="34" charset="0"/>
              </a:rPr>
              <a:t>time</a:t>
            </a:r>
          </a:p>
        </p:txBody>
      </p:sp>
      <p:grpSp>
        <p:nvGrpSpPr>
          <p:cNvPr id="427020" name="Group 12">
            <a:extLst>
              <a:ext uri="{FF2B5EF4-FFF2-40B4-BE49-F238E27FC236}">
                <a16:creationId xmlns:a16="http://schemas.microsoft.com/office/drawing/2014/main" id="{0BC7AF04-4506-4D9E-BC19-E5B69EF16820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2406650"/>
            <a:ext cx="4267200" cy="2241550"/>
            <a:chOff x="1680" y="1632"/>
            <a:chExt cx="2688" cy="1412"/>
          </a:xfrm>
        </p:grpSpPr>
        <p:sp>
          <p:nvSpPr>
            <p:cNvPr id="427021" name="Line 13">
              <a:extLst>
                <a:ext uri="{FF2B5EF4-FFF2-40B4-BE49-F238E27FC236}">
                  <a16:creationId xmlns:a16="http://schemas.microsoft.com/office/drawing/2014/main" id="{12EEFE9A-244F-4C3E-9B6A-45B6BE285E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72" y="1824"/>
              <a:ext cx="1056" cy="816"/>
            </a:xfrm>
            <a:prstGeom prst="line">
              <a:avLst/>
            </a:prstGeom>
            <a:noFill/>
            <a:ln w="76200" cmpd="tri">
              <a:solidFill>
                <a:srgbClr val="FF6600"/>
              </a:solidFill>
              <a:round/>
              <a:headEnd type="stealth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427022" name="Group 14">
              <a:extLst>
                <a:ext uri="{FF2B5EF4-FFF2-40B4-BE49-F238E27FC236}">
                  <a16:creationId xmlns:a16="http://schemas.microsoft.com/office/drawing/2014/main" id="{94DD563F-23AD-45BC-961D-C51695292A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0" y="1632"/>
              <a:ext cx="2688" cy="1412"/>
              <a:chOff x="1680" y="1632"/>
              <a:chExt cx="2688" cy="1412"/>
            </a:xfrm>
          </p:grpSpPr>
          <p:sp>
            <p:nvSpPr>
              <p:cNvPr id="427023" name="Text Box 15">
                <a:extLst>
                  <a:ext uri="{FF2B5EF4-FFF2-40B4-BE49-F238E27FC236}">
                    <a16:creationId xmlns:a16="http://schemas.microsoft.com/office/drawing/2014/main" id="{20A8B3DB-4451-4768-83DA-A36679679C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0" y="2640"/>
                <a:ext cx="1968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3600" b="0" i="1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Eurostile" charset="0"/>
                    <a:ea typeface="ＭＳ Ｐゴシック" panose="020B0600070205080204" pitchFamily="34" charset="-128"/>
                    <a:cs typeface="Arial" panose="020B0604020202020204" pitchFamily="34" charset="0"/>
                  </a:rPr>
                  <a:t>instances</a:t>
                </a:r>
              </a:p>
            </p:txBody>
          </p:sp>
          <p:sp>
            <p:nvSpPr>
              <p:cNvPr id="427024" name="Line 16">
                <a:extLst>
                  <a:ext uri="{FF2B5EF4-FFF2-40B4-BE49-F238E27FC236}">
                    <a16:creationId xmlns:a16="http://schemas.microsoft.com/office/drawing/2014/main" id="{440D46D6-25C6-46F9-9DA0-3340B586C0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0" y="1632"/>
                <a:ext cx="1392" cy="1008"/>
              </a:xfrm>
              <a:prstGeom prst="line">
                <a:avLst/>
              </a:prstGeom>
              <a:noFill/>
              <a:ln w="76200" cmpd="tri">
                <a:solidFill>
                  <a:srgbClr val="FF6600"/>
                </a:solidFill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7025" name="Line 17">
                <a:extLst>
                  <a:ext uri="{FF2B5EF4-FFF2-40B4-BE49-F238E27FC236}">
                    <a16:creationId xmlns:a16="http://schemas.microsoft.com/office/drawing/2014/main" id="{C0AC0384-8892-497B-A780-7A29F90259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0" y="2736"/>
                <a:ext cx="624" cy="48"/>
              </a:xfrm>
              <a:prstGeom prst="line">
                <a:avLst/>
              </a:prstGeom>
              <a:noFill/>
              <a:ln w="76200" cmpd="tri">
                <a:solidFill>
                  <a:srgbClr val="FF6600"/>
                </a:solidFill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7026" name="Text Box 18">
            <a:extLst>
              <a:ext uri="{FF2B5EF4-FFF2-40B4-BE49-F238E27FC236}">
                <a16:creationId xmlns:a16="http://schemas.microsoft.com/office/drawing/2014/main" id="{31DFF3DA-0D77-48CF-87B5-B5C472A36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513" y="5380038"/>
            <a:ext cx="41306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urostile" charset="0"/>
                <a:ea typeface="ＭＳ Ｐゴシック" panose="020B0600070205080204" pitchFamily="34" charset="-128"/>
                <a:cs typeface="Arial" panose="020B0604020202020204" pitchFamily="34" charset="0"/>
              </a:rPr>
              <a:t>zygote </a:t>
            </a:r>
            <a:r>
              <a:rPr kumimoji="0" lang="en-US" altLang="en-US" sz="32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urostile" charset="0"/>
                <a:ea typeface="ＭＳ Ｐゴシック" panose="020B0600070205080204" pitchFamily="34" charset="-128"/>
                <a:cs typeface="Arial" panose="020B0604020202020204" pitchFamily="34" charset="0"/>
              </a:rPr>
              <a:t>derives_from</a:t>
            </a:r>
          </a:p>
        </p:txBody>
      </p:sp>
      <p:sp>
        <p:nvSpPr>
          <p:cNvPr id="427027" name="Text Box 19">
            <a:extLst>
              <a:ext uri="{FF2B5EF4-FFF2-40B4-BE49-F238E27FC236}">
                <a16:creationId xmlns:a16="http://schemas.microsoft.com/office/drawing/2014/main" id="{F98690E5-668A-4634-AEAB-17EE210D0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6688" y="5089525"/>
            <a:ext cx="12668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urostile" charset="0"/>
                <a:ea typeface="ＭＳ Ｐゴシック" panose="020B0600070205080204" pitchFamily="34" charset="-128"/>
                <a:cs typeface="Arial" panose="020B0604020202020204" pitchFamily="34" charset="0"/>
              </a:rPr>
              <a:t>ovum</a:t>
            </a:r>
          </a:p>
        </p:txBody>
      </p:sp>
      <p:sp>
        <p:nvSpPr>
          <p:cNvPr id="427028" name="Text Box 20">
            <a:extLst>
              <a:ext uri="{FF2B5EF4-FFF2-40B4-BE49-F238E27FC236}">
                <a16:creationId xmlns:a16="http://schemas.microsoft.com/office/drawing/2014/main" id="{5DC490B0-13D7-473F-9455-5AF7D704A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0650" y="5668963"/>
            <a:ext cx="1403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urostile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sperm</a:t>
            </a:r>
          </a:p>
        </p:txBody>
      </p:sp>
      <p:sp>
        <p:nvSpPr>
          <p:cNvPr id="427029" name="Rectangle 21">
            <a:extLst>
              <a:ext uri="{FF2B5EF4-FFF2-40B4-BE49-F238E27FC236}">
                <a16:creationId xmlns:a16="http://schemas.microsoft.com/office/drawing/2014/main" id="{CAD9ED2B-CE92-4CCB-9D70-C55387BFCC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 dirty="0" err="1"/>
              <a:t>derives_from</a:t>
            </a:r>
            <a:r>
              <a:rPr lang="en-US" alt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C11935-AC9A-4DB6-8EA3-B3FFC1FBB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332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658" y="531935"/>
            <a:ext cx="8686800" cy="762000"/>
          </a:xfrm>
        </p:spPr>
        <p:txBody>
          <a:bodyPr/>
          <a:lstStyle/>
          <a:p>
            <a:r>
              <a:rPr lang="en-US" dirty="0"/>
              <a:t>Relations in SNOMED 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1932110"/>
            <a:ext cx="3105150" cy="4305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1143000"/>
            <a:ext cx="3438525" cy="5581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3225" y="1143000"/>
            <a:ext cx="2371725" cy="55911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19200" y="6139875"/>
            <a:ext cx="7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516995-E289-4394-9958-3D5820FD43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8080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/>
              <a:t>Avoid at all cost!!!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362200"/>
            <a:ext cx="8686800" cy="4267200"/>
          </a:xfrm>
        </p:spPr>
        <p:txBody>
          <a:bodyPr/>
          <a:lstStyle/>
          <a:p>
            <a:pPr algn="ctr"/>
            <a:r>
              <a:rPr lang="en-US" sz="4800" dirty="0"/>
              <a:t>X </a:t>
            </a:r>
            <a:r>
              <a:rPr lang="en-US" sz="4800" dirty="0" err="1"/>
              <a:t>hasY</a:t>
            </a:r>
            <a:r>
              <a:rPr lang="en-US" sz="4800" dirty="0"/>
              <a:t> Y</a:t>
            </a:r>
          </a:p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Disease </a:t>
            </a:r>
            <a:r>
              <a:rPr lang="en-US" dirty="0" err="1"/>
              <a:t>hasSymptom</a:t>
            </a:r>
            <a:r>
              <a:rPr lang="en-US" dirty="0"/>
              <a:t> Symptom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Object </a:t>
            </a:r>
            <a:r>
              <a:rPr lang="en-US" dirty="0" err="1"/>
              <a:t>hasTemperature</a:t>
            </a:r>
            <a:r>
              <a:rPr lang="en-US" dirty="0"/>
              <a:t> Temperature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ECAAF-D0F2-4030-B172-0AA329543B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2427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75758-4B8C-4AFF-87A8-C5A929D02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BFO2020 relations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05771-6304-4E8B-8C36-5DEFD04CF7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61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2018673-0E08-4861-ABBB-35EEDBF26F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371833"/>
              </p:ext>
            </p:extLst>
          </p:nvPr>
        </p:nvGraphicFramePr>
        <p:xfrm>
          <a:off x="228600" y="1450824"/>
          <a:ext cx="2895600" cy="4848768"/>
        </p:xfrm>
        <a:graphic>
          <a:graphicData uri="http://schemas.openxmlformats.org/drawingml/2006/table">
            <a:tbl>
              <a:tblPr/>
              <a:tblGrid>
                <a:gridCol w="2895600">
                  <a:extLst>
                    <a:ext uri="{9D8B030D-6E8A-4147-A177-3AD203B41FA5}">
                      <a16:colId xmlns:a16="http://schemas.microsoft.com/office/drawing/2014/main" val="1917032910"/>
                    </a:ext>
                  </a:extLst>
                </a:gridCol>
              </a:tblGrid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bearer of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050844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concretizes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2046356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continuant part of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873284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environs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0896697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first instant of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9172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generically depends on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3278513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has continuant part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5630468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has first instant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8998877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has history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0075315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has last instant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0965455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has location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080601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has material basis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5225856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has member part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4738298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has occurrent part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9185002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has participant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7294594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has proper continuant part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7352570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has proper occurrent part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7217278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has proper temporal part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0525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6DFD3FB-168D-440C-A119-E04976F4ED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425405"/>
              </p:ext>
            </p:extLst>
          </p:nvPr>
        </p:nvGraphicFramePr>
        <p:xfrm>
          <a:off x="3099816" y="1450824"/>
          <a:ext cx="3015234" cy="4310016"/>
        </p:xfrm>
        <a:graphic>
          <a:graphicData uri="http://schemas.openxmlformats.org/drawingml/2006/table">
            <a:tbl>
              <a:tblPr/>
              <a:tblGrid>
                <a:gridCol w="3015234">
                  <a:extLst>
                    <a:ext uri="{9D8B030D-6E8A-4147-A177-3AD203B41FA5}">
                      <a16:colId xmlns:a16="http://schemas.microsoft.com/office/drawing/2014/main" val="2647426650"/>
                    </a:ext>
                  </a:extLst>
                </a:gridCol>
              </a:tblGrid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is concretized by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9319478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last instant of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7246919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located in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2444344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material basis of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31054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member part of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349525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occupies spatial region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611267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occupies spatiotemporal region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5150228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occupies temporal region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8819092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occurrent part of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9195535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occurs in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3523093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participates in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017970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preceded by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8287129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precedes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0407751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proper continuant part of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191550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proper occurrent part of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116661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proper temporal part of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393212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7CC2BDF-F659-468A-87BC-005602715D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203177"/>
              </p:ext>
            </p:extLst>
          </p:nvPr>
        </p:nvGraphicFramePr>
        <p:xfrm>
          <a:off x="6108954" y="2797704"/>
          <a:ext cx="2585466" cy="1616256"/>
        </p:xfrm>
        <a:graphic>
          <a:graphicData uri="http://schemas.openxmlformats.org/drawingml/2006/table">
            <a:tbl>
              <a:tblPr/>
              <a:tblGrid>
                <a:gridCol w="2585466">
                  <a:extLst>
                    <a:ext uri="{9D8B030D-6E8A-4147-A177-3AD203B41FA5}">
                      <a16:colId xmlns:a16="http://schemas.microsoft.com/office/drawing/2014/main" val="2594622750"/>
                    </a:ext>
                  </a:extLst>
                </a:gridCol>
              </a:tblGrid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realizes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8043804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spatially projects onto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9852250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specifically-depended on by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554888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specifically-depends on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9020864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temporal part of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6623074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temporally projects onto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956296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4C13C7A-A686-446C-9586-D10DAA8B87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517013"/>
              </p:ext>
            </p:extLst>
          </p:nvPr>
        </p:nvGraphicFramePr>
        <p:xfrm>
          <a:off x="6115050" y="1450824"/>
          <a:ext cx="2800350" cy="1346880"/>
        </p:xfrm>
        <a:graphic>
          <a:graphicData uri="http://schemas.openxmlformats.org/drawingml/2006/table">
            <a:tbl>
              <a:tblPr/>
              <a:tblGrid>
                <a:gridCol w="2800350">
                  <a:extLst>
                    <a:ext uri="{9D8B030D-6E8A-4147-A177-3AD203B41FA5}">
                      <a16:colId xmlns:a16="http://schemas.microsoft.com/office/drawing/2014/main" val="3748907116"/>
                    </a:ext>
                  </a:extLst>
                </a:gridCol>
              </a:tblGrid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has realization 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3468690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has temporal part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250369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history of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933237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inheres in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8968967"/>
                  </a:ext>
                </a:extLst>
              </a:tr>
              <a:tr h="1100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is carrier of at</a:t>
                      </a:r>
                    </a:p>
                  </a:txBody>
                  <a:tcPr marL="4403" marR="4403" marT="4403" marB="2113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331448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312E286D-034A-4033-8950-F5A998C60A29}"/>
              </a:ext>
            </a:extLst>
          </p:cNvPr>
          <p:cNvSpPr txBox="1"/>
          <p:nvPr/>
        </p:nvSpPr>
        <p:spPr>
          <a:xfrm>
            <a:off x="2631597" y="5931327"/>
            <a:ext cx="63636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solidFill>
                  <a:srgbClr val="FFFF00"/>
                </a:solidFill>
              </a:rPr>
              <a:t>Definitions: see </a:t>
            </a:r>
            <a:r>
              <a:rPr lang="en-US" sz="2000" dirty="0">
                <a:hlinkClick r:id="rId2" action="ppaction://hlinkfile"/>
              </a:rPr>
              <a:t>bfo-2020-defhelp.xlsx</a:t>
            </a:r>
            <a:r>
              <a:rPr lang="en-US" sz="2000" dirty="0"/>
              <a:t> </a:t>
            </a:r>
            <a:r>
              <a:rPr lang="en-US" sz="2000" b="0" dirty="0">
                <a:solidFill>
                  <a:srgbClr val="FFFF00"/>
                </a:solidFill>
              </a:rPr>
              <a:t>in UB Box</a:t>
            </a:r>
          </a:p>
          <a:p>
            <a:r>
              <a:rPr lang="en-US" sz="2000" b="0" dirty="0">
                <a:solidFill>
                  <a:srgbClr val="FFFF00"/>
                </a:solidFill>
              </a:rPr>
              <a:t>Axioms: see </a:t>
            </a:r>
            <a:r>
              <a:rPr lang="en-US" sz="2000" b="0" dirty="0">
                <a:solidFill>
                  <a:srgbClr val="FFFF00"/>
                </a:solidFill>
                <a:hlinkClick r:id="rId3"/>
              </a:rPr>
              <a:t>https://bfo-ontology.github.io/browse-clif.html</a:t>
            </a:r>
            <a:r>
              <a:rPr lang="en-US" sz="2000" b="0" dirty="0">
                <a:solidFill>
                  <a:srgbClr val="FFFF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9605419"/>
      </p:ext>
    </p:extLst>
  </p:cSld>
  <p:clrMapOvr>
    <a:masterClrMapping/>
  </p:clrMapOvr>
</p:sld>
</file>

<file path=ppt/theme/theme1.xml><?xml version="1.0" encoding="utf-8"?>
<a:theme xmlns:a="http://schemas.openxmlformats.org/drawingml/2006/main" name="2014-Indianapolis">
  <a:themeElements>
    <a:clrScheme name="Custom 2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FF00"/>
      </a:hlink>
      <a:folHlink>
        <a:srgbClr val="FFFF0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12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122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44106</TotalTime>
  <Words>3825</Words>
  <Application>Microsoft Office PowerPoint</Application>
  <PresentationFormat>On-screen Show (4:3)</PresentationFormat>
  <Paragraphs>692</Paragraphs>
  <Slides>61</Slides>
  <Notes>11</Notes>
  <HiddenSlides>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70" baseType="lpstr">
      <vt:lpstr>Arial</vt:lpstr>
      <vt:lpstr>Calibri</vt:lpstr>
      <vt:lpstr>Eurostile</vt:lpstr>
      <vt:lpstr>Georgia</vt:lpstr>
      <vt:lpstr>Times</vt:lpstr>
      <vt:lpstr>Times New Roman</vt:lpstr>
      <vt:lpstr>Trebuchet MS</vt:lpstr>
      <vt:lpstr>2014-Indianapolis</vt:lpstr>
      <vt:lpstr>Photo Editor-foto</vt:lpstr>
      <vt:lpstr>BMI508 – Fall 2026 Introduction to Biomedical Ontology  Class 7 – Oct 7, 2026 Relations in  Biomedical Ontologies   </vt:lpstr>
      <vt:lpstr>Reading for next week!   </vt:lpstr>
      <vt:lpstr>Essentials</vt:lpstr>
      <vt:lpstr>Remember !</vt:lpstr>
      <vt:lpstr>What is out there … (… we want/need to deal with)?</vt:lpstr>
      <vt:lpstr>Distinguishing what is denoted by ‘relation’ in technical sense from what is denoted by ‘relation’ in non-formal language </vt:lpstr>
      <vt:lpstr>PowerPoint Presentation</vt:lpstr>
      <vt:lpstr>‘Relations’ (mainstream view)</vt:lpstr>
      <vt:lpstr>Material relation</vt:lpstr>
      <vt:lpstr>Is-about</vt:lpstr>
      <vt:lpstr>Material relation</vt:lpstr>
      <vt:lpstr>Material relation</vt:lpstr>
      <vt:lpstr>Material relation</vt:lpstr>
      <vt:lpstr>Material relation</vt:lpstr>
      <vt:lpstr>Material relations ‘have material structure on their own’</vt:lpstr>
      <vt:lpstr>Material relation</vt:lpstr>
      <vt:lpstr>Formal relations</vt:lpstr>
      <vt:lpstr>Formal relations ‘hold between two or more entities directly, without any further intervening individual’ </vt:lpstr>
      <vt:lpstr>Relationships</vt:lpstr>
      <vt:lpstr>Configurations</vt:lpstr>
      <vt:lpstr>Configurations</vt:lpstr>
      <vt:lpstr>Configurations</vt:lpstr>
      <vt:lpstr>Configurations</vt:lpstr>
      <vt:lpstr>Relational PoRs  relational expressions</vt:lpstr>
      <vt:lpstr>Relational PoRs  relational expressions</vt:lpstr>
      <vt:lpstr>Role (Externally-Grounded Realizable Entity) </vt:lpstr>
      <vt:lpstr>Relational PoRs  relational expressions</vt:lpstr>
      <vt:lpstr>Relational PoRs  relational expressions</vt:lpstr>
      <vt:lpstr>Properties of formal relations</vt:lpstr>
      <vt:lpstr>Arity of a relation</vt:lpstr>
      <vt:lpstr>Properties of binary relations</vt:lpstr>
      <vt:lpstr>Such properties can also hold for 3-ary relations</vt:lpstr>
      <vt:lpstr>Distinct levels at which formal relations exist</vt:lpstr>
      <vt:lpstr>Relations in Ontological Realism</vt:lpstr>
      <vt:lpstr>the all-some form for tt relations</vt:lpstr>
      <vt:lpstr>Example template</vt:lpstr>
      <vt:lpstr>Definitions of the all-some form allow cascading inferences</vt:lpstr>
      <vt:lpstr>Features of relations on the level of instances may not hold on the level of universals</vt:lpstr>
      <vt:lpstr>PowerPoint Presentation</vt:lpstr>
      <vt:lpstr>PowerPoint Presentation</vt:lpstr>
      <vt:lpstr>Remember !!!</vt:lpstr>
      <vt:lpstr>Elucidations and definitions of formal relations</vt:lpstr>
      <vt:lpstr>PowerPoint Presentation</vt:lpstr>
      <vt:lpstr>Elucidation of a formal relation</vt:lpstr>
      <vt:lpstr>Elucidation of a formal relation</vt:lpstr>
      <vt:lpstr>Definition of a formal relation</vt:lpstr>
      <vt:lpstr>Elucidation versus definition</vt:lpstr>
      <vt:lpstr>Key idea in defining ontological relations</vt:lpstr>
      <vt:lpstr>How to define A is_a B</vt:lpstr>
      <vt:lpstr>Formal BFO definition for is_a</vt:lpstr>
      <vt:lpstr>Compare with RDFS / OWL</vt:lpstr>
      <vt:lpstr>‘Part-of’ different for continuants and occurrents</vt:lpstr>
      <vt:lpstr>Part-of can be generalized, … with care !</vt:lpstr>
      <vt:lpstr>Part-of can be generalized, … with care !</vt:lpstr>
      <vt:lpstr>Part-of can be generalized, … with care !</vt:lpstr>
      <vt:lpstr>Parthood as partial ordering</vt:lpstr>
      <vt:lpstr>Various forms of realization per type of dependent continuant as recognized in language  </vt:lpstr>
      <vt:lpstr>derives_from </vt:lpstr>
      <vt:lpstr>Relations in SNOMED CT</vt:lpstr>
      <vt:lpstr>Avoid at all cost!!!</vt:lpstr>
      <vt:lpstr>All BFO2020 relations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seannos</dc:creator>
  <cp:lastModifiedBy>Werner Ceusters</cp:lastModifiedBy>
  <cp:revision>1603</cp:revision>
  <dcterms:created xsi:type="dcterms:W3CDTF">1601-01-01T00:00:00Z</dcterms:created>
  <dcterms:modified xsi:type="dcterms:W3CDTF">2026-10-07T18:21:30Z</dcterms:modified>
</cp:coreProperties>
</file>