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830" r:id="rId2"/>
  </p:sldMasterIdLst>
  <p:notesMasterIdLst>
    <p:notesMasterId r:id="rId84"/>
  </p:notesMasterIdLst>
  <p:sldIdLst>
    <p:sldId id="1369" r:id="rId3"/>
    <p:sldId id="834" r:id="rId4"/>
    <p:sldId id="740" r:id="rId5"/>
    <p:sldId id="741" r:id="rId6"/>
    <p:sldId id="833" r:id="rId7"/>
    <p:sldId id="749" r:id="rId8"/>
    <p:sldId id="1376" r:id="rId9"/>
    <p:sldId id="742" r:id="rId10"/>
    <p:sldId id="743" r:id="rId11"/>
    <p:sldId id="1379" r:id="rId12"/>
    <p:sldId id="1380" r:id="rId13"/>
    <p:sldId id="800" r:id="rId14"/>
    <p:sldId id="802" r:id="rId15"/>
    <p:sldId id="801" r:id="rId16"/>
    <p:sldId id="750" r:id="rId17"/>
    <p:sldId id="805" r:id="rId18"/>
    <p:sldId id="808" r:id="rId19"/>
    <p:sldId id="809" r:id="rId20"/>
    <p:sldId id="810" r:id="rId21"/>
    <p:sldId id="811" r:id="rId22"/>
    <p:sldId id="807" r:id="rId23"/>
    <p:sldId id="778" r:id="rId24"/>
    <p:sldId id="779" r:id="rId25"/>
    <p:sldId id="791" r:id="rId26"/>
    <p:sldId id="794" r:id="rId27"/>
    <p:sldId id="795" r:id="rId28"/>
    <p:sldId id="796" r:id="rId29"/>
    <p:sldId id="797" r:id="rId30"/>
    <p:sldId id="798" r:id="rId31"/>
    <p:sldId id="785" r:id="rId32"/>
    <p:sldId id="804" r:id="rId33"/>
    <p:sldId id="803" r:id="rId34"/>
    <p:sldId id="788" r:id="rId35"/>
    <p:sldId id="799" r:id="rId36"/>
    <p:sldId id="789" r:id="rId37"/>
    <p:sldId id="756" r:id="rId38"/>
    <p:sldId id="757" r:id="rId39"/>
    <p:sldId id="753" r:id="rId40"/>
    <p:sldId id="759" r:id="rId41"/>
    <p:sldId id="754" r:id="rId42"/>
    <p:sldId id="758" r:id="rId43"/>
    <p:sldId id="760" r:id="rId44"/>
    <p:sldId id="766" r:id="rId45"/>
    <p:sldId id="768" r:id="rId46"/>
    <p:sldId id="762" r:id="rId47"/>
    <p:sldId id="763" r:id="rId48"/>
    <p:sldId id="723" r:id="rId49"/>
    <p:sldId id="761" r:id="rId50"/>
    <p:sldId id="1378" r:id="rId51"/>
    <p:sldId id="744" r:id="rId52"/>
    <p:sldId id="745" r:id="rId53"/>
    <p:sldId id="771" r:id="rId54"/>
    <p:sldId id="772" r:id="rId55"/>
    <p:sldId id="806" r:id="rId56"/>
    <p:sldId id="774" r:id="rId57"/>
    <p:sldId id="775" r:id="rId58"/>
    <p:sldId id="813" r:id="rId59"/>
    <p:sldId id="814" r:id="rId60"/>
    <p:sldId id="1377" r:id="rId61"/>
    <p:sldId id="835" r:id="rId62"/>
    <p:sldId id="755" r:id="rId63"/>
    <p:sldId id="815" r:id="rId64"/>
    <p:sldId id="816" r:id="rId65"/>
    <p:sldId id="817" r:id="rId66"/>
    <p:sldId id="818" r:id="rId67"/>
    <p:sldId id="823" r:id="rId68"/>
    <p:sldId id="822" r:id="rId69"/>
    <p:sldId id="820" r:id="rId70"/>
    <p:sldId id="728" r:id="rId71"/>
    <p:sldId id="1385" r:id="rId72"/>
    <p:sldId id="1372" r:id="rId73"/>
    <p:sldId id="1373" r:id="rId74"/>
    <p:sldId id="1374" r:id="rId75"/>
    <p:sldId id="824" r:id="rId76"/>
    <p:sldId id="829" r:id="rId77"/>
    <p:sldId id="830" r:id="rId78"/>
    <p:sldId id="827" r:id="rId79"/>
    <p:sldId id="831" r:id="rId80"/>
    <p:sldId id="832" r:id="rId81"/>
    <p:sldId id="825" r:id="rId82"/>
    <p:sldId id="1370" r:id="rId8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9C00"/>
    <a:srgbClr val="BBE0E3"/>
    <a:srgbClr val="ECD63F"/>
    <a:srgbClr val="F6D5A8"/>
    <a:srgbClr val="FF0000"/>
    <a:srgbClr val="000D26"/>
    <a:srgbClr val="D5C139"/>
    <a:srgbClr val="CCCC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0" autoAdjust="0"/>
    <p:restoredTop sz="94660"/>
  </p:normalViewPr>
  <p:slideViewPr>
    <p:cSldViewPr>
      <p:cViewPr varScale="1">
        <p:scale>
          <a:sx n="70" d="100"/>
          <a:sy n="70" d="100"/>
        </p:scale>
        <p:origin x="1143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-150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slide" Target="slides/slide8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AAD61-6DAD-4AB3-A7DC-855B509D5D40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3E3DF-FB59-4075-B972-C0DFEE45D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47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D3674D-E59F-4C2D-95C3-E10A23210743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078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1BB810-17B8-4591-B961-426FD7CE295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8555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1BB810-17B8-4591-B961-426FD7CE295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957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1BB810-17B8-4591-B961-426FD7CE295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1722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1BB810-17B8-4591-B961-426FD7CE295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488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1BB810-17B8-4591-B961-426FD7CE295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5777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1BB810-17B8-4591-B961-426FD7CE295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7340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1BB810-17B8-4591-B961-426FD7CE295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52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ABF833-872B-4EF7-A959-302E96ECED55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653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1BB810-17B8-4591-B961-426FD7CE295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8259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1BB810-17B8-4591-B961-426FD7CE295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8693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137900C-FA14-4CF8-B5B8-DB753F4C6AB5}" type="slidenum">
              <a:rPr lang="en-US" altLang="en-US" sz="1200" b="0"/>
              <a:pPr eaLnBrk="1" hangingPunct="1"/>
              <a:t>45</a:t>
            </a:fld>
            <a:endParaRPr lang="en-US" altLang="en-US" sz="1200" b="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0585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DB80ADB-6E9C-40AE-B158-1E0577B341B3}" type="slidenum">
              <a:rPr lang="en-US" altLang="en-US" sz="1200" b="0"/>
              <a:pPr eaLnBrk="1" hangingPunct="1"/>
              <a:t>46</a:t>
            </a:fld>
            <a:endParaRPr lang="en-US" altLang="en-US" sz="1200" b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85935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ED6B4F-7539-4210-B0FF-8BD84F1271A4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383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4C6953-9AD3-44C6-A0AE-8CEE9BD7D6B2}" type="slidenum">
              <a:rPr lang="en-US" altLang="en-US"/>
              <a:pPr/>
              <a:t>75</a:t>
            </a:fld>
            <a:endParaRPr lang="en-US" altLang="en-US"/>
          </a:p>
        </p:txBody>
      </p:sp>
      <p:sp>
        <p:nvSpPr>
          <p:cNvPr id="1134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04402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DB2B8E-C326-4B2B-BA48-B5BD4CED8682}" type="slidenum">
              <a:rPr lang="en-US" altLang="en-US"/>
              <a:pPr/>
              <a:t>76</a:t>
            </a:fld>
            <a:endParaRPr lang="en-US" altLang="en-US"/>
          </a:p>
        </p:txBody>
      </p:sp>
      <p:sp>
        <p:nvSpPr>
          <p:cNvPr id="116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508254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3DC634C-875C-48A1-880A-C0045C31B29D}" type="slidenum">
              <a:rPr lang="en-US" altLang="en-US" sz="1200" b="0"/>
              <a:pPr eaLnBrk="1" hangingPunct="1"/>
              <a:t>77</a:t>
            </a:fld>
            <a:endParaRPr lang="en-US" altLang="en-US" sz="1200" b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6165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CBC782-4282-49D8-A8D4-FFDCD843705C}" type="slidenum">
              <a:rPr lang="en-US" altLang="en-US"/>
              <a:pPr/>
              <a:t>78</a:t>
            </a:fld>
            <a:endParaRPr lang="en-US" altLang="en-US"/>
          </a:p>
        </p:txBody>
      </p:sp>
      <p:sp>
        <p:nvSpPr>
          <p:cNvPr id="1273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73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8917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Georgi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latin typeface="Trebuchet MS"/>
                <a:cs typeface="Trebuchet M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>
            <a:cxnSpLocks noChangeShapeType="1"/>
          </p:cNvCxnSpPr>
          <p:nvPr userDrawn="1"/>
        </p:nvCxnSpPr>
        <p:spPr bwMode="auto">
          <a:xfrm>
            <a:off x="762000" y="3733800"/>
            <a:ext cx="7772400" cy="1588"/>
          </a:xfrm>
          <a:prstGeom prst="line">
            <a:avLst/>
          </a:prstGeom>
          <a:noFill/>
          <a:ln w="9525">
            <a:solidFill>
              <a:schemeClr val="bg1"/>
            </a:solidFill>
            <a:prstDash val="dot"/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43325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i="0" cap="all">
                <a:latin typeface="Georgia"/>
                <a:cs typeface="Georgia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43138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latin typeface="Trebuchet MS"/>
                <a:cs typeface="Trebuchet MS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Georgia"/>
                <a:cs typeface="Georgi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953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1pPr>
            <a:lvl2pPr>
              <a:buClr>
                <a:schemeClr val="bg1"/>
              </a:buClr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3pPr>
            <a:lvl4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4pPr>
            <a:lvl5pPr>
              <a:buClr>
                <a:schemeClr val="bg1"/>
              </a:buClr>
              <a:defRPr b="0" i="1">
                <a:solidFill>
                  <a:schemeClr val="bg1"/>
                </a:solidFill>
                <a:latin typeface="Trebuchet MS"/>
                <a:cs typeface="Trebuchet M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Georgia"/>
                <a:cs typeface="Georgi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438400"/>
            <a:ext cx="3810000" cy="3505200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18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1800" b="0" i="1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810000" cy="3505200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18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1800" b="0" i="1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599"/>
            <a:ext cx="8229600" cy="100647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Georgia"/>
                <a:cs typeface="Georgi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15376"/>
            <a:ext cx="4040188" cy="4389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latin typeface="Trebuchet MS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95601"/>
            <a:ext cx="4040188" cy="31242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  <a:lvl2pPr>
              <a:buClr>
                <a:schemeClr val="bg1"/>
              </a:buClr>
              <a:buFont typeface="Arial"/>
              <a:buChar char="•"/>
              <a:defRPr sz="2000" b="0" i="0">
                <a:solidFill>
                  <a:schemeClr val="bg1"/>
                </a:solidFill>
                <a:latin typeface="Trebuchet MS"/>
                <a:cs typeface="Trebuchet MS"/>
              </a:defRPr>
            </a:lvl2pPr>
            <a:lvl3pPr>
              <a:buClr>
                <a:schemeClr val="bg1"/>
              </a:buClr>
              <a:buFont typeface="Arial"/>
              <a:buChar char="•"/>
              <a:defRPr sz="1800" b="0" i="0">
                <a:solidFill>
                  <a:schemeClr val="bg1"/>
                </a:solidFill>
                <a:latin typeface="Trebuchet MS"/>
                <a:cs typeface="Trebuchet MS"/>
              </a:defRPr>
            </a:lvl3pPr>
            <a:lvl4pPr>
              <a:buClr>
                <a:schemeClr val="bg1"/>
              </a:buClr>
              <a:buFont typeface="Arial"/>
              <a:buChar char="•"/>
              <a:defRPr sz="1600" b="0" i="0">
                <a:solidFill>
                  <a:schemeClr val="bg1"/>
                </a:solidFill>
                <a:latin typeface="Trebuchet MS"/>
                <a:cs typeface="Trebuchet MS"/>
              </a:defRPr>
            </a:lvl4pPr>
            <a:lvl5pPr>
              <a:buClr>
                <a:schemeClr val="bg1"/>
              </a:buClr>
              <a:buFontTx/>
              <a:buNone/>
              <a:defRPr sz="1600" b="0" i="1">
                <a:solidFill>
                  <a:schemeClr val="bg1"/>
                </a:solidFill>
                <a:latin typeface="Trebuchet MS"/>
                <a:cs typeface="Trebuchet M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15376"/>
            <a:ext cx="4041775" cy="4389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latin typeface="Trebuchet MS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95601"/>
            <a:ext cx="4041775" cy="31242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buFont typeface="Arial"/>
              <a:buChar char="•"/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buFont typeface="Arial"/>
              <a:buChar char="•"/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buFont typeface="Arial"/>
              <a:buChar char="•"/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buFontTx/>
              <a:buNone/>
              <a:defRPr sz="1600" i="1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3008313" cy="1295400"/>
          </a:xfrm>
          <a:prstGeom prst="rect">
            <a:avLst/>
          </a:prstGeom>
          <a:solidFill>
            <a:srgbClr val="E59C00"/>
          </a:solidFill>
        </p:spPr>
        <p:txBody>
          <a:bodyPr anchor="b"/>
          <a:lstStyle>
            <a:lvl1pPr algn="l">
              <a:defRPr sz="2000" b="1" i="0">
                <a:latin typeface="Trebuchet MS"/>
                <a:cs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66801"/>
            <a:ext cx="5111750" cy="4953000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Georgia"/>
                <a:cs typeface="Georgia"/>
              </a:defRPr>
            </a:lvl1pPr>
            <a:lvl2pPr>
              <a:buClrTx/>
              <a:buFont typeface="Arial"/>
              <a:buChar char="•"/>
              <a:defRPr sz="28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2000" b="0" i="1">
                <a:latin typeface="Trebuchet MS"/>
                <a:cs typeface="Trebuchet M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14600"/>
            <a:ext cx="3008313" cy="3505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0"/>
            <a:ext cx="5334000" cy="566738"/>
          </a:xfrm>
          <a:prstGeom prst="rect">
            <a:avLst/>
          </a:prstGeom>
        </p:spPr>
        <p:txBody>
          <a:bodyPr anchor="b"/>
          <a:lstStyle>
            <a:lvl1pPr algn="ctr">
              <a:defRPr sz="2000" b="0" i="0">
                <a:latin typeface="Georgia"/>
                <a:cs typeface="Georgi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143000"/>
            <a:ext cx="5334000" cy="3429000"/>
          </a:xfrm>
          <a:prstGeom prst="rect">
            <a:avLst/>
          </a:prstGeom>
          <a:solidFill>
            <a:schemeClr val="bg2"/>
          </a:solidFill>
          <a:ln w="5080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52400" dist="101600" dir="2700000">
              <a:schemeClr val="tx1">
                <a:alpha val="31000"/>
              </a:schemeClr>
            </a:outerShdw>
          </a:effectLst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138738"/>
            <a:ext cx="5334000" cy="8048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/>
          <p:cNvSpPr>
            <a:spLocks noChangeArrowheads="1"/>
          </p:cNvSpPr>
          <p:nvPr userDrawn="1"/>
        </p:nvSpPr>
        <p:spPr bwMode="auto">
          <a:xfrm>
            <a:off x="0" y="1066800"/>
            <a:ext cx="9144000" cy="5791200"/>
          </a:xfrm>
          <a:prstGeom prst="rect">
            <a:avLst/>
          </a:prstGeom>
          <a:gradFill rotWithShape="0">
            <a:gsLst>
              <a:gs pos="0">
                <a:srgbClr val="000042"/>
              </a:gs>
              <a:gs pos="100000">
                <a:srgbClr val="151555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ChangeArrowheads="1"/>
          </p:cNvSpPr>
          <p:nvPr userDrawn="1"/>
        </p:nvSpPr>
        <p:spPr bwMode="auto">
          <a:xfrm>
            <a:off x="0" y="1066800"/>
            <a:ext cx="9144000" cy="5791200"/>
          </a:xfrm>
          <a:prstGeom prst="rect">
            <a:avLst/>
          </a:prstGeom>
          <a:solidFill>
            <a:srgbClr val="00004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gradFill rotWithShape="0">
            <a:gsLst>
              <a:gs pos="0">
                <a:srgbClr val="000042"/>
              </a:gs>
              <a:gs pos="100000">
                <a:srgbClr val="151555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0" y="0"/>
          <a:ext cx="91440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" name="Photo Editor-foto" r:id="rId3" imgW="7621064" imgH="1009791" progId="MSPhotoEd.3">
                  <p:embed/>
                </p:oleObj>
              </mc:Choice>
              <mc:Fallback>
                <p:oleObj name="Photo Editor-foto" r:id="rId3" imgW="7621064" imgH="100979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828800" y="71438"/>
            <a:ext cx="4191000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nl-BE" sz="2000">
                <a:solidFill>
                  <a:schemeClr val="bg1"/>
                </a:solidFill>
                <a:latin typeface="Batang" pitchFamily="18" charset="-127"/>
              </a:rPr>
              <a:t>New York State </a:t>
            </a:r>
          </a:p>
          <a:p>
            <a:pPr algn="l">
              <a:defRPr/>
            </a:pPr>
            <a:r>
              <a:rPr lang="nl-BE" sz="2000">
                <a:solidFill>
                  <a:schemeClr val="bg1"/>
                </a:solidFill>
                <a:latin typeface="Batang" pitchFamily="18" charset="-127"/>
              </a:rPr>
              <a:t>Center of Excellence in Bioinformatics &amp; Life Sciences</a:t>
            </a:r>
          </a:p>
          <a:p>
            <a:pPr algn="l">
              <a:defRPr/>
            </a:pPr>
            <a:endParaRPr lang="nl-BE" sz="800">
              <a:solidFill>
                <a:schemeClr val="bg1"/>
              </a:solidFill>
              <a:latin typeface="Batang" pitchFamily="18" charset="-127"/>
            </a:endParaRPr>
          </a:p>
        </p:txBody>
      </p: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152400" y="152400"/>
            <a:ext cx="1752600" cy="838200"/>
            <a:chOff x="720" y="1440"/>
            <a:chExt cx="1104" cy="576"/>
          </a:xfrm>
        </p:grpSpPr>
        <p:sp>
          <p:nvSpPr>
            <p:cNvPr id="11" name="AutoShape 9"/>
            <p:cNvSpPr>
              <a:spLocks noChangeArrowheads="1"/>
            </p:cNvSpPr>
            <p:nvPr/>
          </p:nvSpPr>
          <p:spPr bwMode="auto">
            <a:xfrm>
              <a:off x="820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AutoShape 10"/>
            <p:cNvSpPr>
              <a:spLocks noChangeArrowheads="1"/>
            </p:cNvSpPr>
            <p:nvPr/>
          </p:nvSpPr>
          <p:spPr bwMode="auto">
            <a:xfrm>
              <a:off x="1123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AutoShape 11"/>
            <p:cNvSpPr>
              <a:spLocks noChangeArrowheads="1"/>
            </p:cNvSpPr>
            <p:nvPr/>
          </p:nvSpPr>
          <p:spPr bwMode="auto">
            <a:xfrm>
              <a:off x="1424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AutoShape 12"/>
            <p:cNvSpPr>
              <a:spLocks noChangeArrowheads="1"/>
            </p:cNvSpPr>
            <p:nvPr/>
          </p:nvSpPr>
          <p:spPr bwMode="auto">
            <a:xfrm>
              <a:off x="720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1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AutoShape 13"/>
            <p:cNvSpPr>
              <a:spLocks noChangeArrowheads="1"/>
            </p:cNvSpPr>
            <p:nvPr/>
          </p:nvSpPr>
          <p:spPr bwMode="auto">
            <a:xfrm>
              <a:off x="1021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AutoShape 14"/>
            <p:cNvSpPr>
              <a:spLocks noChangeArrowheads="1"/>
            </p:cNvSpPr>
            <p:nvPr/>
          </p:nvSpPr>
          <p:spPr bwMode="auto">
            <a:xfrm>
              <a:off x="1324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2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864" y="1440"/>
              <a:ext cx="960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nl-BE">
                  <a:solidFill>
                    <a:srgbClr val="153C8B"/>
                  </a:solidFill>
                  <a:latin typeface="Verdana" pitchFamily="34" charset="0"/>
                </a:rPr>
                <a:t>R  </a:t>
              </a:r>
              <a:r>
                <a:rPr lang="nl-BE" sz="1600">
                  <a:solidFill>
                    <a:srgbClr val="153C8B"/>
                  </a:solidFill>
                  <a:latin typeface="Verdana" pitchFamily="34" charset="0"/>
                </a:rPr>
                <a:t> </a:t>
              </a:r>
              <a:r>
                <a:rPr lang="nl-BE">
                  <a:solidFill>
                    <a:srgbClr val="153C8B"/>
                  </a:solidFill>
                  <a:latin typeface="Verdana" pitchFamily="34" charset="0"/>
                </a:rPr>
                <a:t>T  U</a:t>
              </a:r>
              <a:endParaRPr lang="en-US">
                <a:solidFill>
                  <a:srgbClr val="153C8B"/>
                </a:solidFill>
                <a:latin typeface="Verdana" pitchFamily="34" charset="0"/>
              </a:endParaRPr>
            </a:p>
          </p:txBody>
        </p:sp>
      </p:grp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19" name="Object 20"/>
          <p:cNvGraphicFramePr>
            <a:graphicFrameLocks noChangeAspect="1"/>
          </p:cNvGraphicFramePr>
          <p:nvPr userDrawn="1"/>
        </p:nvGraphicFramePr>
        <p:xfrm>
          <a:off x="0" y="0"/>
          <a:ext cx="91440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" name="Photo Editor-foto" r:id="rId5" imgW="7621064" imgH="1009791" progId="MSPhotoEd.3">
                  <p:embed/>
                </p:oleObj>
              </mc:Choice>
              <mc:Fallback>
                <p:oleObj name="Photo Editor-foto" r:id="rId5" imgW="7621064" imgH="100979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21"/>
          <p:cNvSpPr txBox="1">
            <a:spLocks noChangeArrowheads="1"/>
          </p:cNvSpPr>
          <p:nvPr userDrawn="1"/>
        </p:nvSpPr>
        <p:spPr bwMode="auto">
          <a:xfrm>
            <a:off x="1828800" y="71438"/>
            <a:ext cx="4191000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nl-BE" sz="2000">
                <a:solidFill>
                  <a:schemeClr val="bg1"/>
                </a:solidFill>
                <a:latin typeface="Batang" pitchFamily="18" charset="-127"/>
              </a:rPr>
              <a:t>New York State </a:t>
            </a:r>
          </a:p>
          <a:p>
            <a:pPr algn="l">
              <a:defRPr/>
            </a:pPr>
            <a:r>
              <a:rPr lang="nl-BE" sz="2000">
                <a:solidFill>
                  <a:schemeClr val="bg1"/>
                </a:solidFill>
                <a:latin typeface="Batang" pitchFamily="18" charset="-127"/>
              </a:rPr>
              <a:t>Center of Excellence in Bioinformatics &amp; Life Sciences</a:t>
            </a:r>
          </a:p>
          <a:p>
            <a:pPr algn="l">
              <a:defRPr/>
            </a:pPr>
            <a:endParaRPr lang="nl-BE" sz="800">
              <a:solidFill>
                <a:schemeClr val="bg1"/>
              </a:solidFill>
              <a:latin typeface="Batang" pitchFamily="18" charset="-127"/>
            </a:endParaRPr>
          </a:p>
        </p:txBody>
      </p:sp>
      <p:grpSp>
        <p:nvGrpSpPr>
          <p:cNvPr id="21" name="Group 22"/>
          <p:cNvGrpSpPr>
            <a:grpSpLocks/>
          </p:cNvGrpSpPr>
          <p:nvPr userDrawn="1"/>
        </p:nvGrpSpPr>
        <p:grpSpPr bwMode="auto">
          <a:xfrm>
            <a:off x="152400" y="152400"/>
            <a:ext cx="1752600" cy="838200"/>
            <a:chOff x="720" y="1440"/>
            <a:chExt cx="1104" cy="576"/>
          </a:xfrm>
        </p:grpSpPr>
        <p:sp>
          <p:nvSpPr>
            <p:cNvPr id="22" name="AutoShape 23"/>
            <p:cNvSpPr>
              <a:spLocks noChangeArrowheads="1"/>
            </p:cNvSpPr>
            <p:nvPr/>
          </p:nvSpPr>
          <p:spPr bwMode="auto">
            <a:xfrm>
              <a:off x="820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AutoShape 24"/>
            <p:cNvSpPr>
              <a:spLocks noChangeArrowheads="1"/>
            </p:cNvSpPr>
            <p:nvPr/>
          </p:nvSpPr>
          <p:spPr bwMode="auto">
            <a:xfrm>
              <a:off x="1123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AutoShape 25"/>
            <p:cNvSpPr>
              <a:spLocks noChangeArrowheads="1"/>
            </p:cNvSpPr>
            <p:nvPr/>
          </p:nvSpPr>
          <p:spPr bwMode="auto">
            <a:xfrm>
              <a:off x="1424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AutoShape 26"/>
            <p:cNvSpPr>
              <a:spLocks noChangeArrowheads="1"/>
            </p:cNvSpPr>
            <p:nvPr/>
          </p:nvSpPr>
          <p:spPr bwMode="auto">
            <a:xfrm>
              <a:off x="720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1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AutoShape 27"/>
            <p:cNvSpPr>
              <a:spLocks noChangeArrowheads="1"/>
            </p:cNvSpPr>
            <p:nvPr/>
          </p:nvSpPr>
          <p:spPr bwMode="auto">
            <a:xfrm>
              <a:off x="1021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utoShape 28"/>
            <p:cNvSpPr>
              <a:spLocks noChangeArrowheads="1"/>
            </p:cNvSpPr>
            <p:nvPr/>
          </p:nvSpPr>
          <p:spPr bwMode="auto">
            <a:xfrm>
              <a:off x="1324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2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Rectangle 29"/>
            <p:cNvSpPr>
              <a:spLocks noChangeArrowheads="1"/>
            </p:cNvSpPr>
            <p:nvPr/>
          </p:nvSpPr>
          <p:spPr bwMode="auto">
            <a:xfrm>
              <a:off x="864" y="1440"/>
              <a:ext cx="960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nl-BE">
                  <a:solidFill>
                    <a:srgbClr val="153C8B"/>
                  </a:solidFill>
                  <a:latin typeface="Verdana" pitchFamily="34" charset="0"/>
                </a:rPr>
                <a:t>R  </a:t>
              </a:r>
              <a:r>
                <a:rPr lang="nl-BE" sz="1600">
                  <a:solidFill>
                    <a:srgbClr val="153C8B"/>
                  </a:solidFill>
                  <a:latin typeface="Verdana" pitchFamily="34" charset="0"/>
                </a:rPr>
                <a:t> </a:t>
              </a:r>
              <a:r>
                <a:rPr lang="nl-BE">
                  <a:solidFill>
                    <a:srgbClr val="153C8B"/>
                  </a:solidFill>
                  <a:latin typeface="Verdana" pitchFamily="34" charset="0"/>
                </a:rPr>
                <a:t>T  U</a:t>
              </a:r>
              <a:endParaRPr lang="en-US">
                <a:solidFill>
                  <a:srgbClr val="153C8B"/>
                </a:solidFill>
                <a:latin typeface="Verdana" pitchFamily="34" charset="0"/>
              </a:endParaRPr>
            </a:p>
          </p:txBody>
        </p:sp>
      </p:grpSp>
      <p:sp>
        <p:nvSpPr>
          <p:cNvPr id="29" name="Line 30"/>
          <p:cNvSpPr>
            <a:spLocks noChangeShapeType="1"/>
          </p:cNvSpPr>
          <p:nvPr userDrawn="1"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12825"/>
            <a:ext cx="8686800" cy="117475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981200"/>
            <a:ext cx="8839200" cy="47244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30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239000" y="6553200"/>
            <a:ext cx="19050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4BF38A-3DFB-480B-8D89-0595D30524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933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84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latin typeface="Trebuchet MS"/>
                <a:cs typeface="Trebuchet M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570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>
            <a:cxnSpLocks noChangeShapeType="1"/>
          </p:cNvCxnSpPr>
          <p:nvPr/>
        </p:nvCxnSpPr>
        <p:spPr bwMode="auto">
          <a:xfrm>
            <a:off x="762000" y="3733800"/>
            <a:ext cx="7772400" cy="1588"/>
          </a:xfrm>
          <a:prstGeom prst="line">
            <a:avLst/>
          </a:prstGeom>
          <a:noFill/>
          <a:ln w="9525">
            <a:solidFill>
              <a:schemeClr val="bg1"/>
            </a:solidFill>
            <a:prstDash val="dot"/>
            <a:round/>
            <a:headEnd/>
            <a:tailEnd/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43325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i="0" cap="all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43138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latin typeface="Trebuchet MS"/>
                <a:cs typeface="Trebuchet MS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482" y="6491456"/>
            <a:ext cx="452718" cy="365125"/>
          </a:xfrm>
        </p:spPr>
        <p:txBody>
          <a:bodyPr/>
          <a:lstStyle/>
          <a:p>
            <a:fld id="{970F0956-5B8E-40B4-A8DD-F75AA1D260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10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953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1pPr>
            <a:lvl2pPr>
              <a:buClr>
                <a:schemeClr val="bg1"/>
              </a:buClr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3pPr>
            <a:lvl4pPr>
              <a:buClr>
                <a:schemeClr val="bg1"/>
              </a:buClr>
              <a:defRPr b="0" i="0">
                <a:solidFill>
                  <a:schemeClr val="bg1"/>
                </a:solidFill>
                <a:latin typeface="Trebuchet MS"/>
                <a:cs typeface="Trebuchet MS"/>
              </a:defRPr>
            </a:lvl4pPr>
            <a:lvl5pPr>
              <a:buClr>
                <a:schemeClr val="bg1"/>
              </a:buClr>
              <a:defRPr b="0" i="1">
                <a:solidFill>
                  <a:schemeClr val="bg1"/>
                </a:solidFill>
                <a:latin typeface="Trebuchet MS"/>
                <a:cs typeface="Trebuchet M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21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438400"/>
            <a:ext cx="3810000" cy="3505200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18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1800" b="0" i="1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810000" cy="3505200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18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1800" b="0" i="1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8633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599"/>
            <a:ext cx="8229600" cy="100647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15376"/>
            <a:ext cx="4040188" cy="4389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latin typeface="Trebuchet MS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95601"/>
            <a:ext cx="4040188" cy="31242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  <a:lvl2pPr>
              <a:buClr>
                <a:schemeClr val="bg1"/>
              </a:buClr>
              <a:buFont typeface="Arial"/>
              <a:buChar char="•"/>
              <a:defRPr sz="2000" b="0" i="0">
                <a:solidFill>
                  <a:schemeClr val="bg1"/>
                </a:solidFill>
                <a:latin typeface="Trebuchet MS"/>
                <a:cs typeface="Trebuchet MS"/>
              </a:defRPr>
            </a:lvl2pPr>
            <a:lvl3pPr>
              <a:buClr>
                <a:schemeClr val="bg1"/>
              </a:buClr>
              <a:buFont typeface="Arial"/>
              <a:buChar char="•"/>
              <a:defRPr sz="1800" b="0" i="0">
                <a:solidFill>
                  <a:schemeClr val="bg1"/>
                </a:solidFill>
                <a:latin typeface="Trebuchet MS"/>
                <a:cs typeface="Trebuchet MS"/>
              </a:defRPr>
            </a:lvl3pPr>
            <a:lvl4pPr>
              <a:buClr>
                <a:schemeClr val="bg1"/>
              </a:buClr>
              <a:buFont typeface="Arial"/>
              <a:buChar char="•"/>
              <a:defRPr sz="1600" b="0" i="0">
                <a:solidFill>
                  <a:schemeClr val="bg1"/>
                </a:solidFill>
                <a:latin typeface="Trebuchet MS"/>
                <a:cs typeface="Trebuchet MS"/>
              </a:defRPr>
            </a:lvl4pPr>
            <a:lvl5pPr>
              <a:buClr>
                <a:schemeClr val="bg1"/>
              </a:buClr>
              <a:buFontTx/>
              <a:buNone/>
              <a:defRPr sz="1600" b="0" i="1">
                <a:solidFill>
                  <a:schemeClr val="bg1"/>
                </a:solidFill>
                <a:latin typeface="Trebuchet MS"/>
                <a:cs typeface="Trebuchet M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15376"/>
            <a:ext cx="4041775" cy="4389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latin typeface="Trebuchet MS"/>
                <a:cs typeface="Trebuchet M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95601"/>
            <a:ext cx="4041775" cy="31242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buFont typeface="Arial"/>
              <a:buChar char="•"/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buFont typeface="Arial"/>
              <a:buChar char="•"/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buFont typeface="Arial"/>
              <a:buChar char="•"/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buFontTx/>
              <a:buNone/>
              <a:defRPr sz="1600" i="1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482" y="6491456"/>
            <a:ext cx="452718" cy="365125"/>
          </a:xfrm>
        </p:spPr>
        <p:txBody>
          <a:bodyPr/>
          <a:lstStyle/>
          <a:p>
            <a:fld id="{970F0956-5B8E-40B4-A8DD-F75AA1D260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422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3008313" cy="1295400"/>
          </a:xfrm>
          <a:prstGeom prst="rect">
            <a:avLst/>
          </a:prstGeom>
          <a:solidFill>
            <a:srgbClr val="E59C00"/>
          </a:solidFill>
        </p:spPr>
        <p:txBody>
          <a:bodyPr anchor="b"/>
          <a:lstStyle>
            <a:lvl1pPr algn="l">
              <a:defRPr sz="2000" b="1" i="0">
                <a:latin typeface="Trebuchet MS"/>
                <a:cs typeface="Trebuchet M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66801"/>
            <a:ext cx="5111750" cy="4953000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Georgia"/>
                <a:cs typeface="Georgia"/>
              </a:defRPr>
            </a:lvl1pPr>
            <a:lvl2pPr>
              <a:buClrTx/>
              <a:buFont typeface="Arial"/>
              <a:buChar char="•"/>
              <a:defRPr sz="2800" b="0" i="0">
                <a:latin typeface="Trebuchet MS"/>
                <a:cs typeface="Trebuchet MS"/>
              </a:defRPr>
            </a:lvl2pPr>
            <a:lvl3pPr>
              <a:buClrTx/>
              <a:buFont typeface="Arial"/>
              <a:buChar char="•"/>
              <a:defRPr sz="2400" b="0" i="0">
                <a:latin typeface="Trebuchet MS"/>
                <a:cs typeface="Trebuchet MS"/>
              </a:defRPr>
            </a:lvl3pPr>
            <a:lvl4pPr>
              <a:buClrTx/>
              <a:buFont typeface="Arial"/>
              <a:buChar char="•"/>
              <a:defRPr sz="2000" b="0" i="0">
                <a:latin typeface="Trebuchet MS"/>
                <a:cs typeface="Trebuchet MS"/>
              </a:defRPr>
            </a:lvl4pPr>
            <a:lvl5pPr>
              <a:buClr>
                <a:srgbClr val="ECD63F"/>
              </a:buClr>
              <a:buFontTx/>
              <a:buNone/>
              <a:defRPr sz="2000" b="0" i="1">
                <a:latin typeface="Trebuchet MS"/>
                <a:cs typeface="Trebuchet M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14600"/>
            <a:ext cx="3008313" cy="3505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482" y="6491456"/>
            <a:ext cx="452718" cy="365125"/>
          </a:xfrm>
        </p:spPr>
        <p:txBody>
          <a:bodyPr/>
          <a:lstStyle/>
          <a:p>
            <a:fld id="{970F0956-5B8E-40B4-A8DD-F75AA1D260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10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572000"/>
            <a:ext cx="5334000" cy="566738"/>
          </a:xfrm>
          <a:prstGeom prst="rect">
            <a:avLst/>
          </a:prstGeom>
        </p:spPr>
        <p:txBody>
          <a:bodyPr anchor="b"/>
          <a:lstStyle>
            <a:lvl1pPr algn="ctr">
              <a:defRPr sz="2000" b="0" i="0">
                <a:latin typeface="Georgia"/>
                <a:cs typeface="Georg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143000"/>
            <a:ext cx="5334000" cy="3429000"/>
          </a:xfrm>
          <a:prstGeom prst="rect">
            <a:avLst/>
          </a:prstGeom>
          <a:solidFill>
            <a:schemeClr val="bg2"/>
          </a:solidFill>
          <a:ln w="5080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52400" dist="101600" dir="2700000">
              <a:schemeClr val="tx1">
                <a:alpha val="31000"/>
              </a:schemeClr>
            </a:outerShdw>
          </a:effectLst>
        </p:spPr>
        <p:txBody>
          <a:bodyPr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138738"/>
            <a:ext cx="5334000" cy="8048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482" y="6491456"/>
            <a:ext cx="452718" cy="365125"/>
          </a:xfrm>
        </p:spPr>
        <p:txBody>
          <a:bodyPr/>
          <a:lstStyle/>
          <a:p>
            <a:fld id="{970F0956-5B8E-40B4-A8DD-F75AA1D260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482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gradFill rotWithShape="0">
            <a:gsLst>
              <a:gs pos="0">
                <a:srgbClr val="000042"/>
              </a:gs>
              <a:gs pos="100000">
                <a:srgbClr val="151555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solidFill>
            <a:srgbClr val="00004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gradFill rotWithShape="0">
            <a:gsLst>
              <a:gs pos="0">
                <a:srgbClr val="000042"/>
              </a:gs>
              <a:gs pos="100000">
                <a:srgbClr val="151555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1066800"/>
            <a:ext cx="9144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0" y="0"/>
          <a:ext cx="91440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8" name="Photo Editor-foto" r:id="rId3" imgW="7621064" imgH="1009791" progId="MSPhotoEd.3">
                  <p:embed/>
                </p:oleObj>
              </mc:Choice>
              <mc:Fallback>
                <p:oleObj name="Photo Editor-foto" r:id="rId3" imgW="7621064" imgH="1009791" progId="MSPhotoEd.3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828800" y="71438"/>
            <a:ext cx="4191000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nl-BE" sz="2000">
                <a:solidFill>
                  <a:schemeClr val="bg1"/>
                </a:solidFill>
                <a:latin typeface="Batang" pitchFamily="18" charset="-127"/>
              </a:rPr>
              <a:t>New York State </a:t>
            </a:r>
          </a:p>
          <a:p>
            <a:pPr algn="l">
              <a:defRPr/>
            </a:pPr>
            <a:r>
              <a:rPr lang="nl-BE" sz="2000">
                <a:solidFill>
                  <a:schemeClr val="bg1"/>
                </a:solidFill>
                <a:latin typeface="Batang" pitchFamily="18" charset="-127"/>
              </a:rPr>
              <a:t>Center of Excellence in Bioinformatics &amp; Life Sciences</a:t>
            </a:r>
          </a:p>
          <a:p>
            <a:pPr algn="l">
              <a:defRPr/>
            </a:pPr>
            <a:endParaRPr lang="nl-BE" sz="800">
              <a:solidFill>
                <a:schemeClr val="bg1"/>
              </a:solidFill>
              <a:latin typeface="Batang" pitchFamily="18" charset="-127"/>
            </a:endParaRPr>
          </a:p>
        </p:txBody>
      </p: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152400" y="152400"/>
            <a:ext cx="1752600" cy="838200"/>
            <a:chOff x="720" y="1440"/>
            <a:chExt cx="1104" cy="576"/>
          </a:xfrm>
        </p:grpSpPr>
        <p:sp>
          <p:nvSpPr>
            <p:cNvPr id="11" name="AutoShape 9"/>
            <p:cNvSpPr>
              <a:spLocks noChangeArrowheads="1"/>
            </p:cNvSpPr>
            <p:nvPr/>
          </p:nvSpPr>
          <p:spPr bwMode="auto">
            <a:xfrm>
              <a:off x="820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AutoShape 10"/>
            <p:cNvSpPr>
              <a:spLocks noChangeArrowheads="1"/>
            </p:cNvSpPr>
            <p:nvPr/>
          </p:nvSpPr>
          <p:spPr bwMode="auto">
            <a:xfrm>
              <a:off x="1123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AutoShape 11"/>
            <p:cNvSpPr>
              <a:spLocks noChangeArrowheads="1"/>
            </p:cNvSpPr>
            <p:nvPr/>
          </p:nvSpPr>
          <p:spPr bwMode="auto">
            <a:xfrm>
              <a:off x="1424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AutoShape 12"/>
            <p:cNvSpPr>
              <a:spLocks noChangeArrowheads="1"/>
            </p:cNvSpPr>
            <p:nvPr/>
          </p:nvSpPr>
          <p:spPr bwMode="auto">
            <a:xfrm>
              <a:off x="720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1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AutoShape 13"/>
            <p:cNvSpPr>
              <a:spLocks noChangeArrowheads="1"/>
            </p:cNvSpPr>
            <p:nvPr/>
          </p:nvSpPr>
          <p:spPr bwMode="auto">
            <a:xfrm>
              <a:off x="1021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AutoShape 14"/>
            <p:cNvSpPr>
              <a:spLocks noChangeArrowheads="1"/>
            </p:cNvSpPr>
            <p:nvPr/>
          </p:nvSpPr>
          <p:spPr bwMode="auto">
            <a:xfrm>
              <a:off x="1324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2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864" y="1440"/>
              <a:ext cx="960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nl-BE">
                  <a:solidFill>
                    <a:srgbClr val="153C8B"/>
                  </a:solidFill>
                  <a:latin typeface="Verdana" pitchFamily="34" charset="0"/>
                </a:rPr>
                <a:t>R  </a:t>
              </a:r>
              <a:r>
                <a:rPr lang="nl-BE" sz="1600">
                  <a:solidFill>
                    <a:srgbClr val="153C8B"/>
                  </a:solidFill>
                  <a:latin typeface="Verdana" pitchFamily="34" charset="0"/>
                </a:rPr>
                <a:t> </a:t>
              </a:r>
              <a:r>
                <a:rPr lang="nl-BE">
                  <a:solidFill>
                    <a:srgbClr val="153C8B"/>
                  </a:solidFill>
                  <a:latin typeface="Verdana" pitchFamily="34" charset="0"/>
                </a:rPr>
                <a:t>T  U</a:t>
              </a:r>
              <a:endParaRPr lang="en-US">
                <a:solidFill>
                  <a:srgbClr val="153C8B"/>
                </a:solidFill>
                <a:latin typeface="Verdana" pitchFamily="34" charset="0"/>
              </a:endParaRPr>
            </a:p>
          </p:txBody>
        </p:sp>
      </p:grp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19" name="Object 20"/>
          <p:cNvGraphicFramePr>
            <a:graphicFrameLocks noChangeAspect="1"/>
          </p:cNvGraphicFramePr>
          <p:nvPr/>
        </p:nvGraphicFramePr>
        <p:xfrm>
          <a:off x="0" y="0"/>
          <a:ext cx="91440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9" name="Photo Editor-foto" r:id="rId5" imgW="7621064" imgH="1009791" progId="MSPhotoEd.3">
                  <p:embed/>
                </p:oleObj>
              </mc:Choice>
              <mc:Fallback>
                <p:oleObj name="Photo Editor-foto" r:id="rId5" imgW="7621064" imgH="1009791" progId="MSPhotoEd.3">
                  <p:embed/>
                  <p:pic>
                    <p:nvPicPr>
                      <p:cNvPr id="19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1828800" y="71438"/>
            <a:ext cx="4191000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nl-BE" sz="2000">
                <a:solidFill>
                  <a:schemeClr val="bg1"/>
                </a:solidFill>
                <a:latin typeface="Batang" pitchFamily="18" charset="-127"/>
              </a:rPr>
              <a:t>New York State </a:t>
            </a:r>
          </a:p>
          <a:p>
            <a:pPr algn="l">
              <a:defRPr/>
            </a:pPr>
            <a:r>
              <a:rPr lang="nl-BE" sz="2000">
                <a:solidFill>
                  <a:schemeClr val="bg1"/>
                </a:solidFill>
                <a:latin typeface="Batang" pitchFamily="18" charset="-127"/>
              </a:rPr>
              <a:t>Center of Excellence in Bioinformatics &amp; Life Sciences</a:t>
            </a:r>
          </a:p>
          <a:p>
            <a:pPr algn="l">
              <a:defRPr/>
            </a:pPr>
            <a:endParaRPr lang="nl-BE" sz="800">
              <a:solidFill>
                <a:schemeClr val="bg1"/>
              </a:solidFill>
              <a:latin typeface="Batang" pitchFamily="18" charset="-127"/>
            </a:endParaRPr>
          </a:p>
        </p:txBody>
      </p:sp>
      <p:grpSp>
        <p:nvGrpSpPr>
          <p:cNvPr id="21" name="Group 22"/>
          <p:cNvGrpSpPr>
            <a:grpSpLocks/>
          </p:cNvGrpSpPr>
          <p:nvPr/>
        </p:nvGrpSpPr>
        <p:grpSpPr bwMode="auto">
          <a:xfrm>
            <a:off x="152400" y="152400"/>
            <a:ext cx="1752600" cy="838200"/>
            <a:chOff x="720" y="1440"/>
            <a:chExt cx="1104" cy="576"/>
          </a:xfrm>
        </p:grpSpPr>
        <p:sp>
          <p:nvSpPr>
            <p:cNvPr id="22" name="AutoShape 23"/>
            <p:cNvSpPr>
              <a:spLocks noChangeArrowheads="1"/>
            </p:cNvSpPr>
            <p:nvPr/>
          </p:nvSpPr>
          <p:spPr bwMode="auto">
            <a:xfrm>
              <a:off x="820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AutoShape 24"/>
            <p:cNvSpPr>
              <a:spLocks noChangeArrowheads="1"/>
            </p:cNvSpPr>
            <p:nvPr/>
          </p:nvSpPr>
          <p:spPr bwMode="auto">
            <a:xfrm>
              <a:off x="1123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AutoShape 25"/>
            <p:cNvSpPr>
              <a:spLocks noChangeArrowheads="1"/>
            </p:cNvSpPr>
            <p:nvPr/>
          </p:nvSpPr>
          <p:spPr bwMode="auto">
            <a:xfrm>
              <a:off x="1424" y="1449"/>
              <a:ext cx="352" cy="269"/>
            </a:xfrm>
            <a:prstGeom prst="parallelogram">
              <a:avLst>
                <a:gd name="adj" fmla="val 32714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AutoShape 26"/>
            <p:cNvSpPr>
              <a:spLocks noChangeArrowheads="1"/>
            </p:cNvSpPr>
            <p:nvPr/>
          </p:nvSpPr>
          <p:spPr bwMode="auto">
            <a:xfrm>
              <a:off x="720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1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" name="AutoShape 27"/>
            <p:cNvSpPr>
              <a:spLocks noChangeArrowheads="1"/>
            </p:cNvSpPr>
            <p:nvPr/>
          </p:nvSpPr>
          <p:spPr bwMode="auto">
            <a:xfrm>
              <a:off x="1021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1"/>
            </a:solidFill>
            <a:ln w="2857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utoShape 28"/>
            <p:cNvSpPr>
              <a:spLocks noChangeArrowheads="1"/>
            </p:cNvSpPr>
            <p:nvPr/>
          </p:nvSpPr>
          <p:spPr bwMode="auto">
            <a:xfrm>
              <a:off x="1324" y="1761"/>
              <a:ext cx="352" cy="255"/>
            </a:xfrm>
            <a:prstGeom prst="parallelogram">
              <a:avLst>
                <a:gd name="adj" fmla="val 34510"/>
              </a:avLst>
            </a:prstGeom>
            <a:solidFill>
              <a:schemeClr val="bg2"/>
            </a:solidFill>
            <a:ln w="28575">
              <a:solidFill>
                <a:srgbClr val="1E208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Rectangle 29"/>
            <p:cNvSpPr>
              <a:spLocks noChangeArrowheads="1"/>
            </p:cNvSpPr>
            <p:nvPr/>
          </p:nvSpPr>
          <p:spPr bwMode="auto">
            <a:xfrm>
              <a:off x="864" y="1440"/>
              <a:ext cx="960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nl-BE">
                  <a:solidFill>
                    <a:srgbClr val="153C8B"/>
                  </a:solidFill>
                  <a:latin typeface="Verdana" pitchFamily="34" charset="0"/>
                </a:rPr>
                <a:t>R  </a:t>
              </a:r>
              <a:r>
                <a:rPr lang="nl-BE" sz="1600">
                  <a:solidFill>
                    <a:srgbClr val="153C8B"/>
                  </a:solidFill>
                  <a:latin typeface="Verdana" pitchFamily="34" charset="0"/>
                </a:rPr>
                <a:t> </a:t>
              </a:r>
              <a:r>
                <a:rPr lang="nl-BE">
                  <a:solidFill>
                    <a:srgbClr val="153C8B"/>
                  </a:solidFill>
                  <a:latin typeface="Verdana" pitchFamily="34" charset="0"/>
                </a:rPr>
                <a:t>T  U</a:t>
              </a:r>
              <a:endParaRPr lang="en-US">
                <a:solidFill>
                  <a:srgbClr val="153C8B"/>
                </a:solidFill>
                <a:latin typeface="Verdana" pitchFamily="34" charset="0"/>
              </a:endParaRPr>
            </a:p>
          </p:txBody>
        </p:sp>
      </p:grpSp>
      <p:sp>
        <p:nvSpPr>
          <p:cNvPr id="29" name="Line 30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12825"/>
            <a:ext cx="8686800" cy="117475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981200"/>
            <a:ext cx="8839200" cy="472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30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239000" y="6553200"/>
            <a:ext cx="19050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B4125-E3D1-4ED8-8187-4993DEAD497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1" name="Slide Number Placeholder 3"/>
          <p:cNvSpPr txBox="1">
            <a:spLocks/>
          </p:cNvSpPr>
          <p:nvPr userDrawn="1"/>
        </p:nvSpPr>
        <p:spPr>
          <a:xfrm>
            <a:off x="4482" y="6491456"/>
            <a:ext cx="4527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b="1" kern="1200">
                <a:solidFill>
                  <a:srgbClr val="000066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fld id="{970F0956-5B8E-40B4-A8DD-F75AA1D260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53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12825"/>
            <a:ext cx="8686800" cy="117475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-12551" y="6553200"/>
            <a:ext cx="469751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1BC1FE-425B-4D41-9768-47500E60C2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67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wntown.jpg"/>
          <p:cNvPicPr>
            <a:picLocks noChangeAspect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 userDrawn="1"/>
        </p:nvSpPr>
        <p:spPr bwMode="auto">
          <a:xfrm>
            <a:off x="0" y="609600"/>
            <a:ext cx="9144000" cy="6248400"/>
          </a:xfrm>
          <a:prstGeom prst="rect">
            <a:avLst/>
          </a:prstGeom>
          <a:solidFill>
            <a:srgbClr val="002060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" name="Text Placeholder 5"/>
          <p:cNvSpPr txBox="1">
            <a:spLocks/>
          </p:cNvSpPr>
          <p:nvPr userDrawn="1"/>
        </p:nvSpPr>
        <p:spPr>
          <a:xfrm>
            <a:off x="23004" y="6553200"/>
            <a:ext cx="357996" cy="228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defRPr sz="1400">
                <a:solidFill>
                  <a:schemeClr val="bg1"/>
                </a:solidFill>
                <a:latin typeface="+mn-lt"/>
                <a:ea typeface="ＭＳ Ｐゴシック" pitchFamily="122" charset="-128"/>
                <a:cs typeface="ＭＳ Ｐゴシック" pitchFamily="122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33"/>
              </a:buClr>
              <a:buSzPct val="80000"/>
              <a:buFont typeface="Times" charset="0"/>
              <a:buChar char="•"/>
              <a:defRPr sz="24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95000"/>
              <a:buFont typeface="Times" charset="0"/>
              <a:buChar char="•"/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fld id="{973D82C6-82F5-438A-90AD-EA868AC8D099}" type="slidenum">
              <a:rPr lang="en-US" sz="1000" kern="0" smtClean="0"/>
              <a:pPr/>
              <a:t>‹#›</a:t>
            </a:fld>
            <a:endParaRPr lang="en-US" sz="1000" kern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8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9" r:id="rId9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pitchFamily="122" charset="-128"/>
          <a:cs typeface="ＭＳ Ｐゴシック" pitchFamily="122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defRPr sz="2400">
          <a:solidFill>
            <a:schemeClr val="bg1"/>
          </a:solidFill>
          <a:latin typeface="+mn-lt"/>
          <a:ea typeface="ＭＳ Ｐゴシック" pitchFamily="122" charset="-128"/>
          <a:cs typeface="ＭＳ Ｐゴシック" pitchFamily="12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33"/>
        </a:buClr>
        <a:buSzPct val="80000"/>
        <a:buFont typeface="Times" charset="0"/>
        <a:buChar char="•"/>
        <a:defRPr sz="2400">
          <a:solidFill>
            <a:schemeClr val="bg1"/>
          </a:solidFill>
          <a:latin typeface="+mn-lt"/>
          <a:ea typeface="ＭＳ Ｐゴシック" pitchFamily="12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bg1"/>
          </a:solidFill>
          <a:latin typeface="+mn-lt"/>
          <a:ea typeface="ＭＳ Ｐゴシック" pitchFamily="12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95000"/>
        <a:buFont typeface="Times" charset="0"/>
        <a:buChar char="•"/>
        <a:defRPr sz="2000">
          <a:solidFill>
            <a:schemeClr val="bg1"/>
          </a:solidFill>
          <a:latin typeface="+mn-lt"/>
          <a:ea typeface="ＭＳ Ｐゴシック" pitchFamily="12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wntown.jp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 bwMode="auto">
          <a:xfrm>
            <a:off x="0" y="609600"/>
            <a:ext cx="9144000" cy="6248400"/>
          </a:xfrm>
          <a:prstGeom prst="rect">
            <a:avLst/>
          </a:prstGeom>
          <a:solidFill>
            <a:srgbClr val="002060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482" y="6491456"/>
            <a:ext cx="4527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70F0956-5B8E-40B4-A8DD-F75AA1D260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93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pitchFamily="122" charset="-128"/>
          <a:cs typeface="ＭＳ Ｐゴシック" pitchFamily="122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Georgia" pitchFamily="125" charset="0"/>
          <a:ea typeface="ＭＳ Ｐゴシック" pitchFamily="122" charset="-128"/>
          <a:cs typeface="ＭＳ Ｐゴシック" pitchFamily="12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Times" pitchFamily="12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defRPr sz="2400">
          <a:solidFill>
            <a:schemeClr val="bg1"/>
          </a:solidFill>
          <a:latin typeface="+mn-lt"/>
          <a:ea typeface="ＭＳ Ｐゴシック" pitchFamily="122" charset="-128"/>
          <a:cs typeface="ＭＳ Ｐゴシック" pitchFamily="122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33"/>
        </a:buClr>
        <a:buSzPct val="80000"/>
        <a:buFont typeface="Times" charset="0"/>
        <a:buChar char="•"/>
        <a:defRPr sz="2400">
          <a:solidFill>
            <a:schemeClr val="bg1"/>
          </a:solidFill>
          <a:latin typeface="+mn-lt"/>
          <a:ea typeface="ＭＳ Ｐゴシック" pitchFamily="12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bg1"/>
          </a:solidFill>
          <a:latin typeface="+mn-lt"/>
          <a:ea typeface="ＭＳ Ｐゴシック" pitchFamily="122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95000"/>
        <a:buFont typeface="Times" charset="0"/>
        <a:buChar char="•"/>
        <a:defRPr sz="2000">
          <a:solidFill>
            <a:schemeClr val="bg1"/>
          </a:solidFill>
          <a:latin typeface="+mn-lt"/>
          <a:ea typeface="ＭＳ Ｐゴシック" pitchFamily="122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defRPr sz="2000">
          <a:solidFill>
            <a:schemeClr val="bg1"/>
          </a:solidFill>
          <a:latin typeface="+mn-lt"/>
          <a:ea typeface="ＭＳ Ｐゴシック" pitchFamily="12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://ncor.us/oic2007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ctrTitle"/>
          </p:nvPr>
        </p:nvSpPr>
        <p:spPr>
          <a:xfrm>
            <a:off x="5080" y="1600200"/>
            <a:ext cx="8991600" cy="1066800"/>
          </a:xfrm>
          <a:ln/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/>
              <a:t>BMI508 – Fall 2026</a:t>
            </a:r>
            <a:br>
              <a:rPr lang="en-US" sz="2400" dirty="0"/>
            </a:br>
            <a:r>
              <a:rPr lang="en-US" sz="2400" dirty="0"/>
              <a:t>Introduction to Biomedical Ontology</a:t>
            </a:r>
            <a:br>
              <a:rPr lang="en-US" sz="4400" dirty="0"/>
            </a:br>
            <a:br>
              <a:rPr lang="en-US" sz="1600" dirty="0"/>
            </a:br>
            <a:r>
              <a:rPr lang="en-US" sz="3200" dirty="0"/>
              <a:t>Class 8 – Oct 14, 2026</a:t>
            </a:r>
            <a:br>
              <a:rPr lang="en-US" sz="9600" dirty="0"/>
            </a:br>
            <a:r>
              <a:rPr lang="en-US" dirty="0"/>
              <a:t>Using Referent Tracking for </a:t>
            </a:r>
            <a:br>
              <a:rPr lang="en-US" dirty="0"/>
            </a:br>
            <a:r>
              <a:rPr lang="en-US" dirty="0"/>
              <a:t>ontology development </a:t>
            </a:r>
            <a:br>
              <a:rPr lang="en-US" dirty="0"/>
            </a:br>
            <a:br>
              <a:rPr lang="en-US" sz="4400" dirty="0"/>
            </a:br>
            <a:br>
              <a:rPr lang="en-US" dirty="0"/>
            </a:br>
            <a:br>
              <a:rPr lang="en-US" dirty="0"/>
            </a:b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029200"/>
            <a:ext cx="9144000" cy="16002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defTabSz="566738">
              <a:lnSpc>
                <a:spcPct val="80000"/>
              </a:lnSpc>
            </a:pPr>
            <a:r>
              <a:rPr lang="en-GB" altLang="ja-JP" sz="2800" b="1" dirty="0">
                <a:ea typeface="ＭＳ 明朝" panose="02020609040205080304" pitchFamily="49" charset="-128"/>
              </a:rPr>
              <a:t>Werner CEUSTERS</a:t>
            </a:r>
            <a:endParaRPr lang="en-US" altLang="ja-JP" sz="1800" i="1" baseline="30000" dirty="0">
              <a:ea typeface="ＭＳ 明朝" panose="02020609040205080304" pitchFamily="49" charset="-128"/>
            </a:endParaRPr>
          </a:p>
          <a:p>
            <a:pPr defTabSz="566738"/>
            <a:r>
              <a:rPr lang="en-GB" sz="1800" i="1" dirty="0"/>
              <a:t>Department of Biomedical Informatics, University at Buffalo, USA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-152400" y="609600"/>
            <a:ext cx="9296400" cy="466726"/>
            <a:chOff x="-152400" y="609600"/>
            <a:chExt cx="9296400" cy="466726"/>
          </a:xfrm>
        </p:grpSpPr>
        <p:sp>
          <p:nvSpPr>
            <p:cNvPr id="6" name="Rectangle 5"/>
            <p:cNvSpPr/>
            <p:nvPr/>
          </p:nvSpPr>
          <p:spPr bwMode="auto">
            <a:xfrm>
              <a:off x="5562600" y="609600"/>
              <a:ext cx="3581400" cy="4667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pic>
          <p:nvPicPr>
            <p:cNvPr id="7" name="Picture 6" descr="Jacobs School of Medicine and Biomedical Sciences 1-line locku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2400" y="609600"/>
              <a:ext cx="6477000" cy="466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6295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Basic principles governing reality relevant to Referent Tracking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Representing portions of reality through Referent Tracking assertions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969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500" dirty="0"/>
              <a:t>RT’s foundation: Ontological Realism:</a:t>
            </a:r>
            <a:br>
              <a:rPr lang="en-US" altLang="en-US" sz="3500" dirty="0"/>
            </a:br>
            <a:r>
              <a:rPr lang="en-US" altLang="en-US" sz="3500" dirty="0"/>
              <a:t>what it commits to.</a:t>
            </a:r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381000" y="2209800"/>
            <a:ext cx="2536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portions of reality</a:t>
            </a:r>
          </a:p>
        </p:txBody>
      </p:sp>
      <p:sp>
        <p:nvSpPr>
          <p:cNvPr id="19461" name="TextBox 5"/>
          <p:cNvSpPr txBox="1">
            <a:spLocks noChangeArrowheads="1"/>
          </p:cNvSpPr>
          <p:nvPr/>
        </p:nvSpPr>
        <p:spPr bwMode="auto">
          <a:xfrm>
            <a:off x="3301047" y="3733800"/>
            <a:ext cx="1636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particulars</a:t>
            </a:r>
          </a:p>
        </p:txBody>
      </p:sp>
      <p:sp>
        <p:nvSpPr>
          <p:cNvPr id="19462" name="TextBox 6"/>
          <p:cNvSpPr txBox="1">
            <a:spLocks noChangeArrowheads="1"/>
          </p:cNvSpPr>
          <p:nvPr/>
        </p:nvSpPr>
        <p:spPr bwMode="auto">
          <a:xfrm>
            <a:off x="698059" y="3744277"/>
            <a:ext cx="1517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universals</a:t>
            </a:r>
          </a:p>
        </p:txBody>
      </p:sp>
      <p:sp>
        <p:nvSpPr>
          <p:cNvPr id="19463" name="TextBox 7"/>
          <p:cNvSpPr txBox="1">
            <a:spLocks noChangeArrowheads="1"/>
          </p:cNvSpPr>
          <p:nvPr/>
        </p:nvSpPr>
        <p:spPr bwMode="auto">
          <a:xfrm>
            <a:off x="5181600" y="2362200"/>
            <a:ext cx="2082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configurations</a:t>
            </a:r>
          </a:p>
        </p:txBody>
      </p:sp>
      <p:sp>
        <p:nvSpPr>
          <p:cNvPr id="19464" name="TextBox 8"/>
          <p:cNvSpPr txBox="1">
            <a:spLocks noChangeArrowheads="1"/>
          </p:cNvSpPr>
          <p:nvPr/>
        </p:nvSpPr>
        <p:spPr bwMode="auto">
          <a:xfrm>
            <a:off x="3124200" y="2362200"/>
            <a:ext cx="13236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formal </a:t>
            </a:r>
          </a:p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relations</a:t>
            </a:r>
          </a:p>
        </p:txBody>
      </p:sp>
      <p:sp>
        <p:nvSpPr>
          <p:cNvPr id="19465" name="TextBox 9"/>
          <p:cNvSpPr txBox="1">
            <a:spLocks noChangeArrowheads="1"/>
          </p:cNvSpPr>
          <p:nvPr/>
        </p:nvSpPr>
        <p:spPr bwMode="auto">
          <a:xfrm>
            <a:off x="3352800" y="4261766"/>
            <a:ext cx="182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continuants</a:t>
            </a:r>
          </a:p>
        </p:txBody>
      </p:sp>
      <p:sp>
        <p:nvSpPr>
          <p:cNvPr id="19466" name="TextBox 10"/>
          <p:cNvSpPr txBox="1">
            <a:spLocks noChangeArrowheads="1"/>
          </p:cNvSpPr>
          <p:nvPr/>
        </p:nvSpPr>
        <p:spPr bwMode="auto">
          <a:xfrm>
            <a:off x="5583237" y="4262437"/>
            <a:ext cx="1579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 err="1">
                <a:solidFill>
                  <a:schemeClr val="bg1"/>
                </a:solidFill>
              </a:rPr>
              <a:t>occurrents</a:t>
            </a: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381000" y="2209800"/>
            <a:ext cx="8458200" cy="4419600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5181600" y="2362200"/>
            <a:ext cx="3505200" cy="1137566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3124200" y="2362200"/>
            <a:ext cx="1828800" cy="1137566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3200399" y="4234591"/>
            <a:ext cx="2230435" cy="209014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5583236" y="4235378"/>
            <a:ext cx="2798763" cy="2089222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533400" y="3657599"/>
            <a:ext cx="2458088" cy="2819400"/>
          </a:xfrm>
          <a:prstGeom prst="rect">
            <a:avLst/>
          </a:prstGeom>
          <a:noFill/>
          <a:ln w="9525" algn="ctr">
            <a:solidFill>
              <a:schemeClr val="bg1"/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3124200" y="3657600"/>
            <a:ext cx="5410200" cy="2819400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75" name="TextBox 19"/>
          <p:cNvSpPr txBox="1">
            <a:spLocks noChangeArrowheads="1"/>
          </p:cNvSpPr>
          <p:nvPr/>
        </p:nvSpPr>
        <p:spPr bwMode="auto">
          <a:xfrm>
            <a:off x="3352800" y="3105150"/>
            <a:ext cx="1606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FFC000"/>
                </a:solidFill>
              </a:rPr>
              <a:t>participation</a:t>
            </a:r>
          </a:p>
        </p:txBody>
      </p:sp>
      <p:sp>
        <p:nvSpPr>
          <p:cNvPr id="19476" name="TextBox 20"/>
          <p:cNvSpPr txBox="1">
            <a:spLocks noChangeArrowheads="1"/>
          </p:cNvSpPr>
          <p:nvPr/>
        </p:nvSpPr>
        <p:spPr bwMode="auto">
          <a:xfrm>
            <a:off x="5653088" y="3105150"/>
            <a:ext cx="30845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C000"/>
                </a:solidFill>
              </a:rPr>
              <a:t>me participating in my life</a:t>
            </a:r>
          </a:p>
        </p:txBody>
      </p:sp>
      <p:sp>
        <p:nvSpPr>
          <p:cNvPr id="19477" name="TextBox 21"/>
          <p:cNvSpPr txBox="1">
            <a:spLocks noChangeArrowheads="1"/>
          </p:cNvSpPr>
          <p:nvPr/>
        </p:nvSpPr>
        <p:spPr bwMode="auto">
          <a:xfrm>
            <a:off x="1524000" y="579120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C000"/>
                </a:solidFill>
              </a:rPr>
              <a:t>organism</a:t>
            </a:r>
          </a:p>
        </p:txBody>
      </p:sp>
      <p:sp>
        <p:nvSpPr>
          <p:cNvPr id="19478" name="TextBox 22"/>
          <p:cNvSpPr txBox="1">
            <a:spLocks noChangeArrowheads="1"/>
          </p:cNvSpPr>
          <p:nvPr/>
        </p:nvSpPr>
        <p:spPr bwMode="auto">
          <a:xfrm>
            <a:off x="4610100" y="5480980"/>
            <a:ext cx="511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FFC000"/>
                </a:solidFill>
              </a:rPr>
              <a:t>me</a:t>
            </a:r>
          </a:p>
        </p:txBody>
      </p:sp>
      <p:sp>
        <p:nvSpPr>
          <p:cNvPr id="19479" name="TextBox 23"/>
          <p:cNvSpPr txBox="1">
            <a:spLocks noChangeArrowheads="1"/>
          </p:cNvSpPr>
          <p:nvPr/>
        </p:nvSpPr>
        <p:spPr bwMode="auto">
          <a:xfrm>
            <a:off x="6921500" y="5486400"/>
            <a:ext cx="930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C000"/>
                </a:solidFill>
              </a:rPr>
              <a:t>my life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533400" y="2693987"/>
            <a:ext cx="2438400" cy="689649"/>
            <a:chOff x="533400" y="2694560"/>
            <a:chExt cx="2438400" cy="461665"/>
          </a:xfrm>
        </p:grpSpPr>
        <p:sp>
          <p:nvSpPr>
            <p:cNvPr id="19484" name="Rectangle 24"/>
            <p:cNvSpPr>
              <a:spLocks noChangeArrowheads="1"/>
            </p:cNvSpPr>
            <p:nvPr/>
          </p:nvSpPr>
          <p:spPr bwMode="auto">
            <a:xfrm>
              <a:off x="533400" y="2743200"/>
              <a:ext cx="2438400" cy="381000"/>
            </a:xfrm>
            <a:prstGeom prst="rect">
              <a:avLst/>
            </a:prstGeom>
            <a:noFill/>
            <a:ln w="9525" algn="ctr">
              <a:solidFill>
                <a:srgbClr val="FF0000"/>
              </a:solidFill>
              <a:prstDash val="lg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3200">
                <a:solidFill>
                  <a:srgbClr val="000066"/>
                </a:solidFill>
              </a:endParaRPr>
            </a:p>
          </p:txBody>
        </p:sp>
        <p:sp>
          <p:nvSpPr>
            <p:cNvPr id="19485" name="TextBox 26"/>
            <p:cNvSpPr txBox="1">
              <a:spLocks noChangeArrowheads="1"/>
            </p:cNvSpPr>
            <p:nvPr/>
          </p:nvSpPr>
          <p:spPr bwMode="auto">
            <a:xfrm>
              <a:off x="533400" y="2694560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FF0000"/>
                  </a:solidFill>
                </a:rPr>
                <a:t>?</a:t>
              </a:r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4966970" y="3757108"/>
            <a:ext cx="3415029" cy="460375"/>
            <a:chOff x="5029200" y="3385623"/>
            <a:chExt cx="3505200" cy="461665"/>
          </a:xfrm>
        </p:grpSpPr>
        <p:sp>
          <p:nvSpPr>
            <p:cNvPr id="19482" name="Rectangle 25"/>
            <p:cNvSpPr>
              <a:spLocks noChangeArrowheads="1"/>
            </p:cNvSpPr>
            <p:nvPr/>
          </p:nvSpPr>
          <p:spPr bwMode="auto">
            <a:xfrm>
              <a:off x="5029200" y="3429000"/>
              <a:ext cx="3505200" cy="381000"/>
            </a:xfrm>
            <a:prstGeom prst="rect">
              <a:avLst/>
            </a:prstGeom>
            <a:noFill/>
            <a:ln w="9525" algn="ctr">
              <a:solidFill>
                <a:srgbClr val="FF0000"/>
              </a:solidFill>
              <a:prstDash val="lg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3200">
                <a:solidFill>
                  <a:srgbClr val="000066"/>
                </a:solidFill>
              </a:endParaRPr>
            </a:p>
          </p:txBody>
        </p:sp>
        <p:sp>
          <p:nvSpPr>
            <p:cNvPr id="19483" name="TextBox 27"/>
            <p:cNvSpPr txBox="1">
              <a:spLocks noChangeArrowheads="1"/>
            </p:cNvSpPr>
            <p:nvPr/>
          </p:nvSpPr>
          <p:spPr bwMode="auto">
            <a:xfrm>
              <a:off x="5032734" y="3385623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FF0000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447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500" dirty="0"/>
              <a:t>Ontological Realism:</a:t>
            </a:r>
            <a:br>
              <a:rPr lang="en-US" altLang="en-US" sz="3500" dirty="0"/>
            </a:br>
            <a:r>
              <a:rPr lang="en-US" altLang="en-US" sz="3500" dirty="0">
                <a:solidFill>
                  <a:srgbClr val="92D050"/>
                </a:solidFill>
              </a:rPr>
              <a:t>Basic Formal Ontology</a:t>
            </a:r>
          </a:p>
        </p:txBody>
      </p:sp>
      <p:sp>
        <p:nvSpPr>
          <p:cNvPr id="19459" name="TextBox 3"/>
          <p:cNvSpPr txBox="1">
            <a:spLocks noChangeArrowheads="1"/>
          </p:cNvSpPr>
          <p:nvPr/>
        </p:nvSpPr>
        <p:spPr bwMode="auto">
          <a:xfrm>
            <a:off x="381000" y="2209800"/>
            <a:ext cx="2536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portions of reality</a:t>
            </a:r>
          </a:p>
        </p:txBody>
      </p:sp>
      <p:sp>
        <p:nvSpPr>
          <p:cNvPr id="19461" name="TextBox 5"/>
          <p:cNvSpPr txBox="1">
            <a:spLocks noChangeArrowheads="1"/>
          </p:cNvSpPr>
          <p:nvPr/>
        </p:nvSpPr>
        <p:spPr bwMode="auto">
          <a:xfrm>
            <a:off x="3301047" y="3733800"/>
            <a:ext cx="1636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particulars</a:t>
            </a:r>
          </a:p>
        </p:txBody>
      </p:sp>
      <p:sp>
        <p:nvSpPr>
          <p:cNvPr id="19462" name="TextBox 6"/>
          <p:cNvSpPr txBox="1">
            <a:spLocks noChangeArrowheads="1"/>
          </p:cNvSpPr>
          <p:nvPr/>
        </p:nvSpPr>
        <p:spPr bwMode="auto">
          <a:xfrm>
            <a:off x="698059" y="3744277"/>
            <a:ext cx="1517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92D050"/>
                </a:solidFill>
              </a:rPr>
              <a:t>universals</a:t>
            </a:r>
          </a:p>
        </p:txBody>
      </p:sp>
      <p:sp>
        <p:nvSpPr>
          <p:cNvPr id="19463" name="TextBox 7"/>
          <p:cNvSpPr txBox="1">
            <a:spLocks noChangeArrowheads="1"/>
          </p:cNvSpPr>
          <p:nvPr/>
        </p:nvSpPr>
        <p:spPr bwMode="auto">
          <a:xfrm>
            <a:off x="5181600" y="2362200"/>
            <a:ext cx="2082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configurations</a:t>
            </a:r>
          </a:p>
        </p:txBody>
      </p:sp>
      <p:sp>
        <p:nvSpPr>
          <p:cNvPr id="19464" name="TextBox 8"/>
          <p:cNvSpPr txBox="1">
            <a:spLocks noChangeArrowheads="1"/>
          </p:cNvSpPr>
          <p:nvPr/>
        </p:nvSpPr>
        <p:spPr bwMode="auto">
          <a:xfrm>
            <a:off x="3124200" y="2362200"/>
            <a:ext cx="13236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92D050"/>
                </a:solidFill>
              </a:rPr>
              <a:t>formal </a:t>
            </a:r>
          </a:p>
          <a:p>
            <a:pPr eaLnBrk="1" hangingPunct="1"/>
            <a:r>
              <a:rPr lang="en-US" altLang="en-US" dirty="0">
                <a:solidFill>
                  <a:srgbClr val="92D050"/>
                </a:solidFill>
              </a:rPr>
              <a:t>relations</a:t>
            </a:r>
          </a:p>
        </p:txBody>
      </p:sp>
      <p:sp>
        <p:nvSpPr>
          <p:cNvPr id="19465" name="TextBox 9"/>
          <p:cNvSpPr txBox="1">
            <a:spLocks noChangeArrowheads="1"/>
          </p:cNvSpPr>
          <p:nvPr/>
        </p:nvSpPr>
        <p:spPr bwMode="auto">
          <a:xfrm>
            <a:off x="3352800" y="4261766"/>
            <a:ext cx="182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92D050"/>
                </a:solidFill>
              </a:rPr>
              <a:t>continuants</a:t>
            </a:r>
          </a:p>
        </p:txBody>
      </p:sp>
      <p:sp>
        <p:nvSpPr>
          <p:cNvPr id="19466" name="TextBox 10"/>
          <p:cNvSpPr txBox="1">
            <a:spLocks noChangeArrowheads="1"/>
          </p:cNvSpPr>
          <p:nvPr/>
        </p:nvSpPr>
        <p:spPr bwMode="auto">
          <a:xfrm>
            <a:off x="5583237" y="4262437"/>
            <a:ext cx="1579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 err="1">
                <a:solidFill>
                  <a:srgbClr val="92D050"/>
                </a:solidFill>
              </a:rPr>
              <a:t>occurrents</a:t>
            </a:r>
            <a:endParaRPr lang="en-US" altLang="en-US" dirty="0">
              <a:solidFill>
                <a:srgbClr val="92D050"/>
              </a:solidFill>
            </a:endParaRPr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381000" y="2209800"/>
            <a:ext cx="8458200" cy="4419600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5181600" y="2362200"/>
            <a:ext cx="3505200" cy="1137566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3124200" y="2362200"/>
            <a:ext cx="1828800" cy="1137566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3200399" y="4234591"/>
            <a:ext cx="2230435" cy="2090142"/>
          </a:xfrm>
          <a:prstGeom prst="rect">
            <a:avLst/>
          </a:prstGeom>
          <a:noFill/>
          <a:ln w="28575" algn="ctr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5583236" y="4235378"/>
            <a:ext cx="2798763" cy="2089222"/>
          </a:xfrm>
          <a:prstGeom prst="rect">
            <a:avLst/>
          </a:prstGeom>
          <a:noFill/>
          <a:ln w="28575" algn="ctr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533400" y="3657599"/>
            <a:ext cx="2458088" cy="2819400"/>
          </a:xfrm>
          <a:prstGeom prst="rect">
            <a:avLst/>
          </a:prstGeom>
          <a:noFill/>
          <a:ln w="28575" algn="ctr">
            <a:solidFill>
              <a:srgbClr val="92D05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3124200" y="3657600"/>
            <a:ext cx="5410200" cy="2819400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9475" name="TextBox 19"/>
          <p:cNvSpPr txBox="1">
            <a:spLocks noChangeArrowheads="1"/>
          </p:cNvSpPr>
          <p:nvPr/>
        </p:nvSpPr>
        <p:spPr bwMode="auto">
          <a:xfrm>
            <a:off x="3352800" y="3105150"/>
            <a:ext cx="1606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FFC000"/>
                </a:solidFill>
              </a:rPr>
              <a:t>participation</a:t>
            </a:r>
          </a:p>
        </p:txBody>
      </p:sp>
      <p:sp>
        <p:nvSpPr>
          <p:cNvPr id="19476" name="TextBox 20"/>
          <p:cNvSpPr txBox="1">
            <a:spLocks noChangeArrowheads="1"/>
          </p:cNvSpPr>
          <p:nvPr/>
        </p:nvSpPr>
        <p:spPr bwMode="auto">
          <a:xfrm>
            <a:off x="5653088" y="3105150"/>
            <a:ext cx="30845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C000"/>
                </a:solidFill>
              </a:rPr>
              <a:t>me participating in my life</a:t>
            </a:r>
          </a:p>
        </p:txBody>
      </p:sp>
      <p:sp>
        <p:nvSpPr>
          <p:cNvPr id="19477" name="TextBox 21"/>
          <p:cNvSpPr txBox="1">
            <a:spLocks noChangeArrowheads="1"/>
          </p:cNvSpPr>
          <p:nvPr/>
        </p:nvSpPr>
        <p:spPr bwMode="auto">
          <a:xfrm>
            <a:off x="1524000" y="579120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C000"/>
                </a:solidFill>
              </a:rPr>
              <a:t>organism</a:t>
            </a:r>
          </a:p>
        </p:txBody>
      </p:sp>
      <p:sp>
        <p:nvSpPr>
          <p:cNvPr id="19478" name="TextBox 22"/>
          <p:cNvSpPr txBox="1">
            <a:spLocks noChangeArrowheads="1"/>
          </p:cNvSpPr>
          <p:nvPr/>
        </p:nvSpPr>
        <p:spPr bwMode="auto">
          <a:xfrm>
            <a:off x="4610100" y="5480980"/>
            <a:ext cx="511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FFC000"/>
                </a:solidFill>
              </a:rPr>
              <a:t>me</a:t>
            </a:r>
          </a:p>
        </p:txBody>
      </p:sp>
      <p:sp>
        <p:nvSpPr>
          <p:cNvPr id="19479" name="TextBox 23"/>
          <p:cNvSpPr txBox="1">
            <a:spLocks noChangeArrowheads="1"/>
          </p:cNvSpPr>
          <p:nvPr/>
        </p:nvSpPr>
        <p:spPr bwMode="auto">
          <a:xfrm>
            <a:off x="6921500" y="5486400"/>
            <a:ext cx="930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C000"/>
                </a:solidFill>
              </a:rPr>
              <a:t>my life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533400" y="2693987"/>
            <a:ext cx="2438400" cy="689649"/>
            <a:chOff x="533400" y="2694560"/>
            <a:chExt cx="2438400" cy="461665"/>
          </a:xfrm>
        </p:grpSpPr>
        <p:sp>
          <p:nvSpPr>
            <p:cNvPr id="19484" name="Rectangle 24"/>
            <p:cNvSpPr>
              <a:spLocks noChangeArrowheads="1"/>
            </p:cNvSpPr>
            <p:nvPr/>
          </p:nvSpPr>
          <p:spPr bwMode="auto">
            <a:xfrm>
              <a:off x="533400" y="2743200"/>
              <a:ext cx="2438400" cy="381000"/>
            </a:xfrm>
            <a:prstGeom prst="rect">
              <a:avLst/>
            </a:prstGeom>
            <a:noFill/>
            <a:ln w="9525" algn="ctr">
              <a:solidFill>
                <a:srgbClr val="FF0000"/>
              </a:solidFill>
              <a:prstDash val="lg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3200">
                <a:solidFill>
                  <a:srgbClr val="000066"/>
                </a:solidFill>
              </a:endParaRPr>
            </a:p>
          </p:txBody>
        </p:sp>
        <p:sp>
          <p:nvSpPr>
            <p:cNvPr id="19485" name="TextBox 26"/>
            <p:cNvSpPr txBox="1">
              <a:spLocks noChangeArrowheads="1"/>
            </p:cNvSpPr>
            <p:nvPr/>
          </p:nvSpPr>
          <p:spPr bwMode="auto">
            <a:xfrm>
              <a:off x="533400" y="2694560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FF0000"/>
                  </a:solidFill>
                </a:rPr>
                <a:t>?</a:t>
              </a:r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4966970" y="3757108"/>
            <a:ext cx="3415029" cy="460375"/>
            <a:chOff x="5029200" y="3385623"/>
            <a:chExt cx="3505200" cy="461665"/>
          </a:xfrm>
        </p:grpSpPr>
        <p:sp>
          <p:nvSpPr>
            <p:cNvPr id="19482" name="Rectangle 25"/>
            <p:cNvSpPr>
              <a:spLocks noChangeArrowheads="1"/>
            </p:cNvSpPr>
            <p:nvPr/>
          </p:nvSpPr>
          <p:spPr bwMode="auto">
            <a:xfrm>
              <a:off x="5029200" y="3429000"/>
              <a:ext cx="3505200" cy="381000"/>
            </a:xfrm>
            <a:prstGeom prst="rect">
              <a:avLst/>
            </a:prstGeom>
            <a:noFill/>
            <a:ln w="9525" algn="ctr">
              <a:solidFill>
                <a:srgbClr val="FF0000"/>
              </a:solidFill>
              <a:prstDash val="lg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3200">
                <a:solidFill>
                  <a:srgbClr val="000066"/>
                </a:solidFill>
              </a:endParaRPr>
            </a:p>
          </p:txBody>
        </p:sp>
        <p:sp>
          <p:nvSpPr>
            <p:cNvPr id="19483" name="TextBox 27"/>
            <p:cNvSpPr txBox="1">
              <a:spLocks noChangeArrowheads="1"/>
            </p:cNvSpPr>
            <p:nvPr/>
          </p:nvSpPr>
          <p:spPr bwMode="auto">
            <a:xfrm>
              <a:off x="5032734" y="3385623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FF0000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2699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Basic Principles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947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Referent Tracking has its basis in three distinctions made in Ontological Realism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2667000"/>
            <a:ext cx="8686800" cy="3962400"/>
          </a:xfrm>
        </p:spPr>
        <p:txBody>
          <a:bodyPr/>
          <a:lstStyle/>
          <a:p>
            <a:pPr marL="0" indent="0"/>
            <a:r>
              <a:rPr lang="en-US" sz="4000" dirty="0">
                <a:sym typeface="Wingdings" panose="05000000000000000000" pitchFamily="2" charset="2"/>
              </a:rPr>
              <a:t>1.	particulars 	 universals</a:t>
            </a:r>
          </a:p>
          <a:p>
            <a:pPr marL="0" indent="0"/>
            <a:r>
              <a:rPr lang="en-US" sz="4000" dirty="0">
                <a:sym typeface="Wingdings" panose="05000000000000000000" pitchFamily="2" charset="2"/>
              </a:rPr>
              <a:t>2.	continuants  occurrents</a:t>
            </a:r>
            <a:endParaRPr lang="en-US" sz="4000" dirty="0"/>
          </a:p>
          <a:p>
            <a:pPr marL="0" indent="0"/>
            <a:r>
              <a:rPr lang="en-US" sz="4000" dirty="0">
                <a:sym typeface="Wingdings" panose="05000000000000000000" pitchFamily="2" charset="2"/>
              </a:rPr>
              <a:t>3.	reality  representation</a:t>
            </a:r>
          </a:p>
          <a:p>
            <a:pPr algn="ctr"/>
            <a:endParaRPr lang="en-US" sz="40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52232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Referent Tracking has its basis in three distinctions made in Ontological Realism</a:t>
            </a:r>
            <a:br>
              <a:rPr lang="en-US" dirty="0"/>
            </a:br>
            <a:r>
              <a:rPr lang="en-US" dirty="0"/>
              <a:t>First distinction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2667000"/>
            <a:ext cx="8686800" cy="3962400"/>
          </a:xfrm>
        </p:spPr>
        <p:txBody>
          <a:bodyPr/>
          <a:lstStyle/>
          <a:p>
            <a:pPr marL="0" indent="0"/>
            <a:r>
              <a:rPr lang="en-US" sz="4000" dirty="0">
                <a:sym typeface="Wingdings" panose="05000000000000000000" pitchFamily="2" charset="2"/>
              </a:rPr>
              <a:t>*1.	particulars 	 universals</a:t>
            </a:r>
          </a:p>
          <a:p>
            <a:pPr marL="0" indent="0"/>
            <a:r>
              <a:rPr lang="en-US" sz="4000" dirty="0">
                <a:sym typeface="Wingdings" panose="05000000000000000000" pitchFamily="2" charset="2"/>
              </a:rPr>
              <a:t>2.	continuants  occurrents</a:t>
            </a:r>
            <a:endParaRPr lang="en-US" sz="4000" dirty="0"/>
          </a:p>
          <a:p>
            <a:pPr marL="0" indent="0"/>
            <a:r>
              <a:rPr lang="en-US" sz="4000" dirty="0">
                <a:sym typeface="Wingdings" panose="05000000000000000000" pitchFamily="2" charset="2"/>
              </a:rPr>
              <a:t>3.	reality  representation</a:t>
            </a:r>
          </a:p>
          <a:p>
            <a:pPr algn="ctr"/>
            <a:endParaRPr lang="en-US" sz="40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5889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 bwMode="auto">
          <a:xfrm flipH="1">
            <a:off x="86360" y="3962400"/>
            <a:ext cx="8981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dirty="0"/>
              <a:t>Universals versus particulars: elucidations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590707"/>
              </p:ext>
            </p:extLst>
          </p:nvPr>
        </p:nvGraphicFramePr>
        <p:xfrm>
          <a:off x="76200" y="1752600"/>
          <a:ext cx="8991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1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0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Universals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Particulars</a:t>
                      </a:r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26" name="Straight Connector 25"/>
          <p:cNvCxnSpPr/>
          <p:nvPr/>
        </p:nvCxnSpPr>
        <p:spPr bwMode="auto">
          <a:xfrm flipH="1">
            <a:off x="76200" y="2362200"/>
            <a:ext cx="898144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flipH="1">
            <a:off x="2283057" y="1752600"/>
            <a:ext cx="9928" cy="466344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4"/>
          <p:cNvSpPr/>
          <p:nvPr/>
        </p:nvSpPr>
        <p:spPr>
          <a:xfrm>
            <a:off x="2200275" y="2313653"/>
            <a:ext cx="67716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Times New Roman" panose="02020603050405020304" pitchFamily="18" charset="0"/>
                <a:cs typeface="+mn-cs"/>
              </a:rPr>
              <a:t>counterparts in reality of (some of)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Times New Roman" panose="02020603050405020304" pitchFamily="18" charset="0"/>
                <a:cs typeface="+mn-cs"/>
              </a:rPr>
              <a:t>the general terms used in the formulation of scientific theories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6717" y="4698682"/>
            <a:ext cx="67009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Times New Roman" panose="02020603050405020304" pitchFamily="18" charset="0"/>
                <a:cs typeface="+mn-cs"/>
              </a:rPr>
              <a:t>Specific individual entities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Times New Roman" panose="02020603050405020304" pitchFamily="18" charset="0"/>
                <a:cs typeface="+mn-cs"/>
              </a:rPr>
              <a:t>(entities that exist in space and time, carry identity and exist only once)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6361" y="6520190"/>
            <a:ext cx="89814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Smith B, Ceusters W. Ontological Realism as a Methodology for Coordinated Evolution of Scientific Ontologies. Applied Ontology, 2010;5(3-4):139-188.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24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Universals versus particulars:</a:t>
            </a:r>
            <a:br>
              <a:rPr lang="en-US" dirty="0"/>
            </a:br>
            <a:r>
              <a:rPr lang="en-US" sz="2400" dirty="0"/>
              <a:t>no universal is or can become a particular or vice versa</a:t>
            </a:r>
            <a:endParaRPr lang="en-US" altLang="en-US" sz="2400" dirty="0"/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3337482" y="2463800"/>
            <a:ext cx="2850039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some universal</a:t>
            </a:r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0" y="3987800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75785" name="Group 9"/>
          <p:cNvGrpSpPr>
            <a:grpSpLocks/>
          </p:cNvGrpSpPr>
          <p:nvPr/>
        </p:nvGrpSpPr>
        <p:grpSpPr bwMode="auto">
          <a:xfrm>
            <a:off x="228600" y="4444999"/>
            <a:ext cx="2362200" cy="2032001"/>
            <a:chOff x="144" y="3120"/>
            <a:chExt cx="814" cy="2111"/>
          </a:xfrm>
        </p:grpSpPr>
        <p:sp>
          <p:nvSpPr>
            <p:cNvPr id="75788" name="Text Box 10"/>
            <p:cNvSpPr txBox="1">
              <a:spLocks noChangeArrowheads="1"/>
            </p:cNvSpPr>
            <p:nvPr/>
          </p:nvSpPr>
          <p:spPr bwMode="auto">
            <a:xfrm>
              <a:off x="144" y="3312"/>
              <a:ext cx="814" cy="1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entities on either site cannot ‘cross’ this boundary</a:t>
              </a:r>
            </a:p>
          </p:txBody>
        </p:sp>
        <p:sp>
          <p:nvSpPr>
            <p:cNvPr id="75789" name="Line 11"/>
            <p:cNvSpPr>
              <a:spLocks noChangeShapeType="1"/>
            </p:cNvSpPr>
            <p:nvPr/>
          </p:nvSpPr>
          <p:spPr bwMode="auto">
            <a:xfrm flipV="1">
              <a:off x="624" y="3120"/>
              <a:ext cx="288" cy="19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3294063" y="5511800"/>
            <a:ext cx="2936875" cy="588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some particular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745710" y="3110786"/>
            <a:ext cx="1633782" cy="2401014"/>
            <a:chOff x="4745710" y="3110786"/>
            <a:chExt cx="1633782" cy="2401014"/>
          </a:xfrm>
        </p:grpSpPr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4745710" y="4064000"/>
              <a:ext cx="16337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instanceOf</a:t>
              </a:r>
              <a:r>
                <a:rPr kumimoji="0" lang="en-US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at t</a:t>
              </a:r>
            </a:p>
          </p:txBody>
        </p:sp>
        <p:cxnSp>
          <p:nvCxnSpPr>
            <p:cNvPr id="75783" name="AutoShape 7"/>
            <p:cNvCxnSpPr>
              <a:cxnSpLocks noChangeShapeType="1"/>
              <a:stCxn id="75780" idx="0"/>
              <a:endCxn id="75781" idx="2"/>
            </p:cNvCxnSpPr>
            <p:nvPr/>
          </p:nvCxnSpPr>
          <p:spPr bwMode="auto">
            <a:xfrm flipV="1">
              <a:off x="4762501" y="3110786"/>
              <a:ext cx="0" cy="2401014"/>
            </a:xfrm>
            <a:prstGeom prst="straightConnector1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42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Universals versus particulars</a:t>
            </a:r>
            <a:br>
              <a:rPr lang="en-US" dirty="0"/>
            </a:br>
            <a:r>
              <a:rPr lang="en-US" altLang="en-US" sz="2400" kern="1200" dirty="0">
                <a:solidFill>
                  <a:srgbClr val="FFFFFF"/>
                </a:solidFill>
                <a:latin typeface="Times New Roman" panose="02020603050405020304" pitchFamily="18" charset="0"/>
              </a:rPr>
              <a:t>every </a:t>
            </a:r>
            <a:r>
              <a:rPr lang="en-US" altLang="en-US" sz="2400" kern="1200" dirty="0">
                <a:solidFill>
                  <a:srgbClr val="BBE0E3">
                    <a:lumMod val="75000"/>
                  </a:srgbClr>
                </a:solidFill>
                <a:latin typeface="Times New Roman" panose="02020603050405020304" pitchFamily="18" charset="0"/>
              </a:rPr>
              <a:t>particular</a:t>
            </a:r>
            <a:r>
              <a:rPr lang="en-US" altLang="en-US" sz="2400" kern="1200" dirty="0">
                <a:solidFill>
                  <a:srgbClr val="FFFFFF"/>
                </a:solidFill>
                <a:latin typeface="Times New Roman" panose="02020603050405020304" pitchFamily="18" charset="0"/>
              </a:rPr>
              <a:t> is an instance of at least one </a:t>
            </a:r>
            <a:r>
              <a:rPr lang="en-US" altLang="en-US" sz="2400" kern="1200" dirty="0">
                <a:solidFill>
                  <a:srgbClr val="FFFF00"/>
                </a:solidFill>
                <a:latin typeface="Times New Roman" panose="02020603050405020304" pitchFamily="18" charset="0"/>
              </a:rPr>
              <a:t>universal</a:t>
            </a:r>
            <a:br>
              <a:rPr lang="en-US" altLang="en-US" kern="1200" dirty="0">
                <a:solidFill>
                  <a:srgbClr val="FFFF00"/>
                </a:solidFill>
                <a:latin typeface="Times New Roman" panose="02020603050405020304" pitchFamily="18" charset="0"/>
              </a:rPr>
            </a:br>
            <a:endParaRPr lang="en-US" altLang="en-US" dirty="0"/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3337482" y="2463800"/>
            <a:ext cx="2850039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some universal</a:t>
            </a:r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0" y="3987800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75785" name="Group 9"/>
          <p:cNvGrpSpPr>
            <a:grpSpLocks/>
          </p:cNvGrpSpPr>
          <p:nvPr/>
        </p:nvGrpSpPr>
        <p:grpSpPr bwMode="auto">
          <a:xfrm>
            <a:off x="228600" y="4444999"/>
            <a:ext cx="2362200" cy="2032001"/>
            <a:chOff x="144" y="3120"/>
            <a:chExt cx="814" cy="2111"/>
          </a:xfrm>
        </p:grpSpPr>
        <p:sp>
          <p:nvSpPr>
            <p:cNvPr id="75788" name="Text Box 10"/>
            <p:cNvSpPr txBox="1">
              <a:spLocks noChangeArrowheads="1"/>
            </p:cNvSpPr>
            <p:nvPr/>
          </p:nvSpPr>
          <p:spPr bwMode="auto">
            <a:xfrm>
              <a:off x="144" y="3312"/>
              <a:ext cx="814" cy="1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entities on either site cannot ‘cross’ this boundary</a:t>
              </a:r>
            </a:p>
          </p:txBody>
        </p:sp>
        <p:sp>
          <p:nvSpPr>
            <p:cNvPr id="75789" name="Line 11"/>
            <p:cNvSpPr>
              <a:spLocks noChangeShapeType="1"/>
            </p:cNvSpPr>
            <p:nvPr/>
          </p:nvSpPr>
          <p:spPr bwMode="auto">
            <a:xfrm flipV="1">
              <a:off x="624" y="3120"/>
              <a:ext cx="288" cy="19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1949708" name="Text Box 12"/>
          <p:cNvSpPr txBox="1">
            <a:spLocks noChangeArrowheads="1"/>
          </p:cNvSpPr>
          <p:nvPr/>
        </p:nvSpPr>
        <p:spPr bwMode="auto">
          <a:xfrm>
            <a:off x="6705600" y="4790470"/>
            <a:ext cx="213518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every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BE0E3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particular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is an instance of at least one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universal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3294063" y="5511800"/>
            <a:ext cx="2936875" cy="588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some particular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745710" y="3110786"/>
            <a:ext cx="1633782" cy="2401014"/>
            <a:chOff x="4745710" y="3110786"/>
            <a:chExt cx="1633782" cy="2401014"/>
          </a:xfrm>
        </p:grpSpPr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4745710" y="4064000"/>
              <a:ext cx="16337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instanceOf</a:t>
              </a:r>
              <a:r>
                <a:rPr kumimoji="0" lang="en-US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at t</a:t>
              </a:r>
            </a:p>
          </p:txBody>
        </p:sp>
        <p:cxnSp>
          <p:nvCxnSpPr>
            <p:cNvPr id="75783" name="AutoShape 7"/>
            <p:cNvCxnSpPr>
              <a:cxnSpLocks noChangeShapeType="1"/>
              <a:stCxn id="75780" idx="0"/>
              <a:endCxn id="75781" idx="2"/>
            </p:cNvCxnSpPr>
            <p:nvPr/>
          </p:nvCxnSpPr>
          <p:spPr bwMode="auto">
            <a:xfrm flipV="1">
              <a:off x="4762501" y="3110786"/>
              <a:ext cx="0" cy="2401014"/>
            </a:xfrm>
            <a:prstGeom prst="straightConnector1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9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Universals versus particulars</a:t>
            </a:r>
            <a:br>
              <a:rPr lang="en-US" dirty="0"/>
            </a:br>
            <a:r>
              <a:rPr lang="en-US" altLang="en-US" sz="2400" kern="1200" dirty="0">
                <a:solidFill>
                  <a:srgbClr val="FFFFFF"/>
                </a:solidFill>
                <a:latin typeface="Times New Roman" panose="02020603050405020304" pitchFamily="18" charset="0"/>
              </a:rPr>
              <a:t>for every </a:t>
            </a:r>
            <a:r>
              <a:rPr lang="en-US" altLang="en-US" sz="2400" kern="1200" dirty="0">
                <a:solidFill>
                  <a:srgbClr val="FFFF00"/>
                </a:solidFill>
                <a:latin typeface="Times New Roman" panose="02020603050405020304" pitchFamily="18" charset="0"/>
              </a:rPr>
              <a:t>universal</a:t>
            </a:r>
            <a:r>
              <a:rPr lang="en-US" altLang="en-US" sz="2400" kern="1200" dirty="0">
                <a:solidFill>
                  <a:srgbClr val="FFFFFF"/>
                </a:solidFill>
                <a:latin typeface="Times New Roman" panose="02020603050405020304" pitchFamily="18" charset="0"/>
              </a:rPr>
              <a:t> there is or has been at least one </a:t>
            </a:r>
            <a:r>
              <a:rPr lang="en-US" altLang="en-US" sz="2400" kern="1200" dirty="0">
                <a:solidFill>
                  <a:srgbClr val="BBE0E3">
                    <a:lumMod val="75000"/>
                  </a:srgbClr>
                </a:solidFill>
                <a:latin typeface="Times New Roman" panose="02020603050405020304" pitchFamily="18" charset="0"/>
              </a:rPr>
              <a:t>instance</a:t>
            </a:r>
            <a:br>
              <a:rPr lang="en-US" altLang="en-US" kern="1200" dirty="0">
                <a:solidFill>
                  <a:srgbClr val="BBE0E3">
                    <a:lumMod val="75000"/>
                  </a:srgbClr>
                </a:solidFill>
                <a:latin typeface="Times New Roman" panose="02020603050405020304" pitchFamily="18" charset="0"/>
              </a:rPr>
            </a:br>
            <a:endParaRPr lang="en-US" altLang="en-US" dirty="0"/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3337482" y="2463800"/>
            <a:ext cx="2850039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some universal</a:t>
            </a:r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0" y="3987800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75785" name="Group 9"/>
          <p:cNvGrpSpPr>
            <a:grpSpLocks/>
          </p:cNvGrpSpPr>
          <p:nvPr/>
        </p:nvGrpSpPr>
        <p:grpSpPr bwMode="auto">
          <a:xfrm>
            <a:off x="228600" y="4444999"/>
            <a:ext cx="2362200" cy="2032001"/>
            <a:chOff x="144" y="3120"/>
            <a:chExt cx="814" cy="2111"/>
          </a:xfrm>
        </p:grpSpPr>
        <p:sp>
          <p:nvSpPr>
            <p:cNvPr id="75788" name="Text Box 10"/>
            <p:cNvSpPr txBox="1">
              <a:spLocks noChangeArrowheads="1"/>
            </p:cNvSpPr>
            <p:nvPr/>
          </p:nvSpPr>
          <p:spPr bwMode="auto">
            <a:xfrm>
              <a:off x="144" y="3312"/>
              <a:ext cx="814" cy="1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entities on either site cannot ‘cross’ this boundary</a:t>
              </a:r>
            </a:p>
          </p:txBody>
        </p:sp>
        <p:sp>
          <p:nvSpPr>
            <p:cNvPr id="75789" name="Line 11"/>
            <p:cNvSpPr>
              <a:spLocks noChangeShapeType="1"/>
            </p:cNvSpPr>
            <p:nvPr/>
          </p:nvSpPr>
          <p:spPr bwMode="auto">
            <a:xfrm flipV="1">
              <a:off x="624" y="3120"/>
              <a:ext cx="288" cy="19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</p:grpSp>
      <p:sp>
        <p:nvSpPr>
          <p:cNvPr id="1949708" name="Text Box 12"/>
          <p:cNvSpPr txBox="1">
            <a:spLocks noChangeArrowheads="1"/>
          </p:cNvSpPr>
          <p:nvPr/>
        </p:nvSpPr>
        <p:spPr bwMode="auto">
          <a:xfrm>
            <a:off x="6705600" y="4790470"/>
            <a:ext cx="213518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every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BBE0E3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particular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is an instance of at least one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universal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3294063" y="5511800"/>
            <a:ext cx="2936875" cy="588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some particular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745710" y="3110786"/>
            <a:ext cx="1633782" cy="2401014"/>
            <a:chOff x="4745710" y="3110786"/>
            <a:chExt cx="1633782" cy="2401014"/>
          </a:xfrm>
        </p:grpSpPr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4745710" y="4064000"/>
              <a:ext cx="16337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EBE6FC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instanceOf</a:t>
              </a:r>
              <a:r>
                <a:rPr kumimoji="0" lang="en-US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at t</a:t>
              </a:r>
            </a:p>
          </p:txBody>
        </p:sp>
        <p:cxnSp>
          <p:nvCxnSpPr>
            <p:cNvPr id="75783" name="AutoShape 7"/>
            <p:cNvCxnSpPr>
              <a:cxnSpLocks noChangeShapeType="1"/>
              <a:stCxn id="75780" idx="0"/>
              <a:endCxn id="75781" idx="2"/>
            </p:cNvCxnSpPr>
            <p:nvPr/>
          </p:nvCxnSpPr>
          <p:spPr bwMode="auto">
            <a:xfrm flipV="1">
              <a:off x="4762501" y="3110786"/>
              <a:ext cx="0" cy="2401014"/>
            </a:xfrm>
            <a:prstGeom prst="straightConnector1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22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An ontology uses references to universals</a:t>
            </a:r>
            <a:endParaRPr lang="en-US" altLang="en-US" sz="3200" dirty="0"/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137294" y="3189684"/>
            <a:ext cx="1973146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Headache</a:t>
            </a:r>
          </a:p>
        </p:txBody>
      </p:sp>
      <p:sp>
        <p:nvSpPr>
          <p:cNvPr id="17" name="AutoShape 5"/>
          <p:cNvSpPr>
            <a:spLocks noChangeArrowheads="1"/>
          </p:cNvSpPr>
          <p:nvPr/>
        </p:nvSpPr>
        <p:spPr bwMode="auto">
          <a:xfrm>
            <a:off x="3199102" y="3163859"/>
            <a:ext cx="2067168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Reviewing</a:t>
            </a: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6770858" y="2622599"/>
            <a:ext cx="1988890" cy="119181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Temporal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region</a:t>
            </a:r>
          </a:p>
        </p:txBody>
      </p:sp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2060362" y="2113181"/>
            <a:ext cx="1559386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Process</a:t>
            </a:r>
          </a:p>
        </p:txBody>
      </p:sp>
      <p:sp>
        <p:nvSpPr>
          <p:cNvPr id="20" name="AutoShape 5"/>
          <p:cNvSpPr>
            <a:spLocks noChangeArrowheads="1"/>
          </p:cNvSpPr>
          <p:nvPr/>
        </p:nvSpPr>
        <p:spPr bwMode="auto">
          <a:xfrm>
            <a:off x="5562732" y="1466195"/>
            <a:ext cx="2059514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Occurrent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8" name="Straight Arrow Connector 7"/>
          <p:cNvCxnSpPr>
            <a:stCxn id="75781" idx="0"/>
            <a:endCxn id="19" idx="2"/>
          </p:cNvCxnSpPr>
          <p:nvPr/>
        </p:nvCxnSpPr>
        <p:spPr bwMode="auto">
          <a:xfrm flipV="1">
            <a:off x="1123867" y="2760167"/>
            <a:ext cx="1716188" cy="429517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30"/>
          <p:cNvCxnSpPr>
            <a:stCxn id="17" idx="0"/>
            <a:endCxn id="19" idx="2"/>
          </p:cNvCxnSpPr>
          <p:nvPr/>
        </p:nvCxnSpPr>
        <p:spPr bwMode="auto">
          <a:xfrm flipH="1" flipV="1">
            <a:off x="2840055" y="2760167"/>
            <a:ext cx="1392631" cy="40369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/>
          <p:cNvCxnSpPr>
            <a:stCxn id="19" idx="0"/>
            <a:endCxn id="20" idx="1"/>
          </p:cNvCxnSpPr>
          <p:nvPr/>
        </p:nvCxnSpPr>
        <p:spPr bwMode="auto">
          <a:xfrm flipV="1">
            <a:off x="2840055" y="1789688"/>
            <a:ext cx="2722677" cy="32349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/>
          <p:cNvCxnSpPr>
            <a:stCxn id="18" idx="0"/>
            <a:endCxn id="20" idx="2"/>
          </p:cNvCxnSpPr>
          <p:nvPr/>
        </p:nvCxnSpPr>
        <p:spPr bwMode="auto">
          <a:xfrm flipH="1" flipV="1">
            <a:off x="6592489" y="2113181"/>
            <a:ext cx="1172814" cy="50941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5" name="Straight Arrow Connector 44"/>
          <p:cNvCxnSpPr>
            <a:stCxn id="18" idx="1"/>
            <a:endCxn id="19" idx="3"/>
          </p:cNvCxnSpPr>
          <p:nvPr/>
        </p:nvCxnSpPr>
        <p:spPr bwMode="auto">
          <a:xfrm flipH="1" flipV="1">
            <a:off x="3619748" y="2436674"/>
            <a:ext cx="3151110" cy="78183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4618341" y="2227571"/>
            <a:ext cx="1721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Occupies-t-r</a:t>
            </a:r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3507481" y="1419136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isa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123867" y="2566670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isa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767084" y="2604617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isa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473366" y="2044996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isa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59161B-FF8B-43C5-B3A3-23AB31999E69}"/>
              </a:ext>
            </a:extLst>
          </p:cNvPr>
          <p:cNvSpPr txBox="1"/>
          <p:nvPr/>
        </p:nvSpPr>
        <p:spPr>
          <a:xfrm>
            <a:off x="742921" y="4040839"/>
            <a:ext cx="77508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… to describe what is the case for all their instances: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135D05-82C4-44CD-B79B-C912500CE570}"/>
              </a:ext>
            </a:extLst>
          </p:cNvPr>
          <p:cNvSpPr txBox="1"/>
          <p:nvPr/>
        </p:nvSpPr>
        <p:spPr>
          <a:xfrm>
            <a:off x="381000" y="4724400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chemeClr val="bg1"/>
                </a:solidFill>
              </a:rPr>
              <a:t>Isa</a:t>
            </a:r>
            <a:r>
              <a:rPr lang="en-US" dirty="0">
                <a:solidFill>
                  <a:schemeClr val="bg1"/>
                </a:solidFill>
              </a:rPr>
              <a:t>: if all particulars p that are at some time t instances of U1, are  at time t also instances of U2, then U1 </a:t>
            </a:r>
            <a:r>
              <a:rPr lang="en-US" dirty="0" err="1">
                <a:solidFill>
                  <a:schemeClr val="bg1"/>
                </a:solidFill>
              </a:rPr>
              <a:t>isa</a:t>
            </a:r>
            <a:r>
              <a:rPr lang="en-US" dirty="0">
                <a:solidFill>
                  <a:schemeClr val="bg1"/>
                </a:solidFill>
              </a:rPr>
              <a:t> U2.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chemeClr val="bg1"/>
                </a:solidFill>
              </a:rPr>
              <a:t>Occupies-t-r</a:t>
            </a:r>
            <a:r>
              <a:rPr lang="en-US" dirty="0">
                <a:solidFill>
                  <a:schemeClr val="bg1"/>
                </a:solidFill>
              </a:rPr>
              <a:t>: for all particulars p that are instances of Process at time t, there is an instance tr of Temporal Region such that there is no part of tr at which p does not exist.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830371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AutoShape 2"/>
          <p:cNvSpPr>
            <a:spLocks noGrp="1" noChangeArrowheads="1"/>
          </p:cNvSpPr>
          <p:nvPr>
            <p:ph type="title"/>
          </p:nvPr>
        </p:nvSpPr>
        <p:spPr>
          <a:xfrm>
            <a:off x="-1" y="762000"/>
            <a:ext cx="9123245" cy="762000"/>
          </a:xfrm>
        </p:spPr>
        <p:txBody>
          <a:bodyPr/>
          <a:lstStyle/>
          <a:p>
            <a:r>
              <a:rPr lang="en-US" sz="3200" dirty="0"/>
              <a:t>Referent Tracking is primarily about particulars</a:t>
            </a:r>
            <a:endParaRPr lang="en-US" altLang="en-US" sz="3200" dirty="0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118164" y="5251946"/>
            <a:ext cx="1989084" cy="70788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That headache on July 24 2019</a:t>
            </a:r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3305738" y="4987805"/>
            <a:ext cx="1853897" cy="10156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that</a:t>
            </a:r>
            <a:r>
              <a:rPr kumimoji="0" lang="en-US" altLang="en-US" sz="2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ontology paper reviewing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6592489" y="4944170"/>
            <a:ext cx="2345628" cy="132343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Temporal region denoted by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b="1" dirty="0">
                <a:solidFill>
                  <a:srgbClr val="000000"/>
                </a:solidFill>
              </a:rPr>
              <a:t>‘July 24 2019, 1-5pm ECT’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03799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AutoShape 2"/>
          <p:cNvSpPr>
            <a:spLocks noGrp="1" noChangeArrowheads="1"/>
          </p:cNvSpPr>
          <p:nvPr>
            <p:ph type="title"/>
          </p:nvPr>
        </p:nvSpPr>
        <p:spPr>
          <a:xfrm>
            <a:off x="-1" y="762000"/>
            <a:ext cx="9123245" cy="762000"/>
          </a:xfrm>
        </p:spPr>
        <p:txBody>
          <a:bodyPr/>
          <a:lstStyle/>
          <a:p>
            <a:r>
              <a:rPr lang="en-US" sz="3200" dirty="0"/>
              <a:t>Referent Tracking is primarily about particulars</a:t>
            </a:r>
            <a:endParaRPr lang="en-US" altLang="en-US" sz="3200" dirty="0"/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118164" y="5251946"/>
            <a:ext cx="1989084" cy="70788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That headache on July 24 2019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305738" y="4987805"/>
            <a:ext cx="1853897" cy="10156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that</a:t>
            </a:r>
            <a:r>
              <a:rPr kumimoji="0" lang="en-US" altLang="en-US" sz="2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ontology paper reviewing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592489" y="4944170"/>
            <a:ext cx="2345628" cy="132343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Temporal region denoted by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b="1" dirty="0">
                <a:solidFill>
                  <a:srgbClr val="000000"/>
                </a:solidFill>
              </a:rPr>
              <a:t>‘July 24 2019, 1-5pm ECT’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cxnSp>
        <p:nvCxnSpPr>
          <p:cNvPr id="50" name="Straight Arrow Connector 49"/>
          <p:cNvCxnSpPr/>
          <p:nvPr/>
        </p:nvCxnSpPr>
        <p:spPr bwMode="auto">
          <a:xfrm flipH="1">
            <a:off x="2129692" y="5449014"/>
            <a:ext cx="115635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92D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flipH="1">
            <a:off x="5125394" y="5449014"/>
            <a:ext cx="1467095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92D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60" name="TextBox 59"/>
          <p:cNvSpPr txBox="1"/>
          <p:nvPr/>
        </p:nvSpPr>
        <p:spPr>
          <a:xfrm>
            <a:off x="5318451" y="5029200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92D050"/>
                </a:solidFill>
              </a:rPr>
              <a:t>Occupies-t-r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236830" y="489896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92D050"/>
                </a:solidFill>
              </a:rPr>
              <a:t>Occurrent</a:t>
            </a:r>
            <a:endParaRPr lang="en-US" sz="1400" dirty="0">
              <a:solidFill>
                <a:srgbClr val="92D050"/>
              </a:solidFill>
            </a:endParaRPr>
          </a:p>
          <a:p>
            <a:pPr algn="ctr"/>
            <a:r>
              <a:rPr lang="en-US" sz="1400" dirty="0" err="1">
                <a:solidFill>
                  <a:srgbClr val="92D050"/>
                </a:solidFill>
              </a:rPr>
              <a:t>PartOf</a:t>
            </a:r>
            <a:endParaRPr lang="en-US" sz="1400" dirty="0">
              <a:solidFill>
                <a:srgbClr val="92D050"/>
              </a:solidFill>
            </a:endParaRPr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7200" y="4267200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How they relate to each other:</a:t>
            </a:r>
          </a:p>
        </p:txBody>
      </p:sp>
    </p:spTree>
    <p:extLst>
      <p:ext uri="{BB962C8B-B14F-4D97-AF65-F5344CB8AC3E}">
        <p14:creationId xmlns:p14="http://schemas.microsoft.com/office/powerpoint/2010/main" val="3223548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AutoShape 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sz="3200" dirty="0"/>
              <a:t>Referent Tracking is primarily about particulars</a:t>
            </a:r>
            <a:endParaRPr lang="en-US" altLang="en-US" sz="3200" dirty="0"/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137294" y="3189684"/>
            <a:ext cx="1973146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Headache</a:t>
            </a:r>
          </a:p>
        </p:txBody>
      </p:sp>
      <p:sp>
        <p:nvSpPr>
          <p:cNvPr id="17" name="AutoShape 5"/>
          <p:cNvSpPr>
            <a:spLocks noChangeArrowheads="1"/>
          </p:cNvSpPr>
          <p:nvPr/>
        </p:nvSpPr>
        <p:spPr bwMode="auto">
          <a:xfrm>
            <a:off x="3199102" y="3163859"/>
            <a:ext cx="2067168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Reviewing</a:t>
            </a: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6770858" y="2622599"/>
            <a:ext cx="1988890" cy="119181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Temporal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region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118164" y="5251946"/>
            <a:ext cx="1989084" cy="70788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That headache on July 24 2019</a:t>
            </a:r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0" y="3987800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75783" name="AutoShape 7"/>
          <p:cNvCxnSpPr>
            <a:cxnSpLocks noChangeShapeType="1"/>
            <a:stCxn id="75780" idx="0"/>
            <a:endCxn id="75781" idx="2"/>
          </p:cNvCxnSpPr>
          <p:nvPr/>
        </p:nvCxnSpPr>
        <p:spPr bwMode="auto">
          <a:xfrm flipV="1">
            <a:off x="1112706" y="3836670"/>
            <a:ext cx="11161" cy="1415276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305738" y="4987805"/>
            <a:ext cx="1853897" cy="10156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that</a:t>
            </a:r>
            <a:r>
              <a:rPr kumimoji="0" lang="en-US" altLang="en-US" sz="2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ontology paper reviewing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592489" y="4944170"/>
            <a:ext cx="2345628" cy="132343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Temporal region denoted by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b="1" dirty="0">
                <a:solidFill>
                  <a:srgbClr val="000000"/>
                </a:solidFill>
              </a:rPr>
              <a:t>‘July 24 2019, 1-5pm ECT’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cxnSp>
        <p:nvCxnSpPr>
          <p:cNvPr id="22" name="AutoShape 7"/>
          <p:cNvCxnSpPr>
            <a:cxnSpLocks noChangeShapeType="1"/>
            <a:stCxn id="14" idx="0"/>
            <a:endCxn id="17" idx="2"/>
          </p:cNvCxnSpPr>
          <p:nvPr/>
        </p:nvCxnSpPr>
        <p:spPr bwMode="auto">
          <a:xfrm flipH="1" flipV="1">
            <a:off x="4232686" y="3810845"/>
            <a:ext cx="1" cy="117696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AutoShape 7"/>
          <p:cNvCxnSpPr>
            <a:cxnSpLocks noChangeShapeType="1"/>
            <a:stCxn id="15" idx="0"/>
            <a:endCxn id="18" idx="2"/>
          </p:cNvCxnSpPr>
          <p:nvPr/>
        </p:nvCxnSpPr>
        <p:spPr bwMode="auto">
          <a:xfrm flipV="1">
            <a:off x="7765303" y="3814415"/>
            <a:ext cx="0" cy="1129755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2129692" y="5449014"/>
            <a:ext cx="115635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92D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flipH="1">
            <a:off x="5125394" y="5449014"/>
            <a:ext cx="1467095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92D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2236830" y="489896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92D050"/>
                </a:solidFill>
              </a:rPr>
              <a:t>Occurrent</a:t>
            </a:r>
            <a:endParaRPr lang="en-US" sz="1400" dirty="0">
              <a:solidFill>
                <a:srgbClr val="92D050"/>
              </a:solidFill>
            </a:endParaRPr>
          </a:p>
          <a:p>
            <a:pPr algn="ctr"/>
            <a:r>
              <a:rPr lang="en-US" sz="1400" dirty="0" err="1">
                <a:solidFill>
                  <a:srgbClr val="92D050"/>
                </a:solidFill>
              </a:rPr>
              <a:t>PartOf</a:t>
            </a:r>
            <a:endParaRPr lang="en-US" sz="1400" dirty="0">
              <a:solidFill>
                <a:srgbClr val="92D050"/>
              </a:solidFill>
            </a:endParaRPr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3" name="TextBox 92"/>
          <p:cNvSpPr txBox="1"/>
          <p:nvPr/>
        </p:nvSpPr>
        <p:spPr>
          <a:xfrm>
            <a:off x="326195" y="2152625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they are instances of …</a:t>
            </a:r>
          </a:p>
        </p:txBody>
      </p:sp>
      <p:sp>
        <p:nvSpPr>
          <p:cNvPr id="25" name="Text Box 6">
            <a:extLst>
              <a:ext uri="{FF2B5EF4-FFF2-40B4-BE49-F238E27FC236}">
                <a16:creationId xmlns:a16="http://schemas.microsoft.com/office/drawing/2014/main" id="{4FAEF85B-27A7-4221-8236-4344979B1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915" y="4038928"/>
            <a:ext cx="17491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instanceOf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at t1</a:t>
            </a:r>
          </a:p>
        </p:txBody>
      </p:sp>
      <p:sp>
        <p:nvSpPr>
          <p:cNvPr id="26" name="Text Box 6">
            <a:extLst>
              <a:ext uri="{FF2B5EF4-FFF2-40B4-BE49-F238E27FC236}">
                <a16:creationId xmlns:a16="http://schemas.microsoft.com/office/drawing/2014/main" id="{A94915C6-BA35-493D-94FF-24FE23DC6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2775" y="4048799"/>
            <a:ext cx="1806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instanceOf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at t2</a:t>
            </a:r>
          </a:p>
        </p:txBody>
      </p:sp>
      <p:sp>
        <p:nvSpPr>
          <p:cNvPr id="27" name="Text Box 6">
            <a:extLst>
              <a:ext uri="{FF2B5EF4-FFF2-40B4-BE49-F238E27FC236}">
                <a16:creationId xmlns:a16="http://schemas.microsoft.com/office/drawing/2014/main" id="{C48D712E-1388-41B4-99BD-C5057D34A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3439" y="4047574"/>
            <a:ext cx="1806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instanceOf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at t2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FE15AD5-F56E-4B16-933C-5C50763DEF74}"/>
              </a:ext>
            </a:extLst>
          </p:cNvPr>
          <p:cNvSpPr txBox="1"/>
          <p:nvPr/>
        </p:nvSpPr>
        <p:spPr>
          <a:xfrm>
            <a:off x="5318451" y="5029200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92D050"/>
                </a:solidFill>
              </a:rPr>
              <a:t>Occupies-t-r</a:t>
            </a:r>
          </a:p>
        </p:txBody>
      </p:sp>
    </p:spTree>
    <p:extLst>
      <p:ext uri="{BB962C8B-B14F-4D97-AF65-F5344CB8AC3E}">
        <p14:creationId xmlns:p14="http://schemas.microsoft.com/office/powerpoint/2010/main" val="4047294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 / Ontology collaboration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37294" y="3189684"/>
            <a:ext cx="1973146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Headache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3199102" y="3163859"/>
            <a:ext cx="2067168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Reviewing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6770858" y="2622599"/>
            <a:ext cx="1988890" cy="119181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Temporal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region</a:t>
            </a: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2060362" y="2113181"/>
            <a:ext cx="1559386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Process</a:t>
            </a: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5562732" y="1466195"/>
            <a:ext cx="2059514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Occurrent</a:t>
            </a:r>
            <a:endParaRPr kumimoji="0" lang="en-US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10" name="Straight Arrow Connector 9"/>
          <p:cNvCxnSpPr>
            <a:stCxn id="5" idx="0"/>
            <a:endCxn id="8" idx="2"/>
          </p:cNvCxnSpPr>
          <p:nvPr/>
        </p:nvCxnSpPr>
        <p:spPr bwMode="auto">
          <a:xfrm flipV="1">
            <a:off x="1123867" y="2760167"/>
            <a:ext cx="1716188" cy="429517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>
            <a:stCxn id="6" idx="0"/>
            <a:endCxn id="8" idx="2"/>
          </p:cNvCxnSpPr>
          <p:nvPr/>
        </p:nvCxnSpPr>
        <p:spPr bwMode="auto">
          <a:xfrm flipH="1" flipV="1">
            <a:off x="2840055" y="2760167"/>
            <a:ext cx="1392631" cy="40369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>
            <a:stCxn id="8" idx="0"/>
            <a:endCxn id="9" idx="1"/>
          </p:cNvCxnSpPr>
          <p:nvPr/>
        </p:nvCxnSpPr>
        <p:spPr bwMode="auto">
          <a:xfrm flipV="1">
            <a:off x="2840055" y="1789688"/>
            <a:ext cx="2722677" cy="32349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/>
          <p:cNvCxnSpPr>
            <a:stCxn id="7" idx="0"/>
            <a:endCxn id="9" idx="2"/>
          </p:cNvCxnSpPr>
          <p:nvPr/>
        </p:nvCxnSpPr>
        <p:spPr bwMode="auto">
          <a:xfrm flipH="1" flipV="1">
            <a:off x="6592489" y="2113181"/>
            <a:ext cx="1172814" cy="50941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507481" y="1419136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isa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23867" y="2566670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isa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67084" y="2604617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isa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73366" y="2044996"/>
            <a:ext cx="52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isa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0" name="AutoShape 5"/>
          <p:cNvSpPr>
            <a:spLocks noChangeArrowheads="1"/>
          </p:cNvSpPr>
          <p:nvPr/>
        </p:nvSpPr>
        <p:spPr bwMode="auto">
          <a:xfrm>
            <a:off x="137294" y="3189684"/>
            <a:ext cx="1973146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Headache</a:t>
            </a:r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auto">
          <a:xfrm>
            <a:off x="3199102" y="3163859"/>
            <a:ext cx="2067168" cy="64698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Reviewing</a:t>
            </a:r>
          </a:p>
        </p:txBody>
      </p:sp>
      <p:sp>
        <p:nvSpPr>
          <p:cNvPr id="22" name="AutoShape 5"/>
          <p:cNvSpPr>
            <a:spLocks noChangeArrowheads="1"/>
          </p:cNvSpPr>
          <p:nvPr/>
        </p:nvSpPr>
        <p:spPr bwMode="auto">
          <a:xfrm>
            <a:off x="6770858" y="2622599"/>
            <a:ext cx="1988890" cy="119181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Temporal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region</a:t>
            </a: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18164" y="5251946"/>
            <a:ext cx="1989084" cy="70788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That headache on July 24 2019</a:t>
            </a: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0" y="3987800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-58915" y="4038928"/>
            <a:ext cx="17491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instanceOf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at t1</a:t>
            </a:r>
          </a:p>
        </p:txBody>
      </p:sp>
      <p:cxnSp>
        <p:nvCxnSpPr>
          <p:cNvPr id="26" name="AutoShape 7"/>
          <p:cNvCxnSpPr>
            <a:cxnSpLocks noChangeShapeType="1"/>
            <a:stCxn id="23" idx="0"/>
            <a:endCxn id="20" idx="2"/>
          </p:cNvCxnSpPr>
          <p:nvPr/>
        </p:nvCxnSpPr>
        <p:spPr bwMode="auto">
          <a:xfrm flipV="1">
            <a:off x="1112706" y="3836670"/>
            <a:ext cx="11161" cy="1415276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3305738" y="4987805"/>
            <a:ext cx="1853897" cy="10156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that</a:t>
            </a:r>
            <a:r>
              <a:rPr kumimoji="0" lang="en-US" altLang="en-US" sz="2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ontology paper reviewing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6592489" y="4944170"/>
            <a:ext cx="2345628" cy="132343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Temporal region denoted by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b="1" dirty="0">
                <a:solidFill>
                  <a:srgbClr val="000000"/>
                </a:solidFill>
              </a:rPr>
              <a:t>‘July 24 2019, 1-5pm ECT’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cxnSp>
        <p:nvCxnSpPr>
          <p:cNvPr id="29" name="AutoShape 7"/>
          <p:cNvCxnSpPr>
            <a:cxnSpLocks noChangeShapeType="1"/>
            <a:stCxn id="27" idx="0"/>
            <a:endCxn id="21" idx="2"/>
          </p:cNvCxnSpPr>
          <p:nvPr/>
        </p:nvCxnSpPr>
        <p:spPr bwMode="auto">
          <a:xfrm flipH="1" flipV="1">
            <a:off x="4232686" y="3810845"/>
            <a:ext cx="1" cy="117696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AutoShape 7"/>
          <p:cNvCxnSpPr>
            <a:cxnSpLocks noChangeShapeType="1"/>
            <a:stCxn id="28" idx="0"/>
            <a:endCxn id="22" idx="2"/>
          </p:cNvCxnSpPr>
          <p:nvPr/>
        </p:nvCxnSpPr>
        <p:spPr bwMode="auto">
          <a:xfrm flipV="1">
            <a:off x="7765303" y="3814415"/>
            <a:ext cx="0" cy="1129755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3002775" y="4048799"/>
            <a:ext cx="1806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instanceOf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at t2</a:t>
            </a: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6573439" y="4047574"/>
            <a:ext cx="1806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instanceOf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at t2 </a:t>
            </a:r>
          </a:p>
        </p:txBody>
      </p:sp>
      <p:cxnSp>
        <p:nvCxnSpPr>
          <p:cNvPr id="33" name="Straight Arrow Connector 32"/>
          <p:cNvCxnSpPr/>
          <p:nvPr/>
        </p:nvCxnSpPr>
        <p:spPr bwMode="auto">
          <a:xfrm flipH="1">
            <a:off x="2129692" y="5449014"/>
            <a:ext cx="115635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92D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flipH="1">
            <a:off x="5125394" y="5449014"/>
            <a:ext cx="1467095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92D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2236830" y="489896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92D050"/>
                </a:solidFill>
              </a:rPr>
              <a:t>Occurrent</a:t>
            </a:r>
            <a:endParaRPr lang="en-US" sz="1400" dirty="0">
              <a:solidFill>
                <a:srgbClr val="92D050"/>
              </a:solidFill>
            </a:endParaRPr>
          </a:p>
          <a:p>
            <a:pPr algn="ctr"/>
            <a:r>
              <a:rPr lang="en-US" sz="1400" dirty="0" err="1">
                <a:solidFill>
                  <a:srgbClr val="92D050"/>
                </a:solidFill>
              </a:rPr>
              <a:t>PartOf</a:t>
            </a:r>
            <a:endParaRPr lang="en-US" sz="1400" dirty="0">
              <a:solidFill>
                <a:srgbClr val="92D05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49461C4-CE25-4D8C-B224-F952C10AB7DF}"/>
              </a:ext>
            </a:extLst>
          </p:cNvPr>
          <p:cNvSpPr txBox="1"/>
          <p:nvPr/>
        </p:nvSpPr>
        <p:spPr>
          <a:xfrm>
            <a:off x="5318451" y="5029200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92D050"/>
                </a:solidFill>
              </a:rPr>
              <a:t>Occupies-t-r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80B2D88-6D8D-46BD-867D-999E651E9C58}"/>
              </a:ext>
            </a:extLst>
          </p:cNvPr>
          <p:cNvCxnSpPr/>
          <p:nvPr/>
        </p:nvCxnSpPr>
        <p:spPr bwMode="auto">
          <a:xfrm flipH="1" flipV="1">
            <a:off x="3619748" y="2436674"/>
            <a:ext cx="3151110" cy="78183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8484B39F-640C-4C5A-A5BD-ED9A8A85CD17}"/>
              </a:ext>
            </a:extLst>
          </p:cNvPr>
          <p:cNvSpPr txBox="1"/>
          <p:nvPr/>
        </p:nvSpPr>
        <p:spPr>
          <a:xfrm>
            <a:off x="4618341" y="2227571"/>
            <a:ext cx="1721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Occupies-t-r</a:t>
            </a:r>
          </a:p>
        </p:txBody>
      </p:sp>
    </p:spTree>
    <p:extLst>
      <p:ext uri="{BB962C8B-B14F-4D97-AF65-F5344CB8AC3E}">
        <p14:creationId xmlns:p14="http://schemas.microsoft.com/office/powerpoint/2010/main" val="3193803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the particular/universal distinction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686800" cy="44196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Ignoring the distinction may lead to assertions in which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/>
              <a:t>Different interpretations are possible depending on which terms intend particulars and which universals,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524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Importance of being clear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International Classification of Headache Disorders has</a:t>
            </a:r>
          </a:p>
          <a:p>
            <a:r>
              <a:rPr lang="en-US" altLang="en-US" dirty="0"/>
              <a:t>‘</a:t>
            </a:r>
            <a:r>
              <a:rPr lang="en-US" altLang="en-US" i="1" dirty="0"/>
              <a:t>Persistent idiopathic facial pain (PIFP)</a:t>
            </a:r>
            <a:r>
              <a:rPr lang="en-US" altLang="en-US" dirty="0"/>
              <a:t>’ </a:t>
            </a:r>
          </a:p>
          <a:p>
            <a:pPr lvl="1">
              <a:buFontTx/>
              <a:buNone/>
            </a:pPr>
            <a:r>
              <a:rPr lang="en-US" altLang="en-US" dirty="0"/>
              <a:t>= ‘</a:t>
            </a:r>
            <a:r>
              <a:rPr lang="en-US" altLang="en-US" i="1" dirty="0"/>
              <a:t>persistent facial pain with varying presentations …’</a:t>
            </a:r>
          </a:p>
          <a:p>
            <a:pPr lvl="1">
              <a:buFontTx/>
              <a:buNone/>
            </a:pPr>
            <a:endParaRPr lang="en-US" altLang="en-US" i="1" dirty="0"/>
          </a:p>
          <a:p>
            <a:pPr lvl="1" indent="-742950">
              <a:buFontTx/>
              <a:buNone/>
            </a:pPr>
            <a:r>
              <a:rPr lang="en-US" altLang="en-US" dirty="0"/>
              <a:t>Imagine three patients: </a:t>
            </a:r>
          </a:p>
          <a:p>
            <a:pPr lvl="1" indent="-396875"/>
            <a:r>
              <a:rPr lang="en-US" altLang="en-US" sz="2000" dirty="0"/>
              <a:t>all three have continuously pain,</a:t>
            </a:r>
          </a:p>
          <a:p>
            <a:pPr lvl="1" indent="-396875"/>
            <a:r>
              <a:rPr lang="en-US" altLang="en-US" sz="2000" dirty="0"/>
              <a:t>the first one has always pain which presents itself in the same way,</a:t>
            </a:r>
          </a:p>
          <a:p>
            <a:pPr lvl="1" indent="-396875"/>
            <a:r>
              <a:rPr lang="en-US" altLang="en-US" sz="2000" dirty="0"/>
              <a:t>the second one has also always pain which presents itself in the same way, but in a different way than in the first patient,</a:t>
            </a:r>
          </a:p>
          <a:p>
            <a:pPr lvl="1" indent="-396875"/>
            <a:r>
              <a:rPr lang="en-US" altLang="en-US" sz="2000" dirty="0"/>
              <a:t>the third one’s pain presents itself sometimes like in the first patient, sometimes like in the second patient, and sometimes different from those.</a:t>
            </a:r>
          </a:p>
          <a:p>
            <a:pPr lvl="1" indent="-742950">
              <a:buFontTx/>
              <a:buNone/>
            </a:pPr>
            <a:r>
              <a:rPr lang="en-US" altLang="en-US" dirty="0"/>
              <a:t>Which patients satisfy the definition for PIFP ?</a:t>
            </a:r>
          </a:p>
          <a:p>
            <a:pPr lvl="1" indent="-742950">
              <a:buFontTx/>
              <a:buNone/>
            </a:pPr>
            <a:endParaRPr lang="en-US" altLang="en-US" dirty="0"/>
          </a:p>
          <a:p>
            <a:pPr lvl="1" indent="-742950">
              <a:buFontTx/>
              <a:buNone/>
            </a:pPr>
            <a:endParaRPr lang="en-US" altLang="en-US" dirty="0"/>
          </a:p>
          <a:p>
            <a:pPr lvl="1">
              <a:buFontTx/>
              <a:buNone/>
            </a:pPr>
            <a:endParaRPr lang="en-US" altLang="en-US" i="1" dirty="0"/>
          </a:p>
          <a:p>
            <a:pPr lvl="1">
              <a:buFontTx/>
              <a:buNone/>
            </a:pPr>
            <a:endParaRPr lang="en-US" altLang="en-US" i="1" dirty="0"/>
          </a:p>
          <a:p>
            <a:pPr lvl="1">
              <a:buFontTx/>
              <a:buNone/>
            </a:pPr>
            <a:endParaRPr lang="en-US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D1D7D-B51D-4B29-AD07-DC5E510FA9B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014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Talking about particulars or types?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‘</a:t>
            </a:r>
            <a:r>
              <a:rPr lang="en-US" altLang="en-US" i="1"/>
              <a:t>Persistent idiopathic facial pain (PIFP)</a:t>
            </a:r>
            <a:r>
              <a:rPr lang="en-US" altLang="en-US"/>
              <a:t>’ </a:t>
            </a:r>
          </a:p>
          <a:p>
            <a:pPr lvl="1">
              <a:buFontTx/>
              <a:buNone/>
            </a:pPr>
            <a:r>
              <a:rPr lang="en-US" altLang="en-US"/>
              <a:t>= ‘</a:t>
            </a:r>
            <a:r>
              <a:rPr lang="en-US" altLang="en-US" i="1"/>
              <a:t>persistent facial pain with varying presentations …’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D1D7D-B51D-4B29-AD07-DC5E510FA9B6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928688" y="4171950"/>
            <a:ext cx="2366962" cy="2073275"/>
            <a:chOff x="929479" y="4171346"/>
            <a:chExt cx="2366416" cy="2073486"/>
          </a:xfrm>
        </p:grpSpPr>
        <p:cxnSp>
          <p:nvCxnSpPr>
            <p:cNvPr id="32806" name="Straight Arrow Connector 15"/>
            <p:cNvCxnSpPr>
              <a:cxnSpLocks noChangeShapeType="1"/>
              <a:stCxn id="32778" idx="0"/>
              <a:endCxn id="32783" idx="2"/>
            </p:cNvCxnSpPr>
            <p:nvPr/>
          </p:nvCxnSpPr>
          <p:spPr bwMode="auto">
            <a:xfrm flipH="1" flipV="1">
              <a:off x="1305363" y="4171346"/>
              <a:ext cx="195948" cy="1986858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07" name="Straight Arrow Connector 16"/>
            <p:cNvCxnSpPr>
              <a:cxnSpLocks noChangeShapeType="1"/>
              <a:stCxn id="32778" idx="0"/>
              <a:endCxn id="32784" idx="2"/>
            </p:cNvCxnSpPr>
            <p:nvPr/>
          </p:nvCxnSpPr>
          <p:spPr bwMode="auto">
            <a:xfrm flipV="1">
              <a:off x="1501311" y="4171346"/>
              <a:ext cx="1794584" cy="1986858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08" name="TextBox 37"/>
            <p:cNvSpPr txBox="1">
              <a:spLocks noChangeArrowheads="1"/>
            </p:cNvSpPr>
            <p:nvPr/>
          </p:nvSpPr>
          <p:spPr bwMode="auto">
            <a:xfrm>
              <a:off x="929479" y="4572000"/>
              <a:ext cx="32252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</a:rPr>
                <a:t>t</a:t>
              </a:r>
              <a:r>
                <a:rPr lang="en-US" altLang="en-US" sz="1600" baseline="-2500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32809" name="TextBox 38"/>
            <p:cNvSpPr txBox="1">
              <a:spLocks noChangeArrowheads="1"/>
            </p:cNvSpPr>
            <p:nvPr/>
          </p:nvSpPr>
          <p:spPr bwMode="auto">
            <a:xfrm>
              <a:off x="951251" y="4920343"/>
              <a:ext cx="3225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</a:rPr>
                <a:t>t</a:t>
              </a:r>
              <a:r>
                <a:rPr lang="en-US" altLang="en-US" sz="1600" baseline="-2500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32810" name="TextBox 39"/>
            <p:cNvSpPr txBox="1">
              <a:spLocks noChangeArrowheads="1"/>
            </p:cNvSpPr>
            <p:nvPr/>
          </p:nvSpPr>
          <p:spPr bwMode="auto">
            <a:xfrm>
              <a:off x="963691" y="5212702"/>
              <a:ext cx="3225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</a:rPr>
                <a:t>t</a:t>
              </a:r>
              <a:r>
                <a:rPr lang="en-US" altLang="en-US" sz="1600" baseline="-2500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32811" name="TextBox 40"/>
            <p:cNvSpPr txBox="1">
              <a:spLocks noChangeArrowheads="1"/>
            </p:cNvSpPr>
            <p:nvPr/>
          </p:nvSpPr>
          <p:spPr bwMode="auto">
            <a:xfrm>
              <a:off x="2248205" y="5340221"/>
              <a:ext cx="32252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</a:rPr>
                <a:t>t</a:t>
              </a:r>
              <a:r>
                <a:rPr lang="en-US" altLang="en-US" sz="1600" baseline="-2500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32812" name="TextBox 41"/>
            <p:cNvSpPr txBox="1">
              <a:spLocks noChangeArrowheads="1"/>
            </p:cNvSpPr>
            <p:nvPr/>
          </p:nvSpPr>
          <p:spPr bwMode="auto">
            <a:xfrm>
              <a:off x="1971397" y="5604588"/>
              <a:ext cx="3225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</a:rPr>
                <a:t>t</a:t>
              </a:r>
              <a:r>
                <a:rPr lang="en-US" altLang="en-US" sz="1600" baseline="-2500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32813" name="TextBox 42"/>
            <p:cNvSpPr txBox="1">
              <a:spLocks noChangeArrowheads="1"/>
            </p:cNvSpPr>
            <p:nvPr/>
          </p:nvSpPr>
          <p:spPr bwMode="auto">
            <a:xfrm>
              <a:off x="1694588" y="5906278"/>
              <a:ext cx="3225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FF0000"/>
                  </a:solidFill>
                </a:rPr>
                <a:t>t</a:t>
              </a:r>
              <a:r>
                <a:rPr lang="en-US" altLang="en-US" sz="1600" baseline="-2500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1304825" y="4170905"/>
            <a:ext cx="6884609" cy="2018272"/>
            <a:chOff x="1305263" y="4170301"/>
            <a:chExt cx="6884302" cy="2019451"/>
          </a:xfrm>
        </p:grpSpPr>
        <p:cxnSp>
          <p:nvCxnSpPr>
            <p:cNvPr id="32796" name="Straight Arrow Connector 19"/>
            <p:cNvCxnSpPr>
              <a:cxnSpLocks noChangeShapeType="1"/>
              <a:stCxn id="32780" idx="0"/>
              <a:endCxn id="32783" idx="2"/>
            </p:cNvCxnSpPr>
            <p:nvPr/>
          </p:nvCxnSpPr>
          <p:spPr bwMode="auto">
            <a:xfrm flipH="1" flipV="1">
              <a:off x="1305263" y="4170301"/>
              <a:ext cx="6672417" cy="2019451"/>
            </a:xfrm>
            <a:prstGeom prst="straightConnector1">
              <a:avLst/>
            </a:prstGeom>
            <a:noFill/>
            <a:ln w="28575" algn="ctr">
              <a:solidFill>
                <a:srgbClr val="FFC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7" name="Straight Arrow Connector 22"/>
            <p:cNvCxnSpPr>
              <a:cxnSpLocks noChangeShapeType="1"/>
              <a:stCxn id="32780" idx="0"/>
              <a:endCxn id="32784" idx="2"/>
            </p:cNvCxnSpPr>
            <p:nvPr/>
          </p:nvCxnSpPr>
          <p:spPr bwMode="auto">
            <a:xfrm flipH="1" flipV="1">
              <a:off x="3295963" y="4170301"/>
              <a:ext cx="4681717" cy="2019451"/>
            </a:xfrm>
            <a:prstGeom prst="straightConnector1">
              <a:avLst/>
            </a:prstGeom>
            <a:noFill/>
            <a:ln w="28575" algn="ctr">
              <a:solidFill>
                <a:srgbClr val="FFC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8" name="Straight Arrow Connector 25"/>
            <p:cNvCxnSpPr>
              <a:cxnSpLocks noChangeShapeType="1"/>
              <a:stCxn id="32780" idx="0"/>
              <a:endCxn id="32786" idx="2"/>
            </p:cNvCxnSpPr>
            <p:nvPr/>
          </p:nvCxnSpPr>
          <p:spPr bwMode="auto">
            <a:xfrm flipH="1" flipV="1">
              <a:off x="5541720" y="4170301"/>
              <a:ext cx="2435960" cy="2019451"/>
            </a:xfrm>
            <a:prstGeom prst="straightConnector1">
              <a:avLst/>
            </a:prstGeom>
            <a:noFill/>
            <a:ln w="28575" algn="ctr">
              <a:solidFill>
                <a:srgbClr val="FFC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9" name="Straight Arrow Connector 28"/>
            <p:cNvCxnSpPr>
              <a:cxnSpLocks noChangeShapeType="1"/>
              <a:stCxn id="32780" idx="0"/>
              <a:endCxn id="32785" idx="2"/>
            </p:cNvCxnSpPr>
            <p:nvPr/>
          </p:nvCxnSpPr>
          <p:spPr bwMode="auto">
            <a:xfrm flipH="1" flipV="1">
              <a:off x="7796810" y="4170301"/>
              <a:ext cx="180870" cy="2019451"/>
            </a:xfrm>
            <a:prstGeom prst="straightConnector1">
              <a:avLst/>
            </a:prstGeom>
            <a:noFill/>
            <a:ln w="28575" algn="ctr">
              <a:solidFill>
                <a:srgbClr val="FFC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00" name="TextBox 43"/>
            <p:cNvSpPr txBox="1">
              <a:spLocks noChangeArrowheads="1"/>
            </p:cNvSpPr>
            <p:nvPr/>
          </p:nvSpPr>
          <p:spPr bwMode="auto">
            <a:xfrm>
              <a:off x="3046146" y="4647875"/>
              <a:ext cx="32252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FFC000"/>
                  </a:solidFill>
                </a:rPr>
                <a:t>t</a:t>
              </a:r>
              <a:r>
                <a:rPr lang="en-US" altLang="en-US" sz="1600" baseline="-25000">
                  <a:solidFill>
                    <a:srgbClr val="FFC000"/>
                  </a:solidFill>
                </a:rPr>
                <a:t>1</a:t>
              </a:r>
            </a:p>
          </p:txBody>
        </p:sp>
        <p:sp>
          <p:nvSpPr>
            <p:cNvPr id="32801" name="TextBox 44"/>
            <p:cNvSpPr txBox="1">
              <a:spLocks noChangeArrowheads="1"/>
            </p:cNvSpPr>
            <p:nvPr/>
          </p:nvSpPr>
          <p:spPr bwMode="auto">
            <a:xfrm>
              <a:off x="3347836" y="4766788"/>
              <a:ext cx="3225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dirty="0">
                  <a:solidFill>
                    <a:srgbClr val="FFC000"/>
                  </a:solidFill>
                </a:rPr>
                <a:t>t</a:t>
              </a:r>
              <a:r>
                <a:rPr lang="en-US" altLang="en-US" sz="1600" baseline="-25000" dirty="0">
                  <a:solidFill>
                    <a:srgbClr val="FFC000"/>
                  </a:solidFill>
                </a:rPr>
                <a:t>2</a:t>
              </a:r>
            </a:p>
          </p:txBody>
        </p:sp>
        <p:sp>
          <p:nvSpPr>
            <p:cNvPr id="32802" name="TextBox 45"/>
            <p:cNvSpPr txBox="1">
              <a:spLocks noChangeArrowheads="1"/>
            </p:cNvSpPr>
            <p:nvPr/>
          </p:nvSpPr>
          <p:spPr bwMode="auto">
            <a:xfrm>
              <a:off x="3640195" y="4876608"/>
              <a:ext cx="3225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dirty="0">
                  <a:solidFill>
                    <a:srgbClr val="FFC000"/>
                  </a:solidFill>
                </a:rPr>
                <a:t>t</a:t>
              </a:r>
              <a:r>
                <a:rPr lang="en-US" altLang="en-US" sz="1600" baseline="-25000" dirty="0">
                  <a:solidFill>
                    <a:srgbClr val="FFC000"/>
                  </a:solidFill>
                </a:rPr>
                <a:t>3</a:t>
              </a:r>
            </a:p>
          </p:txBody>
        </p:sp>
        <p:sp>
          <p:nvSpPr>
            <p:cNvPr id="32803" name="TextBox 46"/>
            <p:cNvSpPr txBox="1">
              <a:spLocks noChangeArrowheads="1"/>
            </p:cNvSpPr>
            <p:nvPr/>
          </p:nvSpPr>
          <p:spPr bwMode="auto">
            <a:xfrm>
              <a:off x="3884184" y="4448039"/>
              <a:ext cx="32252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dirty="0">
                  <a:solidFill>
                    <a:srgbClr val="FFC000"/>
                  </a:solidFill>
                </a:rPr>
                <a:t>t</a:t>
              </a:r>
              <a:r>
                <a:rPr lang="en-US" altLang="en-US" sz="1600" baseline="-25000" dirty="0">
                  <a:solidFill>
                    <a:srgbClr val="FFC000"/>
                  </a:solidFill>
                </a:rPr>
                <a:t>1</a:t>
              </a:r>
            </a:p>
          </p:txBody>
        </p:sp>
        <p:sp>
          <p:nvSpPr>
            <p:cNvPr id="32804" name="TextBox 47"/>
            <p:cNvSpPr txBox="1">
              <a:spLocks noChangeArrowheads="1"/>
            </p:cNvSpPr>
            <p:nvPr/>
          </p:nvSpPr>
          <p:spPr bwMode="auto">
            <a:xfrm>
              <a:off x="5583846" y="4332515"/>
              <a:ext cx="3225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dirty="0">
                  <a:solidFill>
                    <a:srgbClr val="FFC000"/>
                  </a:solidFill>
                </a:rPr>
                <a:t>t</a:t>
              </a:r>
              <a:r>
                <a:rPr lang="en-US" altLang="en-US" sz="1600" baseline="-25000" dirty="0">
                  <a:solidFill>
                    <a:srgbClr val="FFC000"/>
                  </a:solidFill>
                </a:rPr>
                <a:t>2</a:t>
              </a:r>
            </a:p>
          </p:txBody>
        </p:sp>
        <p:sp>
          <p:nvSpPr>
            <p:cNvPr id="32805" name="TextBox 48"/>
            <p:cNvSpPr txBox="1">
              <a:spLocks noChangeArrowheads="1"/>
            </p:cNvSpPr>
            <p:nvPr/>
          </p:nvSpPr>
          <p:spPr bwMode="auto">
            <a:xfrm>
              <a:off x="7867040" y="4312724"/>
              <a:ext cx="3225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dirty="0">
                  <a:solidFill>
                    <a:srgbClr val="FFC000"/>
                  </a:solidFill>
                </a:rPr>
                <a:t>t</a:t>
              </a:r>
              <a:r>
                <a:rPr lang="en-US" altLang="en-US" sz="1600" baseline="-25000" dirty="0">
                  <a:solidFill>
                    <a:srgbClr val="FFC000"/>
                  </a:solidFill>
                </a:rPr>
                <a:t>3</a:t>
              </a:r>
            </a:p>
          </p:txBody>
        </p:sp>
      </p:grpSp>
      <p:grpSp>
        <p:nvGrpSpPr>
          <p:cNvPr id="4" name="Group 61"/>
          <p:cNvGrpSpPr>
            <a:grpSpLocks/>
          </p:cNvGrpSpPr>
          <p:nvPr/>
        </p:nvGrpSpPr>
        <p:grpSpPr bwMode="auto">
          <a:xfrm>
            <a:off x="1304825" y="4170905"/>
            <a:ext cx="6491838" cy="2035236"/>
            <a:chOff x="1305263" y="4170300"/>
            <a:chExt cx="6491525" cy="2035765"/>
          </a:xfrm>
        </p:grpSpPr>
        <p:cxnSp>
          <p:nvCxnSpPr>
            <p:cNvPr id="32788" name="Straight Arrow Connector 31"/>
            <p:cNvCxnSpPr>
              <a:cxnSpLocks noChangeShapeType="1"/>
              <a:stCxn id="32779" idx="0"/>
              <a:endCxn id="32783" idx="2"/>
            </p:cNvCxnSpPr>
            <p:nvPr/>
          </p:nvCxnSpPr>
          <p:spPr bwMode="auto">
            <a:xfrm flipH="1" flipV="1">
              <a:off x="1305263" y="4170301"/>
              <a:ext cx="3310462" cy="2035764"/>
            </a:xfrm>
            <a:prstGeom prst="straightConnector1">
              <a:avLst/>
            </a:prstGeom>
            <a:noFill/>
            <a:ln w="28575" algn="ctr">
              <a:solidFill>
                <a:srgbClr val="00FF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9" name="Straight Arrow Connector 34"/>
            <p:cNvCxnSpPr>
              <a:cxnSpLocks noChangeShapeType="1"/>
              <a:stCxn id="32779" idx="0"/>
              <a:endCxn id="32785" idx="2"/>
            </p:cNvCxnSpPr>
            <p:nvPr/>
          </p:nvCxnSpPr>
          <p:spPr bwMode="auto">
            <a:xfrm flipV="1">
              <a:off x="4615725" y="4170300"/>
              <a:ext cx="3181063" cy="2035764"/>
            </a:xfrm>
            <a:prstGeom prst="straightConnector1">
              <a:avLst/>
            </a:prstGeom>
            <a:noFill/>
            <a:ln w="28575" algn="ctr">
              <a:solidFill>
                <a:srgbClr val="00FF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90" name="TextBox 53"/>
            <p:cNvSpPr txBox="1">
              <a:spLocks noChangeArrowheads="1"/>
            </p:cNvSpPr>
            <p:nvPr/>
          </p:nvSpPr>
          <p:spPr bwMode="auto">
            <a:xfrm>
              <a:off x="3048354" y="5486137"/>
              <a:ext cx="32252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00FF00"/>
                  </a:solidFill>
                </a:rPr>
                <a:t>t</a:t>
              </a:r>
              <a:r>
                <a:rPr lang="en-US" altLang="en-US" sz="1600" baseline="-25000">
                  <a:solidFill>
                    <a:srgbClr val="00FF00"/>
                  </a:solidFill>
                </a:rPr>
                <a:t>1</a:t>
              </a:r>
            </a:p>
          </p:txBody>
        </p:sp>
        <p:sp>
          <p:nvSpPr>
            <p:cNvPr id="32791" name="TextBox 54"/>
            <p:cNvSpPr txBox="1">
              <a:spLocks noChangeArrowheads="1"/>
            </p:cNvSpPr>
            <p:nvPr/>
          </p:nvSpPr>
          <p:spPr bwMode="auto">
            <a:xfrm>
              <a:off x="3359375" y="5629206"/>
              <a:ext cx="3225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00FF00"/>
                  </a:solidFill>
                </a:rPr>
                <a:t>t</a:t>
              </a:r>
              <a:r>
                <a:rPr lang="en-US" altLang="en-US" sz="1600" baseline="-25000">
                  <a:solidFill>
                    <a:srgbClr val="00FF00"/>
                  </a:solidFill>
                </a:rPr>
                <a:t>2</a:t>
              </a:r>
            </a:p>
          </p:txBody>
        </p:sp>
        <p:sp>
          <p:nvSpPr>
            <p:cNvPr id="32792" name="TextBox 55"/>
            <p:cNvSpPr txBox="1">
              <a:spLocks noChangeArrowheads="1"/>
            </p:cNvSpPr>
            <p:nvPr/>
          </p:nvSpPr>
          <p:spPr bwMode="auto">
            <a:xfrm>
              <a:off x="3726378" y="5753615"/>
              <a:ext cx="3225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>
                  <a:solidFill>
                    <a:srgbClr val="00FF00"/>
                  </a:solidFill>
                </a:rPr>
                <a:t>t</a:t>
              </a:r>
              <a:r>
                <a:rPr lang="en-US" altLang="en-US" sz="1600" baseline="-25000">
                  <a:solidFill>
                    <a:srgbClr val="00FF00"/>
                  </a:solidFill>
                </a:rPr>
                <a:t>3</a:t>
              </a:r>
            </a:p>
          </p:txBody>
        </p:sp>
        <p:sp>
          <p:nvSpPr>
            <p:cNvPr id="32793" name="TextBox 56"/>
            <p:cNvSpPr txBox="1">
              <a:spLocks noChangeArrowheads="1"/>
            </p:cNvSpPr>
            <p:nvPr/>
          </p:nvSpPr>
          <p:spPr bwMode="auto">
            <a:xfrm>
              <a:off x="7410111" y="4338001"/>
              <a:ext cx="32252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dirty="0">
                  <a:solidFill>
                    <a:srgbClr val="00FF00"/>
                  </a:solidFill>
                </a:rPr>
                <a:t>t</a:t>
              </a:r>
              <a:r>
                <a:rPr lang="en-US" altLang="en-US" sz="1600" baseline="-25000" dirty="0">
                  <a:solidFill>
                    <a:srgbClr val="00FF00"/>
                  </a:solidFill>
                </a:rPr>
                <a:t>1</a:t>
              </a:r>
            </a:p>
          </p:txBody>
        </p:sp>
        <p:sp>
          <p:nvSpPr>
            <p:cNvPr id="32794" name="TextBox 57"/>
            <p:cNvSpPr txBox="1">
              <a:spLocks noChangeArrowheads="1"/>
            </p:cNvSpPr>
            <p:nvPr/>
          </p:nvSpPr>
          <p:spPr bwMode="auto">
            <a:xfrm>
              <a:off x="7224091" y="4481899"/>
              <a:ext cx="3225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dirty="0">
                  <a:solidFill>
                    <a:srgbClr val="00FF00"/>
                  </a:solidFill>
                </a:rPr>
                <a:t>t</a:t>
              </a:r>
              <a:r>
                <a:rPr lang="en-US" altLang="en-US" sz="1600" baseline="-25000" dirty="0">
                  <a:solidFill>
                    <a:srgbClr val="00FF00"/>
                  </a:solidFill>
                </a:rPr>
                <a:t>2</a:t>
              </a:r>
            </a:p>
          </p:txBody>
        </p:sp>
        <p:sp>
          <p:nvSpPr>
            <p:cNvPr id="32795" name="TextBox 58"/>
            <p:cNvSpPr txBox="1">
              <a:spLocks noChangeArrowheads="1"/>
            </p:cNvSpPr>
            <p:nvPr/>
          </p:nvSpPr>
          <p:spPr bwMode="auto">
            <a:xfrm>
              <a:off x="7043431" y="4606592"/>
              <a:ext cx="3225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dirty="0">
                  <a:solidFill>
                    <a:srgbClr val="00FF00"/>
                  </a:solidFill>
                </a:rPr>
                <a:t>t</a:t>
              </a:r>
              <a:r>
                <a:rPr lang="en-US" altLang="en-US" sz="1600" baseline="-25000" dirty="0">
                  <a:solidFill>
                    <a:srgbClr val="00FF00"/>
                  </a:solidFill>
                </a:rPr>
                <a:t>3</a:t>
              </a:r>
            </a:p>
          </p:txBody>
        </p:sp>
      </p:grpSp>
      <p:grpSp>
        <p:nvGrpSpPr>
          <p:cNvPr id="5" name="Group 67"/>
          <p:cNvGrpSpPr>
            <a:grpSpLocks/>
          </p:cNvGrpSpPr>
          <p:nvPr/>
        </p:nvGrpSpPr>
        <p:grpSpPr bwMode="auto">
          <a:xfrm>
            <a:off x="114300" y="3200400"/>
            <a:ext cx="8704397" cy="1422400"/>
            <a:chOff x="114992" y="3340349"/>
            <a:chExt cx="8703272" cy="1422728"/>
          </a:xfrm>
        </p:grpSpPr>
        <p:sp>
          <p:nvSpPr>
            <p:cNvPr id="32783" name="TextBox 4"/>
            <p:cNvSpPr txBox="1">
              <a:spLocks noChangeArrowheads="1"/>
            </p:cNvSpPr>
            <p:nvPr/>
          </p:nvSpPr>
          <p:spPr bwMode="auto">
            <a:xfrm>
              <a:off x="525342" y="3340349"/>
              <a:ext cx="1635269" cy="919613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/>
                <a:t>persistent</a:t>
              </a:r>
            </a:p>
            <a:p>
              <a:pPr eaLnBrk="1" hangingPunct="1"/>
              <a:r>
                <a:rPr lang="en-US" altLang="en-US" dirty="0"/>
                <a:t>facial pain</a:t>
              </a:r>
            </a:p>
          </p:txBody>
        </p:sp>
        <p:sp>
          <p:nvSpPr>
            <p:cNvPr id="32784" name="TextBox 5"/>
            <p:cNvSpPr txBox="1">
              <a:spLocks noChangeArrowheads="1"/>
            </p:cNvSpPr>
            <p:nvPr/>
          </p:nvSpPr>
          <p:spPr bwMode="auto">
            <a:xfrm>
              <a:off x="2347141" y="3340349"/>
              <a:ext cx="1970657" cy="919613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/>
                <a:t>presentation </a:t>
              </a:r>
            </a:p>
            <a:p>
              <a:pPr eaLnBrk="1" hangingPunct="1"/>
              <a:r>
                <a:rPr lang="en-US" altLang="en-US"/>
                <a:t>type1</a:t>
              </a:r>
            </a:p>
          </p:txBody>
        </p:sp>
        <p:sp>
          <p:nvSpPr>
            <p:cNvPr id="32785" name="TextBox 6"/>
            <p:cNvSpPr txBox="1">
              <a:spLocks noChangeArrowheads="1"/>
            </p:cNvSpPr>
            <p:nvPr/>
          </p:nvSpPr>
          <p:spPr bwMode="auto">
            <a:xfrm>
              <a:off x="6847607" y="3340349"/>
              <a:ext cx="1970657" cy="919613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/>
                <a:t>presentation </a:t>
              </a:r>
            </a:p>
            <a:p>
              <a:pPr eaLnBrk="1" hangingPunct="1"/>
              <a:r>
                <a:rPr lang="en-US" altLang="en-US"/>
                <a:t>type3</a:t>
              </a:r>
            </a:p>
          </p:txBody>
        </p:sp>
        <p:sp>
          <p:nvSpPr>
            <p:cNvPr id="32786" name="TextBox 7"/>
            <p:cNvSpPr txBox="1">
              <a:spLocks noChangeArrowheads="1"/>
            </p:cNvSpPr>
            <p:nvPr/>
          </p:nvSpPr>
          <p:spPr bwMode="auto">
            <a:xfrm>
              <a:off x="4592708" y="3340349"/>
              <a:ext cx="1970657" cy="919613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/>
                <a:t>presentation </a:t>
              </a:r>
            </a:p>
            <a:p>
              <a:pPr eaLnBrk="1" hangingPunct="1"/>
              <a:r>
                <a:rPr lang="en-US" altLang="en-US"/>
                <a:t>type2</a:t>
              </a:r>
            </a:p>
          </p:txBody>
        </p:sp>
        <p:sp>
          <p:nvSpPr>
            <p:cNvPr id="32787" name="TextBox 65"/>
            <p:cNvSpPr txBox="1">
              <a:spLocks noChangeArrowheads="1"/>
            </p:cNvSpPr>
            <p:nvPr/>
          </p:nvSpPr>
          <p:spPr bwMode="auto">
            <a:xfrm>
              <a:off x="114992" y="4301412"/>
              <a:ext cx="8691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chemeClr val="bg1"/>
                  </a:solidFill>
                </a:rPr>
                <a:t>types</a:t>
              </a:r>
            </a:p>
          </p:txBody>
        </p:sp>
      </p:grpSp>
      <p:grpSp>
        <p:nvGrpSpPr>
          <p:cNvPr id="6" name="Group 68"/>
          <p:cNvGrpSpPr>
            <a:grpSpLocks/>
          </p:cNvGrpSpPr>
          <p:nvPr/>
        </p:nvGrpSpPr>
        <p:grpSpPr bwMode="auto">
          <a:xfrm>
            <a:off x="0" y="5291139"/>
            <a:ext cx="9149159" cy="1376666"/>
            <a:chOff x="0" y="5290457"/>
            <a:chExt cx="9149860" cy="1377365"/>
          </a:xfrm>
        </p:grpSpPr>
        <p:sp>
          <p:nvSpPr>
            <p:cNvPr id="32778" name="TextBox 11"/>
            <p:cNvSpPr txBox="1">
              <a:spLocks noChangeArrowheads="1"/>
            </p:cNvSpPr>
            <p:nvPr/>
          </p:nvSpPr>
          <p:spPr bwMode="auto">
            <a:xfrm>
              <a:off x="874376" y="6158204"/>
              <a:ext cx="1784600" cy="461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FF0000"/>
                  </a:solidFill>
                </a:rPr>
                <a:t>my </a:t>
              </a:r>
              <a:r>
                <a:rPr lang="en-US" altLang="en-US" dirty="0" err="1">
                  <a:solidFill>
                    <a:srgbClr val="FF0000"/>
                  </a:solidFill>
                </a:rPr>
                <a:t>painings</a:t>
              </a:r>
              <a:endParaRPr lang="en-US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2779" name="TextBox 12"/>
            <p:cNvSpPr txBox="1">
              <a:spLocks noChangeArrowheads="1"/>
            </p:cNvSpPr>
            <p:nvPr/>
          </p:nvSpPr>
          <p:spPr bwMode="auto">
            <a:xfrm>
              <a:off x="4005696" y="6205923"/>
              <a:ext cx="1750934" cy="461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00FF00"/>
                  </a:solidFill>
                </a:rPr>
                <a:t>his </a:t>
              </a:r>
              <a:r>
                <a:rPr lang="en-US" altLang="en-US" dirty="0" err="1">
                  <a:solidFill>
                    <a:srgbClr val="00FF00"/>
                  </a:solidFill>
                </a:rPr>
                <a:t>painings</a:t>
              </a:r>
              <a:endParaRPr lang="en-US" altLang="en-US" dirty="0">
                <a:solidFill>
                  <a:srgbClr val="00FF00"/>
                </a:solidFill>
              </a:endParaRPr>
            </a:p>
          </p:txBody>
        </p:sp>
        <p:sp>
          <p:nvSpPr>
            <p:cNvPr id="32780" name="TextBox 13"/>
            <p:cNvSpPr txBox="1">
              <a:spLocks noChangeArrowheads="1"/>
            </p:cNvSpPr>
            <p:nvPr/>
          </p:nvSpPr>
          <p:spPr bwMode="auto">
            <a:xfrm>
              <a:off x="7337174" y="6188951"/>
              <a:ext cx="1812686" cy="461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FFC000"/>
                  </a:solidFill>
                </a:rPr>
                <a:t>her </a:t>
              </a:r>
              <a:r>
                <a:rPr lang="en-US" altLang="en-US" dirty="0" err="1">
                  <a:solidFill>
                    <a:srgbClr val="FFC000"/>
                  </a:solidFill>
                </a:rPr>
                <a:t>painings</a:t>
              </a:r>
              <a:endParaRPr lang="en-US" altLang="en-US" dirty="0">
                <a:solidFill>
                  <a:srgbClr val="FFC000"/>
                </a:solidFill>
              </a:endParaRPr>
            </a:p>
          </p:txBody>
        </p:sp>
        <p:cxnSp>
          <p:nvCxnSpPr>
            <p:cNvPr id="32781" name="Straight Connector 63"/>
            <p:cNvCxnSpPr>
              <a:cxnSpLocks noChangeShapeType="1"/>
            </p:cNvCxnSpPr>
            <p:nvPr/>
          </p:nvCxnSpPr>
          <p:spPr bwMode="auto">
            <a:xfrm>
              <a:off x="205273" y="5290457"/>
              <a:ext cx="8677470" cy="47889"/>
            </a:xfrm>
            <a:prstGeom prst="line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82" name="TextBox 66"/>
            <p:cNvSpPr txBox="1">
              <a:spLocks noChangeArrowheads="1"/>
            </p:cNvSpPr>
            <p:nvPr/>
          </p:nvSpPr>
          <p:spPr bwMode="auto">
            <a:xfrm>
              <a:off x="0" y="5508171"/>
              <a:ext cx="98777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 err="1">
                  <a:solidFill>
                    <a:schemeClr val="bg1"/>
                  </a:solidFill>
                </a:rPr>
                <a:t>parti</a:t>
              </a:r>
              <a:r>
                <a:rPr lang="en-US" altLang="en-US" dirty="0">
                  <a:solidFill>
                    <a:schemeClr val="bg1"/>
                  </a:solidFill>
                </a:rPr>
                <a:t>-</a:t>
              </a:r>
            </a:p>
            <a:p>
              <a:pPr eaLnBrk="1" hangingPunct="1"/>
              <a:r>
                <a:rPr lang="en-US" altLang="en-US" dirty="0" err="1">
                  <a:solidFill>
                    <a:schemeClr val="bg1"/>
                  </a:solidFill>
                </a:rPr>
                <a:t>culars</a:t>
              </a:r>
              <a:endParaRPr lang="en-US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351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‘</a:t>
            </a:r>
            <a:r>
              <a:rPr lang="en-US" altLang="en-US" i="1" dirty="0"/>
              <a:t>Persistent idiopathic facial pain (PIFP)</a:t>
            </a:r>
            <a:r>
              <a:rPr lang="en-US" altLang="en-US" dirty="0"/>
              <a:t>’ </a:t>
            </a:r>
          </a:p>
          <a:p>
            <a:pPr lvl="1">
              <a:buFontTx/>
              <a:buNone/>
            </a:pPr>
            <a:r>
              <a:rPr lang="en-US" altLang="en-US" dirty="0"/>
              <a:t>= ‘</a:t>
            </a:r>
            <a:r>
              <a:rPr lang="en-US" altLang="en-US" i="1" dirty="0"/>
              <a:t>persistent facial pain with varying presentations …’</a:t>
            </a:r>
          </a:p>
          <a:p>
            <a:pPr lvl="1">
              <a:buFontTx/>
              <a:buNone/>
            </a:pPr>
            <a:endParaRPr lang="en-US" altLang="en-US" i="1" dirty="0"/>
          </a:p>
          <a:p>
            <a:pPr lvl="1">
              <a:buFontTx/>
              <a:buNone/>
            </a:pPr>
            <a:endParaRPr lang="en-US" altLang="en-US" i="1" dirty="0"/>
          </a:p>
          <a:p>
            <a:pPr lvl="1">
              <a:buFontTx/>
              <a:buNone/>
            </a:pPr>
            <a:endParaRPr lang="en-US" altLang="en-US" i="1" dirty="0"/>
          </a:p>
          <a:p>
            <a:pPr lvl="1">
              <a:buFontTx/>
              <a:buNone/>
            </a:pPr>
            <a:endParaRPr lang="en-US" altLang="en-US" i="1" dirty="0"/>
          </a:p>
          <a:p>
            <a:pPr lvl="1">
              <a:buFontTx/>
              <a:buNone/>
            </a:pPr>
            <a:endParaRPr lang="en-US" altLang="en-US" i="1" dirty="0"/>
          </a:p>
          <a:p>
            <a:pPr lvl="1">
              <a:buFontTx/>
              <a:buNone/>
            </a:pPr>
            <a:endParaRPr lang="en-US" altLang="en-US" i="1" dirty="0"/>
          </a:p>
          <a:p>
            <a:pPr lvl="1"/>
            <a:r>
              <a:rPr lang="en-US" altLang="en-US" sz="2400" i="1" dirty="0"/>
              <a:t>if the description is about types, then the </a:t>
            </a:r>
            <a:r>
              <a:rPr lang="en-US" altLang="en-US" sz="2400" i="1" dirty="0">
                <a:solidFill>
                  <a:srgbClr val="FF0000"/>
                </a:solidFill>
              </a:rPr>
              <a:t>three</a:t>
            </a:r>
            <a:r>
              <a:rPr lang="en-US" altLang="en-US" sz="2400" i="1" dirty="0"/>
              <a:t> </a:t>
            </a:r>
            <a:r>
              <a:rPr lang="en-US" altLang="en-US" sz="2400" i="1" dirty="0">
                <a:solidFill>
                  <a:srgbClr val="FFC000"/>
                </a:solidFill>
              </a:rPr>
              <a:t>particular</a:t>
            </a:r>
            <a:r>
              <a:rPr lang="en-US" altLang="en-US" sz="2400" i="1" dirty="0"/>
              <a:t> </a:t>
            </a:r>
            <a:r>
              <a:rPr lang="en-US" altLang="en-US" sz="2400" i="1" dirty="0">
                <a:solidFill>
                  <a:srgbClr val="00FF00"/>
                </a:solidFill>
              </a:rPr>
              <a:t>pains</a:t>
            </a:r>
            <a:r>
              <a:rPr lang="en-US" altLang="en-US" sz="2400" i="1" dirty="0"/>
              <a:t> fall under PIFP.</a:t>
            </a:r>
          </a:p>
          <a:p>
            <a:pPr lvl="1"/>
            <a:r>
              <a:rPr lang="en-US" altLang="en-US" sz="2400" i="1" dirty="0"/>
              <a:t>if the description is about (arbitrary) particulars, then only </a:t>
            </a:r>
            <a:r>
              <a:rPr lang="en-US" altLang="en-US" sz="2400" i="1" dirty="0">
                <a:solidFill>
                  <a:srgbClr val="FFC000"/>
                </a:solidFill>
              </a:rPr>
              <a:t>her pain</a:t>
            </a:r>
            <a:r>
              <a:rPr lang="en-US" altLang="en-US" sz="2400" i="1" dirty="0"/>
              <a:t> falls under PIFP.</a:t>
            </a:r>
            <a:endParaRPr lang="en-US" alt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D1D7D-B51D-4B29-AD07-DC5E510FA9B6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667000"/>
            <a:ext cx="6497319" cy="25146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762000"/>
          </a:xfrm>
        </p:spPr>
        <p:txBody>
          <a:bodyPr/>
          <a:lstStyle/>
          <a:p>
            <a:r>
              <a:rPr lang="en-US" altLang="en-US" dirty="0"/>
              <a:t>Talking about particulars or types?</a:t>
            </a:r>
          </a:p>
        </p:txBody>
      </p:sp>
    </p:spTree>
    <p:extLst>
      <p:ext uri="{BB962C8B-B14F-4D97-AF65-F5344CB8AC3E}">
        <p14:creationId xmlns:p14="http://schemas.microsoft.com/office/powerpoint/2010/main" val="131061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the particular/universal distinction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686800" cy="44196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Ignoring the distinction may lead to assertions in which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Different interpretations are possible depending on which terms intend particulars and which universals, 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/>
              <a:t>the authors run together forms of speech governed by different logical rules.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834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analyze these assertions?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953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Examples: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571500" lvl="1" indent="-228600">
              <a:buFont typeface="Arial" panose="020B0604020202020204" pitchFamily="34" charset="0"/>
              <a:buChar char="•"/>
            </a:pPr>
            <a:r>
              <a:rPr lang="en-US" i="1" dirty="0"/>
              <a:t>‘Stating that (sleep) bruxism is a behavior in no way precludes the possibility (at some to-be-specified and validated cut point) of it being more than a behavior, either a risk factor or disorder’.</a:t>
            </a:r>
          </a:p>
          <a:p>
            <a:pPr marL="571500" lvl="1" indent="-228600">
              <a:buFont typeface="Arial" panose="020B0604020202020204" pitchFamily="34" charset="0"/>
              <a:buChar char="•"/>
            </a:pPr>
            <a:endParaRPr lang="en-US" i="1" dirty="0"/>
          </a:p>
          <a:p>
            <a:pPr marL="571500" lvl="1" indent="-228600">
              <a:buFont typeface="Arial" panose="020B0604020202020204" pitchFamily="34" charset="0"/>
              <a:buChar char="•"/>
            </a:pPr>
            <a:r>
              <a:rPr lang="en-US" i="1" dirty="0"/>
              <a:t>‘Bruxism is a continuously distributed behavior’</a:t>
            </a:r>
            <a:endParaRPr lang="en-US" dirty="0"/>
          </a:p>
          <a:p>
            <a:pPr marL="1657350" lvl="4" indent="0"/>
            <a:endParaRPr lang="en-US" sz="1800" i="0" dirty="0"/>
          </a:p>
          <a:p>
            <a:pPr marL="1657350" lvl="4" indent="0"/>
            <a:endParaRPr lang="en-US" sz="1800" i="0" dirty="0"/>
          </a:p>
          <a:p>
            <a:pPr marL="1657350" lvl="4" indent="0"/>
            <a:r>
              <a:rPr lang="en-US" sz="1400" i="0" dirty="0"/>
              <a:t>Raphael KG, Santiago V, </a:t>
            </a:r>
            <a:r>
              <a:rPr lang="en-US" sz="1400" i="0" dirty="0" err="1"/>
              <a:t>Lobbezoo</a:t>
            </a:r>
            <a:r>
              <a:rPr lang="en-US" sz="1400" i="0" dirty="0"/>
              <a:t> F. Bruxism is a continuously distributed </a:t>
            </a:r>
            <a:r>
              <a:rPr lang="en-US" sz="1400" i="0" dirty="0" err="1"/>
              <a:t>behaviour</a:t>
            </a:r>
            <a:r>
              <a:rPr lang="en-US" sz="1400" i="0" dirty="0"/>
              <a:t>, but disorder decisions are dichotomous (Response to letter by </a:t>
            </a:r>
            <a:r>
              <a:rPr lang="en-US" sz="1400" i="0" dirty="0" err="1"/>
              <a:t>Manfredini</a:t>
            </a:r>
            <a:r>
              <a:rPr lang="en-US" sz="1400" i="0" dirty="0"/>
              <a:t>, De </a:t>
            </a:r>
            <a:r>
              <a:rPr lang="en-US" sz="1400" i="0" dirty="0" err="1"/>
              <a:t>Laat</a:t>
            </a:r>
            <a:r>
              <a:rPr lang="en-US" sz="1400" i="0" dirty="0"/>
              <a:t>, </a:t>
            </a:r>
            <a:r>
              <a:rPr lang="en-US" sz="1400" i="0" dirty="0" err="1"/>
              <a:t>Winocur</a:t>
            </a:r>
            <a:r>
              <a:rPr lang="en-US" sz="1400" i="0" dirty="0"/>
              <a:t>, &amp; </a:t>
            </a:r>
            <a:r>
              <a:rPr lang="en-US" sz="1400" i="0" dirty="0" err="1"/>
              <a:t>Ahlberg</a:t>
            </a:r>
            <a:r>
              <a:rPr lang="en-US" sz="1400" i="0" dirty="0"/>
              <a:t> (2016)). J Oral </a:t>
            </a:r>
            <a:r>
              <a:rPr lang="en-US" sz="1400" i="0" dirty="0" err="1"/>
              <a:t>Rehabil</a:t>
            </a:r>
            <a:r>
              <a:rPr lang="en-US" sz="1400" i="0" dirty="0"/>
              <a:t>. 2016 Oct;43(10):802-3. </a:t>
            </a:r>
          </a:p>
          <a:p>
            <a:pPr marL="571500" lvl="1" indent="-228600">
              <a:buFont typeface="Arial" panose="020B0604020202020204" pitchFamily="34" charset="0"/>
              <a:buChar char="•"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661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pPr lvl="1" algn="ctr"/>
            <a:r>
              <a:rPr lang="en-US" sz="3200" i="1" dirty="0"/>
              <a:t>‘ … bruxism is a behavior …’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953000"/>
          </a:xfrm>
        </p:spPr>
        <p:txBody>
          <a:bodyPr/>
          <a:lstStyle/>
          <a:p>
            <a:pPr marL="171450" indent="-228600">
              <a:buFont typeface="Arial" panose="020B0604020202020204" pitchFamily="34" charset="0"/>
              <a:buChar char="•"/>
            </a:pPr>
            <a:r>
              <a:rPr lang="en-US" dirty="0"/>
              <a:t>This is a statement about universals: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23</a:t>
            </a:fld>
            <a:endParaRPr lang="en-US" dirty="0"/>
          </a:p>
        </p:txBody>
      </p:sp>
      <p:sp>
        <p:nvSpPr>
          <p:cNvPr id="13" name="Rounded Rectangle 12"/>
          <p:cNvSpPr/>
          <p:nvPr/>
        </p:nvSpPr>
        <p:spPr bwMode="auto">
          <a:xfrm>
            <a:off x="6903720" y="2705100"/>
            <a:ext cx="1981200" cy="6858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Times" pitchFamily="122" charset="0"/>
              </a:rPr>
              <a:t>Behavior</a:t>
            </a:r>
          </a:p>
        </p:txBody>
      </p:sp>
      <p:cxnSp>
        <p:nvCxnSpPr>
          <p:cNvPr id="14" name="Straight Arrow Connector 13"/>
          <p:cNvCxnSpPr>
            <a:stCxn id="16" idx="3"/>
            <a:endCxn id="13" idx="1"/>
          </p:cNvCxnSpPr>
          <p:nvPr/>
        </p:nvCxnSpPr>
        <p:spPr bwMode="auto">
          <a:xfrm>
            <a:off x="2857500" y="3048000"/>
            <a:ext cx="404622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4242979" y="2590800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876300" y="2705100"/>
            <a:ext cx="1981200" cy="6858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Times" pitchFamily="122" charset="0"/>
              </a:rPr>
              <a:t>Bruxism</a:t>
            </a:r>
          </a:p>
        </p:txBody>
      </p:sp>
    </p:spTree>
    <p:extLst>
      <p:ext uri="{BB962C8B-B14F-4D97-AF65-F5344CB8AC3E}">
        <p14:creationId xmlns:p14="http://schemas.microsoft.com/office/powerpoint/2010/main" val="1393215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0" y="3987800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pPr lvl="1" algn="ctr"/>
            <a:r>
              <a:rPr lang="en-US" sz="3200" i="1" dirty="0"/>
              <a:t>‘ … bruxism is a behavior …’ (1)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953000"/>
          </a:xfrm>
        </p:spPr>
        <p:txBody>
          <a:bodyPr/>
          <a:lstStyle/>
          <a:p>
            <a:pPr marL="171450" indent="-228600">
              <a:buFont typeface="Arial" panose="020B0604020202020204" pitchFamily="34" charset="0"/>
              <a:buChar char="•"/>
            </a:pPr>
            <a:r>
              <a:rPr lang="en-US" dirty="0"/>
              <a:t>This is a statement about universals:</a:t>
            </a:r>
          </a:p>
          <a:p>
            <a:pPr marL="171450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r>
              <a:rPr lang="en-US" dirty="0"/>
              <a:t>                   here is an instance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5365014"/>
            <a:ext cx="2971800" cy="1416786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dirty="0"/>
              <a:t>John’s repetitive jaw muscle activity of last night</a:t>
            </a:r>
          </a:p>
        </p:txBody>
      </p:sp>
      <p:cxnSp>
        <p:nvCxnSpPr>
          <p:cNvPr id="10" name="Straight Arrow Connector 9"/>
          <p:cNvCxnSpPr>
            <a:stCxn id="9" idx="0"/>
          </p:cNvCxnSpPr>
          <p:nvPr/>
        </p:nvCxnSpPr>
        <p:spPr bwMode="auto">
          <a:xfrm flipV="1">
            <a:off x="1866900" y="3390900"/>
            <a:ext cx="0" cy="197411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290346" y="4037543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Instance of   at t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6903720" y="2705100"/>
            <a:ext cx="1981200" cy="6858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Times" pitchFamily="122" charset="0"/>
              </a:rPr>
              <a:t>Behavior</a:t>
            </a:r>
          </a:p>
        </p:txBody>
      </p:sp>
      <p:cxnSp>
        <p:nvCxnSpPr>
          <p:cNvPr id="25" name="Straight Arrow Connector 24"/>
          <p:cNvCxnSpPr>
            <a:stCxn id="27" idx="3"/>
            <a:endCxn id="24" idx="1"/>
          </p:cNvCxnSpPr>
          <p:nvPr/>
        </p:nvCxnSpPr>
        <p:spPr bwMode="auto">
          <a:xfrm>
            <a:off x="2857500" y="3048000"/>
            <a:ext cx="404622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4242979" y="2590800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876300" y="2705100"/>
            <a:ext cx="1981200" cy="6858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Times" pitchFamily="122" charset="0"/>
              </a:rPr>
              <a:t>Bruxism</a:t>
            </a:r>
          </a:p>
        </p:txBody>
      </p:sp>
    </p:spTree>
    <p:extLst>
      <p:ext uri="{BB962C8B-B14F-4D97-AF65-F5344CB8AC3E}">
        <p14:creationId xmlns:p14="http://schemas.microsoft.com/office/powerpoint/2010/main" val="19279349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0" y="3987800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pPr lvl="1" algn="ctr"/>
            <a:r>
              <a:rPr lang="en-US" sz="3200" i="1" dirty="0"/>
              <a:t>‘ … bruxism is a behavior …’ (2)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953000"/>
          </a:xfrm>
        </p:spPr>
        <p:txBody>
          <a:bodyPr/>
          <a:lstStyle/>
          <a:p>
            <a:pPr marL="171450" indent="-228600">
              <a:buFont typeface="Arial" panose="020B0604020202020204" pitchFamily="34" charset="0"/>
              <a:buChar char="•"/>
            </a:pPr>
            <a:r>
              <a:rPr lang="en-US" dirty="0"/>
              <a:t>This is a statement about universals:</a:t>
            </a:r>
          </a:p>
          <a:p>
            <a:pPr marL="171450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r>
              <a:rPr lang="en-US" dirty="0"/>
              <a:t>                   here is an instance</a:t>
            </a:r>
          </a:p>
          <a:p>
            <a:pPr marL="171450"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6903720" y="2705100"/>
            <a:ext cx="1981200" cy="6858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Times" pitchFamily="122" charset="0"/>
              </a:rPr>
              <a:t>Behavior</a:t>
            </a:r>
          </a:p>
        </p:txBody>
      </p:sp>
      <p:cxnSp>
        <p:nvCxnSpPr>
          <p:cNvPr id="5" name="Straight Arrow Connector 4"/>
          <p:cNvCxnSpPr>
            <a:stCxn id="7" idx="3"/>
            <a:endCxn id="4" idx="1"/>
          </p:cNvCxnSpPr>
          <p:nvPr/>
        </p:nvCxnSpPr>
        <p:spPr bwMode="auto">
          <a:xfrm>
            <a:off x="2857500" y="3048000"/>
            <a:ext cx="404622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242979" y="2590800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76300" y="2705100"/>
            <a:ext cx="1981200" cy="6858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Times" pitchFamily="122" charset="0"/>
              </a:rPr>
              <a:t>Bruxism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5365014"/>
            <a:ext cx="2971800" cy="1416786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dirty="0"/>
              <a:t>John’s repetitive jaw muscle activity of last night</a:t>
            </a:r>
          </a:p>
        </p:txBody>
      </p:sp>
      <p:cxnSp>
        <p:nvCxnSpPr>
          <p:cNvPr id="10" name="Straight Arrow Connector 9"/>
          <p:cNvCxnSpPr>
            <a:stCxn id="9" idx="0"/>
            <a:endCxn id="7" idx="2"/>
          </p:cNvCxnSpPr>
          <p:nvPr/>
        </p:nvCxnSpPr>
        <p:spPr bwMode="auto">
          <a:xfrm flipV="1">
            <a:off x="1866900" y="3390900"/>
            <a:ext cx="0" cy="197411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290346" y="4037543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Instance of   at t</a:t>
            </a:r>
          </a:p>
        </p:txBody>
      </p:sp>
      <p:cxnSp>
        <p:nvCxnSpPr>
          <p:cNvPr id="13" name="Elbow Connector 12"/>
          <p:cNvCxnSpPr>
            <a:stCxn id="9" idx="3"/>
            <a:endCxn id="4" idx="2"/>
          </p:cNvCxnSpPr>
          <p:nvPr/>
        </p:nvCxnSpPr>
        <p:spPr bwMode="auto">
          <a:xfrm flipV="1">
            <a:off x="3352800" y="3390900"/>
            <a:ext cx="4541520" cy="268250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370425" y="4036060"/>
            <a:ext cx="2316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Instance of  at t</a:t>
            </a:r>
          </a:p>
        </p:txBody>
      </p:sp>
    </p:spTree>
    <p:extLst>
      <p:ext uri="{BB962C8B-B14F-4D97-AF65-F5344CB8AC3E}">
        <p14:creationId xmlns:p14="http://schemas.microsoft.com/office/powerpoint/2010/main" val="3014027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0" y="3987800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pPr lvl="1" algn="ctr"/>
            <a:r>
              <a:rPr lang="en-US" sz="2400" i="1" dirty="0"/>
              <a:t>‘ … bruxism is a behavior …’</a:t>
            </a:r>
            <a:br>
              <a:rPr lang="en-US" sz="2400" i="1" dirty="0"/>
            </a:br>
            <a:r>
              <a:rPr lang="en-US" sz="2400" i="1" dirty="0"/>
              <a:t>‘Bruxism is a continuously distributed behavior’ </a:t>
            </a:r>
            <a:r>
              <a:rPr lang="en-US" sz="2400" dirty="0"/>
              <a:t>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953000"/>
          </a:xfrm>
        </p:spPr>
        <p:txBody>
          <a:bodyPr/>
          <a:lstStyle/>
          <a:p>
            <a:pPr marL="171450" indent="-228600">
              <a:buFont typeface="Arial" panose="020B0604020202020204" pitchFamily="34" charset="0"/>
              <a:buChar char="•"/>
            </a:pPr>
            <a:r>
              <a:rPr lang="en-US" dirty="0"/>
              <a:t>Are these statements about universals ?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6903720" y="2705100"/>
            <a:ext cx="1981200" cy="6858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Times" pitchFamily="122" charset="0"/>
              </a:rPr>
              <a:t>Behavior</a:t>
            </a:r>
          </a:p>
        </p:txBody>
      </p:sp>
      <p:cxnSp>
        <p:nvCxnSpPr>
          <p:cNvPr id="5" name="Straight Arrow Connector 4"/>
          <p:cNvCxnSpPr>
            <a:stCxn id="7" idx="3"/>
            <a:endCxn id="15" idx="1"/>
          </p:cNvCxnSpPr>
          <p:nvPr/>
        </p:nvCxnSpPr>
        <p:spPr bwMode="auto">
          <a:xfrm>
            <a:off x="2857500" y="3048000"/>
            <a:ext cx="1041489" cy="12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3048000" y="2590800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76300" y="2705100"/>
            <a:ext cx="1981200" cy="6858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Times" pitchFamily="122" charset="0"/>
              </a:rPr>
              <a:t>Bruxism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26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5365014"/>
            <a:ext cx="2971800" cy="1416786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dirty="0"/>
              <a:t>John’s repetitive jaw muscle activity of last night</a:t>
            </a:r>
          </a:p>
        </p:txBody>
      </p:sp>
      <p:cxnSp>
        <p:nvCxnSpPr>
          <p:cNvPr id="10" name="Straight Arrow Connector 9"/>
          <p:cNvCxnSpPr>
            <a:stCxn id="9" idx="0"/>
            <a:endCxn id="7" idx="2"/>
          </p:cNvCxnSpPr>
          <p:nvPr/>
        </p:nvCxnSpPr>
        <p:spPr bwMode="auto">
          <a:xfrm flipV="1">
            <a:off x="1866900" y="3390900"/>
            <a:ext cx="0" cy="197411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Elbow Connector 12"/>
          <p:cNvCxnSpPr>
            <a:stCxn id="9" idx="3"/>
            <a:endCxn id="4" idx="2"/>
          </p:cNvCxnSpPr>
          <p:nvPr/>
        </p:nvCxnSpPr>
        <p:spPr bwMode="auto">
          <a:xfrm flipV="1">
            <a:off x="3352800" y="3390900"/>
            <a:ext cx="4541520" cy="268250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ounded Rectangle 14"/>
          <p:cNvSpPr/>
          <p:nvPr/>
        </p:nvSpPr>
        <p:spPr bwMode="auto">
          <a:xfrm>
            <a:off x="3898989" y="2426970"/>
            <a:ext cx="1981200" cy="12446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continuously distributed behavior</a:t>
            </a:r>
            <a:endParaRPr kumimoji="0" lang="en-US" b="0" u="none" strike="noStrike" cap="none" normalizeH="0" baseline="0" dirty="0">
              <a:ln>
                <a:noFill/>
              </a:ln>
              <a:effectLst/>
              <a:latin typeface="Times" pitchFamily="122" charset="0"/>
            </a:endParaRPr>
          </a:p>
        </p:txBody>
      </p:sp>
      <p:cxnSp>
        <p:nvCxnSpPr>
          <p:cNvPr id="17" name="Straight Arrow Connector 16"/>
          <p:cNvCxnSpPr>
            <a:stCxn id="15" idx="3"/>
            <a:endCxn id="4" idx="1"/>
          </p:cNvCxnSpPr>
          <p:nvPr/>
        </p:nvCxnSpPr>
        <p:spPr bwMode="auto">
          <a:xfrm flipV="1">
            <a:off x="5880189" y="3048000"/>
            <a:ext cx="1023531" cy="12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5984149" y="2540288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0490" y="2758521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???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1DE0B0-5EB8-456A-BD68-BEE27B241D38}"/>
              </a:ext>
            </a:extLst>
          </p:cNvPr>
          <p:cNvSpPr txBox="1"/>
          <p:nvPr/>
        </p:nvSpPr>
        <p:spPr>
          <a:xfrm>
            <a:off x="290346" y="4037543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Instance of   at 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243E22-5B67-4E55-BDAB-593886EAC2D5}"/>
              </a:ext>
            </a:extLst>
          </p:cNvPr>
          <p:cNvSpPr txBox="1"/>
          <p:nvPr/>
        </p:nvSpPr>
        <p:spPr>
          <a:xfrm>
            <a:off x="6370425" y="4036060"/>
            <a:ext cx="2316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Instance of  at t</a:t>
            </a:r>
          </a:p>
        </p:txBody>
      </p:sp>
    </p:spTree>
    <p:extLst>
      <p:ext uri="{BB962C8B-B14F-4D97-AF65-F5344CB8AC3E}">
        <p14:creationId xmlns:p14="http://schemas.microsoft.com/office/powerpoint/2010/main" val="11844314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0" y="3987800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pPr lvl="1" algn="ctr"/>
            <a:r>
              <a:rPr lang="en-US" sz="2400" i="1" dirty="0"/>
              <a:t>‘ … bruxism is a behavior …’</a:t>
            </a:r>
            <a:br>
              <a:rPr lang="en-US" sz="2400" i="1" dirty="0"/>
            </a:br>
            <a:r>
              <a:rPr lang="en-US" sz="2400" i="1" dirty="0"/>
              <a:t>‘Bruxism is a continuously distributed behavior’</a:t>
            </a:r>
            <a:r>
              <a:rPr lang="en-US" sz="2400" dirty="0"/>
              <a:t>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953000"/>
          </a:xfrm>
        </p:spPr>
        <p:txBody>
          <a:bodyPr/>
          <a:lstStyle/>
          <a:p>
            <a:pPr marL="171450" indent="-228600">
              <a:buFont typeface="Arial" panose="020B0604020202020204" pitchFamily="34" charset="0"/>
              <a:buChar char="•"/>
            </a:pPr>
            <a:r>
              <a:rPr lang="en-US" dirty="0"/>
              <a:t>Are these statements about universals ?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6903720" y="2705100"/>
            <a:ext cx="1981200" cy="6858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Times" pitchFamily="122" charset="0"/>
              </a:rPr>
              <a:t>Behavior</a:t>
            </a:r>
          </a:p>
        </p:txBody>
      </p:sp>
      <p:cxnSp>
        <p:nvCxnSpPr>
          <p:cNvPr id="5" name="Straight Arrow Connector 4"/>
          <p:cNvCxnSpPr>
            <a:stCxn id="7" idx="3"/>
            <a:endCxn id="15" idx="1"/>
          </p:cNvCxnSpPr>
          <p:nvPr/>
        </p:nvCxnSpPr>
        <p:spPr bwMode="auto">
          <a:xfrm>
            <a:off x="2857500" y="3048000"/>
            <a:ext cx="1041489" cy="12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3048000" y="2590800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76300" y="2705100"/>
            <a:ext cx="1981200" cy="6858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Times" pitchFamily="122" charset="0"/>
              </a:rPr>
              <a:t>Bruxism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27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5365014"/>
            <a:ext cx="2971800" cy="1416786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dirty="0"/>
              <a:t>John’s repetitive jaw muscle activity of last night</a:t>
            </a:r>
          </a:p>
        </p:txBody>
      </p:sp>
      <p:cxnSp>
        <p:nvCxnSpPr>
          <p:cNvPr id="10" name="Straight Arrow Connector 9"/>
          <p:cNvCxnSpPr>
            <a:stCxn id="9" idx="0"/>
            <a:endCxn id="7" idx="2"/>
          </p:cNvCxnSpPr>
          <p:nvPr/>
        </p:nvCxnSpPr>
        <p:spPr bwMode="auto">
          <a:xfrm flipV="1">
            <a:off x="1866900" y="3390900"/>
            <a:ext cx="0" cy="197411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Elbow Connector 12"/>
          <p:cNvCxnSpPr>
            <a:stCxn id="9" idx="3"/>
            <a:endCxn id="4" idx="2"/>
          </p:cNvCxnSpPr>
          <p:nvPr/>
        </p:nvCxnSpPr>
        <p:spPr bwMode="auto">
          <a:xfrm flipV="1">
            <a:off x="3352800" y="3390900"/>
            <a:ext cx="4541520" cy="268250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ounded Rectangle 14"/>
          <p:cNvSpPr/>
          <p:nvPr/>
        </p:nvSpPr>
        <p:spPr bwMode="auto">
          <a:xfrm>
            <a:off x="3898989" y="2426970"/>
            <a:ext cx="1981200" cy="12446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continuously distributed behavior</a:t>
            </a:r>
            <a:endParaRPr kumimoji="0" lang="en-US" b="0" u="none" strike="noStrike" cap="none" normalizeH="0" baseline="0" dirty="0">
              <a:ln>
                <a:noFill/>
              </a:ln>
              <a:effectLst/>
              <a:latin typeface="Times" pitchFamily="122" charset="0"/>
            </a:endParaRPr>
          </a:p>
        </p:txBody>
      </p:sp>
      <p:cxnSp>
        <p:nvCxnSpPr>
          <p:cNvPr id="17" name="Straight Arrow Connector 16"/>
          <p:cNvCxnSpPr>
            <a:stCxn id="15" idx="3"/>
            <a:endCxn id="4" idx="1"/>
          </p:cNvCxnSpPr>
          <p:nvPr/>
        </p:nvCxnSpPr>
        <p:spPr bwMode="auto">
          <a:xfrm flipV="1">
            <a:off x="5880189" y="3048000"/>
            <a:ext cx="1023531" cy="12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5984149" y="2540288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cxnSp>
        <p:nvCxnSpPr>
          <p:cNvPr id="19" name="Elbow Connector 18"/>
          <p:cNvCxnSpPr>
            <a:endCxn id="15" idx="2"/>
          </p:cNvCxnSpPr>
          <p:nvPr/>
        </p:nvCxnSpPr>
        <p:spPr bwMode="auto">
          <a:xfrm rot="5400000" flipH="1" flipV="1">
            <a:off x="3064748" y="3932953"/>
            <a:ext cx="2086223" cy="1563459"/>
          </a:xfrm>
          <a:prstGeom prst="bentConnector3">
            <a:avLst>
              <a:gd name="adj1" fmla="val 691"/>
            </a:avLst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3322425" y="4038600"/>
            <a:ext cx="2240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Instance of   ???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490" y="2758521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???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344573-0A41-4C28-89B4-D3B6ED1404AD}"/>
              </a:ext>
            </a:extLst>
          </p:cNvPr>
          <p:cNvSpPr txBox="1"/>
          <p:nvPr/>
        </p:nvSpPr>
        <p:spPr>
          <a:xfrm>
            <a:off x="290346" y="4037543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Instance of   at 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217141-BE01-4359-835F-AD33327CC34C}"/>
              </a:ext>
            </a:extLst>
          </p:cNvPr>
          <p:cNvSpPr txBox="1"/>
          <p:nvPr/>
        </p:nvSpPr>
        <p:spPr>
          <a:xfrm>
            <a:off x="6370425" y="4036060"/>
            <a:ext cx="2316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Instance of  at t</a:t>
            </a:r>
          </a:p>
        </p:txBody>
      </p:sp>
    </p:spTree>
    <p:extLst>
      <p:ext uri="{BB962C8B-B14F-4D97-AF65-F5344CB8AC3E}">
        <p14:creationId xmlns:p14="http://schemas.microsoft.com/office/powerpoint/2010/main" val="1911021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0" y="3987800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pPr lvl="1" algn="ctr"/>
            <a:r>
              <a:rPr lang="en-US" sz="2400" i="1" dirty="0"/>
              <a:t>‘ … bruxism is a behavior …’</a:t>
            </a:r>
            <a:br>
              <a:rPr lang="en-US" sz="2400" i="1" dirty="0"/>
            </a:br>
            <a:r>
              <a:rPr lang="en-US" sz="2400" i="1" dirty="0"/>
              <a:t>‘Bruxism is a continuously distributed behavior’</a:t>
            </a:r>
            <a:r>
              <a:rPr lang="en-US" sz="2400" dirty="0"/>
              <a:t>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953000"/>
          </a:xfrm>
        </p:spPr>
        <p:txBody>
          <a:bodyPr/>
          <a:lstStyle/>
          <a:p>
            <a:pPr marL="171450" indent="-228600">
              <a:buFont typeface="Arial" panose="020B0604020202020204" pitchFamily="34" charset="0"/>
              <a:buChar char="•"/>
            </a:pPr>
            <a:r>
              <a:rPr lang="en-US" dirty="0"/>
              <a:t>Are these statements about universals ?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6903720" y="2705100"/>
            <a:ext cx="1981200" cy="6858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Times" pitchFamily="122" charset="0"/>
              </a:rPr>
              <a:t>Behavior</a:t>
            </a:r>
          </a:p>
        </p:txBody>
      </p:sp>
      <p:cxnSp>
        <p:nvCxnSpPr>
          <p:cNvPr id="5" name="Straight Arrow Connector 4"/>
          <p:cNvCxnSpPr>
            <a:stCxn id="7" idx="3"/>
            <a:endCxn id="15" idx="1"/>
          </p:cNvCxnSpPr>
          <p:nvPr/>
        </p:nvCxnSpPr>
        <p:spPr bwMode="auto">
          <a:xfrm>
            <a:off x="2857500" y="3048000"/>
            <a:ext cx="1041489" cy="12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3048000" y="2590800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76300" y="2705100"/>
            <a:ext cx="1981200" cy="6858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Times" pitchFamily="122" charset="0"/>
              </a:rPr>
              <a:t>Bruxism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28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5365014"/>
            <a:ext cx="2971800" cy="1416786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dirty="0"/>
              <a:t>John’s repetitive jaw muscle activity of last night</a:t>
            </a:r>
          </a:p>
        </p:txBody>
      </p:sp>
      <p:cxnSp>
        <p:nvCxnSpPr>
          <p:cNvPr id="10" name="Straight Arrow Connector 9"/>
          <p:cNvCxnSpPr>
            <a:stCxn id="9" idx="0"/>
            <a:endCxn id="7" idx="2"/>
          </p:cNvCxnSpPr>
          <p:nvPr/>
        </p:nvCxnSpPr>
        <p:spPr bwMode="auto">
          <a:xfrm flipV="1">
            <a:off x="1866900" y="3390900"/>
            <a:ext cx="0" cy="197411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Elbow Connector 12"/>
          <p:cNvCxnSpPr>
            <a:stCxn id="9" idx="3"/>
            <a:endCxn id="4" idx="2"/>
          </p:cNvCxnSpPr>
          <p:nvPr/>
        </p:nvCxnSpPr>
        <p:spPr bwMode="auto">
          <a:xfrm flipV="1">
            <a:off x="3352800" y="3390900"/>
            <a:ext cx="4541520" cy="268250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ounded Rectangle 14"/>
          <p:cNvSpPr/>
          <p:nvPr/>
        </p:nvSpPr>
        <p:spPr bwMode="auto">
          <a:xfrm>
            <a:off x="3898989" y="2426970"/>
            <a:ext cx="1981200" cy="12446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continuously distributed behavior</a:t>
            </a:r>
            <a:endParaRPr kumimoji="0" lang="en-US" b="0" u="none" strike="noStrike" cap="none" normalizeH="0" baseline="0" dirty="0">
              <a:ln>
                <a:noFill/>
              </a:ln>
              <a:effectLst/>
              <a:latin typeface="Times" pitchFamily="122" charset="0"/>
            </a:endParaRPr>
          </a:p>
        </p:txBody>
      </p:sp>
      <p:cxnSp>
        <p:nvCxnSpPr>
          <p:cNvPr id="17" name="Straight Arrow Connector 16"/>
          <p:cNvCxnSpPr>
            <a:stCxn id="15" idx="3"/>
            <a:endCxn id="4" idx="1"/>
          </p:cNvCxnSpPr>
          <p:nvPr/>
        </p:nvCxnSpPr>
        <p:spPr bwMode="auto">
          <a:xfrm flipV="1">
            <a:off x="5880189" y="3048000"/>
            <a:ext cx="1023531" cy="12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5984149" y="2540288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cxnSp>
        <p:nvCxnSpPr>
          <p:cNvPr id="19" name="Elbow Connector 18"/>
          <p:cNvCxnSpPr>
            <a:endCxn id="15" idx="2"/>
          </p:cNvCxnSpPr>
          <p:nvPr/>
        </p:nvCxnSpPr>
        <p:spPr bwMode="auto">
          <a:xfrm rot="5400000" flipH="1" flipV="1">
            <a:off x="3064748" y="3932953"/>
            <a:ext cx="2086223" cy="1563459"/>
          </a:xfrm>
          <a:prstGeom prst="bentConnector3">
            <a:avLst>
              <a:gd name="adj1" fmla="val 691"/>
            </a:avLst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3322425" y="4038600"/>
            <a:ext cx="2240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Instance of   ???</a:t>
            </a:r>
          </a:p>
        </p:txBody>
      </p:sp>
      <p:sp>
        <p:nvSpPr>
          <p:cNvPr id="22" name="Oval 21"/>
          <p:cNvSpPr/>
          <p:nvPr/>
        </p:nvSpPr>
        <p:spPr bwMode="auto">
          <a:xfrm>
            <a:off x="787578" y="2423160"/>
            <a:ext cx="2189391" cy="1240483"/>
          </a:xfrm>
          <a:prstGeom prst="ellipse">
            <a:avLst/>
          </a:prstGeom>
          <a:noFill/>
          <a:ln w="57150" cap="flat" cmpd="sng" algn="ctr">
            <a:solidFill>
              <a:srgbClr val="1FE11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6752007" y="2399030"/>
            <a:ext cx="2189391" cy="1240483"/>
          </a:xfrm>
          <a:prstGeom prst="ellipse">
            <a:avLst/>
          </a:prstGeom>
          <a:noFill/>
          <a:ln w="57150" cap="flat" cmpd="sng" algn="ctr">
            <a:solidFill>
              <a:srgbClr val="1FE11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24734" y="4903112"/>
            <a:ext cx="4194969" cy="830997"/>
          </a:xfrm>
          <a:prstGeom prst="rect">
            <a:avLst/>
          </a:prstGeom>
          <a:solidFill>
            <a:srgbClr val="1FE115"/>
          </a:solidFill>
          <a:ln>
            <a:solidFill>
              <a:srgbClr val="1FE11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What is ‘in’ all particulars that are </a:t>
            </a:r>
            <a:r>
              <a:rPr lang="en-US" dirty="0">
                <a:solidFill>
                  <a:schemeClr val="tx1"/>
                </a:solidFill>
              </a:rPr>
              <a:t>instances of bruxism</a:t>
            </a:r>
          </a:p>
        </p:txBody>
      </p:sp>
      <p:cxnSp>
        <p:nvCxnSpPr>
          <p:cNvPr id="36" name="Straight Arrow Connector 35"/>
          <p:cNvCxnSpPr>
            <a:stCxn id="35" idx="1"/>
          </p:cNvCxnSpPr>
          <p:nvPr/>
        </p:nvCxnSpPr>
        <p:spPr bwMode="auto">
          <a:xfrm flipH="1" flipV="1">
            <a:off x="2656340" y="3481978"/>
            <a:ext cx="1468394" cy="183663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1FE115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/>
          <p:cNvCxnSpPr>
            <a:stCxn id="35" idx="3"/>
          </p:cNvCxnSpPr>
          <p:nvPr/>
        </p:nvCxnSpPr>
        <p:spPr bwMode="auto">
          <a:xfrm flipV="1">
            <a:off x="8319703" y="3457848"/>
            <a:ext cx="301066" cy="186076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1FE115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110490" y="2758521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???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1990FBE-305B-4E5D-9C34-6A940E6C2353}"/>
              </a:ext>
            </a:extLst>
          </p:cNvPr>
          <p:cNvSpPr txBox="1"/>
          <p:nvPr/>
        </p:nvSpPr>
        <p:spPr>
          <a:xfrm>
            <a:off x="290346" y="4037543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Instance of   at 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44A471-B709-4F45-9F5C-4D2B36E68EB8}"/>
              </a:ext>
            </a:extLst>
          </p:cNvPr>
          <p:cNvSpPr txBox="1"/>
          <p:nvPr/>
        </p:nvSpPr>
        <p:spPr>
          <a:xfrm>
            <a:off x="6370425" y="4036060"/>
            <a:ext cx="2316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Instance of  at t</a:t>
            </a:r>
          </a:p>
        </p:txBody>
      </p:sp>
    </p:spTree>
    <p:extLst>
      <p:ext uri="{BB962C8B-B14F-4D97-AF65-F5344CB8AC3E}">
        <p14:creationId xmlns:p14="http://schemas.microsoft.com/office/powerpoint/2010/main" val="8784026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0" y="3987800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pPr lvl="1" algn="ctr"/>
            <a:r>
              <a:rPr lang="en-US" sz="2400" i="1" dirty="0"/>
              <a:t>‘ … bruxism is a behavior …’</a:t>
            </a:r>
            <a:br>
              <a:rPr lang="en-US" sz="2400" i="1" dirty="0"/>
            </a:br>
            <a:r>
              <a:rPr lang="en-US" sz="2400" i="1" dirty="0"/>
              <a:t>‘Bruxism is a continuously distributed behavior’ </a:t>
            </a:r>
            <a:r>
              <a:rPr lang="en-US" sz="2400" dirty="0"/>
              <a:t>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953000"/>
          </a:xfrm>
        </p:spPr>
        <p:txBody>
          <a:bodyPr/>
          <a:lstStyle/>
          <a:p>
            <a:pPr marL="171450" indent="-228600">
              <a:buFont typeface="Arial" panose="020B0604020202020204" pitchFamily="34" charset="0"/>
              <a:buChar char="•"/>
            </a:pPr>
            <a:r>
              <a:rPr lang="en-US" dirty="0"/>
              <a:t>Are these statements about universals ?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6903720" y="2705100"/>
            <a:ext cx="1981200" cy="6858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Times" pitchFamily="122" charset="0"/>
              </a:rPr>
              <a:t>Behavior</a:t>
            </a:r>
          </a:p>
        </p:txBody>
      </p:sp>
      <p:cxnSp>
        <p:nvCxnSpPr>
          <p:cNvPr id="5" name="Straight Arrow Connector 4"/>
          <p:cNvCxnSpPr>
            <a:stCxn id="7" idx="3"/>
            <a:endCxn id="15" idx="1"/>
          </p:cNvCxnSpPr>
          <p:nvPr/>
        </p:nvCxnSpPr>
        <p:spPr bwMode="auto">
          <a:xfrm>
            <a:off x="2857500" y="3048000"/>
            <a:ext cx="1041489" cy="12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3048000" y="2590800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76300" y="2705100"/>
            <a:ext cx="1981200" cy="6858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effectLst/>
                <a:latin typeface="Times" pitchFamily="122" charset="0"/>
              </a:rPr>
              <a:t>Bruxism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29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5365014"/>
            <a:ext cx="2971800" cy="1416786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dirty="0"/>
              <a:t>John’s repetitive jaw muscle activity of last night</a:t>
            </a:r>
          </a:p>
        </p:txBody>
      </p:sp>
      <p:cxnSp>
        <p:nvCxnSpPr>
          <p:cNvPr id="10" name="Straight Arrow Connector 9"/>
          <p:cNvCxnSpPr>
            <a:stCxn id="9" idx="0"/>
            <a:endCxn id="7" idx="2"/>
          </p:cNvCxnSpPr>
          <p:nvPr/>
        </p:nvCxnSpPr>
        <p:spPr bwMode="auto">
          <a:xfrm flipV="1">
            <a:off x="1866900" y="3390900"/>
            <a:ext cx="0" cy="197411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Elbow Connector 12"/>
          <p:cNvCxnSpPr>
            <a:stCxn id="9" idx="3"/>
            <a:endCxn id="4" idx="2"/>
          </p:cNvCxnSpPr>
          <p:nvPr/>
        </p:nvCxnSpPr>
        <p:spPr bwMode="auto">
          <a:xfrm flipV="1">
            <a:off x="3352800" y="3390900"/>
            <a:ext cx="4541520" cy="268250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ounded Rectangle 14"/>
          <p:cNvSpPr/>
          <p:nvPr/>
        </p:nvSpPr>
        <p:spPr bwMode="auto">
          <a:xfrm>
            <a:off x="3898989" y="2426970"/>
            <a:ext cx="1981200" cy="12446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continuously distributed behavior</a:t>
            </a:r>
            <a:endParaRPr kumimoji="0" lang="en-US" b="0" u="none" strike="noStrike" cap="none" normalizeH="0" baseline="0" dirty="0">
              <a:ln>
                <a:noFill/>
              </a:ln>
              <a:effectLst/>
              <a:latin typeface="Times" pitchFamily="122" charset="0"/>
            </a:endParaRPr>
          </a:p>
        </p:txBody>
      </p:sp>
      <p:cxnSp>
        <p:nvCxnSpPr>
          <p:cNvPr id="17" name="Straight Arrow Connector 16"/>
          <p:cNvCxnSpPr>
            <a:stCxn id="15" idx="3"/>
            <a:endCxn id="4" idx="1"/>
          </p:cNvCxnSpPr>
          <p:nvPr/>
        </p:nvCxnSpPr>
        <p:spPr bwMode="auto">
          <a:xfrm flipV="1">
            <a:off x="5880189" y="3048000"/>
            <a:ext cx="1023531" cy="12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5984149" y="2540288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cxnSp>
        <p:nvCxnSpPr>
          <p:cNvPr id="19" name="Elbow Connector 18"/>
          <p:cNvCxnSpPr>
            <a:endCxn id="15" idx="2"/>
          </p:cNvCxnSpPr>
          <p:nvPr/>
        </p:nvCxnSpPr>
        <p:spPr bwMode="auto">
          <a:xfrm rot="5400000" flipH="1" flipV="1">
            <a:off x="3064748" y="3932953"/>
            <a:ext cx="2086223" cy="1563459"/>
          </a:xfrm>
          <a:prstGeom prst="bentConnector3">
            <a:avLst>
              <a:gd name="adj1" fmla="val 691"/>
            </a:avLst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3322425" y="4038600"/>
            <a:ext cx="2240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Instance of   ???</a:t>
            </a:r>
          </a:p>
        </p:txBody>
      </p:sp>
      <p:sp>
        <p:nvSpPr>
          <p:cNvPr id="26" name="Oval 25"/>
          <p:cNvSpPr/>
          <p:nvPr/>
        </p:nvSpPr>
        <p:spPr bwMode="auto">
          <a:xfrm>
            <a:off x="3786392" y="2324393"/>
            <a:ext cx="2189391" cy="1511007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98988" y="4953000"/>
            <a:ext cx="4711611" cy="156966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Is ‘in’ no particular at all!!!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Is rather a ‘type of universal’, a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construct outside the particular/universal realm.</a:t>
            </a:r>
          </a:p>
        </p:txBody>
      </p:sp>
      <p:cxnSp>
        <p:nvCxnSpPr>
          <p:cNvPr id="31" name="Elbow Connector 30"/>
          <p:cNvCxnSpPr>
            <a:stCxn id="26" idx="3"/>
            <a:endCxn id="27" idx="1"/>
          </p:cNvCxnSpPr>
          <p:nvPr/>
        </p:nvCxnSpPr>
        <p:spPr bwMode="auto">
          <a:xfrm rot="5400000">
            <a:off x="2941149" y="4571958"/>
            <a:ext cx="2123712" cy="208033"/>
          </a:xfrm>
          <a:prstGeom prst="bentConnector4">
            <a:avLst>
              <a:gd name="adj1" fmla="val 478"/>
              <a:gd name="adj2" fmla="val 209886"/>
            </a:avLst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110490" y="2758521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???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0AAF0AF-60E1-450B-833F-BC6A372243E4}"/>
              </a:ext>
            </a:extLst>
          </p:cNvPr>
          <p:cNvSpPr txBox="1"/>
          <p:nvPr/>
        </p:nvSpPr>
        <p:spPr>
          <a:xfrm>
            <a:off x="290346" y="4037543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Instance of   at 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3D4410-7AE7-48A4-B835-570CB9C7EC59}"/>
              </a:ext>
            </a:extLst>
          </p:cNvPr>
          <p:cNvSpPr txBox="1"/>
          <p:nvPr/>
        </p:nvSpPr>
        <p:spPr>
          <a:xfrm>
            <a:off x="6370425" y="4036060"/>
            <a:ext cx="2316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Instance of  at t</a:t>
            </a:r>
          </a:p>
        </p:txBody>
      </p:sp>
    </p:spTree>
    <p:extLst>
      <p:ext uri="{BB962C8B-B14F-4D97-AF65-F5344CB8AC3E}">
        <p14:creationId xmlns:p14="http://schemas.microsoft.com/office/powerpoint/2010/main" val="9649134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universal whose particulars ‘</a:t>
            </a:r>
            <a:r>
              <a:rPr lang="en-US" i="1" dirty="0"/>
              <a:t>are distributed over a continuum</a:t>
            </a:r>
            <a:r>
              <a:rPr lang="en-US" dirty="0"/>
              <a:t>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51727" y="3449695"/>
            <a:ext cx="1696428" cy="374571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Body temperature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47934" y="4742874"/>
            <a:ext cx="1783452" cy="646986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Pathologically low</a:t>
            </a:r>
          </a:p>
          <a:p>
            <a:pPr algn="ctr"/>
            <a:r>
              <a:rPr lang="en-US" sz="1600" dirty="0"/>
              <a:t>body temperature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95272" y="4729216"/>
            <a:ext cx="1693654" cy="646986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Normal</a:t>
            </a:r>
          </a:p>
          <a:p>
            <a:pPr algn="ctr"/>
            <a:r>
              <a:rPr lang="en-US" sz="1600" dirty="0"/>
              <a:t>body temperature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34581" y="4727094"/>
            <a:ext cx="1842836" cy="646986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Pathologically high</a:t>
            </a:r>
          </a:p>
          <a:p>
            <a:pPr algn="ctr"/>
            <a:r>
              <a:rPr lang="en-US" sz="1600" dirty="0"/>
              <a:t>body temperature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9704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35.2°C BT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07551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35.8°C BT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375398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36.9°C BT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43245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37.2°C BT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11092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38.9°C BT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04225" y="6021931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40.2°C BT</a:t>
            </a:r>
          </a:p>
        </p:txBody>
      </p:sp>
      <p:cxnSp>
        <p:nvCxnSpPr>
          <p:cNvPr id="45" name="Straight Arrow Connector 44"/>
          <p:cNvCxnSpPr>
            <a:stCxn id="31" idx="0"/>
            <a:endCxn id="30" idx="2"/>
          </p:cNvCxnSpPr>
          <p:nvPr/>
        </p:nvCxnSpPr>
        <p:spPr>
          <a:xfrm flipV="1">
            <a:off x="2239660" y="3788249"/>
            <a:ext cx="2304042" cy="95462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4" idx="0"/>
            <a:endCxn id="31" idx="2"/>
          </p:cNvCxnSpPr>
          <p:nvPr/>
        </p:nvCxnSpPr>
        <p:spPr>
          <a:xfrm flipV="1">
            <a:off x="1588092" y="5327649"/>
            <a:ext cx="651568" cy="69858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5" idx="0"/>
            <a:endCxn id="31" idx="2"/>
          </p:cNvCxnSpPr>
          <p:nvPr/>
        </p:nvCxnSpPr>
        <p:spPr>
          <a:xfrm flipH="1" flipV="1">
            <a:off x="2239660" y="5327649"/>
            <a:ext cx="516279" cy="69858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36" idx="0"/>
            <a:endCxn id="32" idx="2"/>
          </p:cNvCxnSpPr>
          <p:nvPr/>
        </p:nvCxnSpPr>
        <p:spPr>
          <a:xfrm flipV="1">
            <a:off x="3923786" y="5313991"/>
            <a:ext cx="618313" cy="71223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8" idx="0"/>
            <a:endCxn id="32" idx="2"/>
          </p:cNvCxnSpPr>
          <p:nvPr/>
        </p:nvCxnSpPr>
        <p:spPr>
          <a:xfrm flipH="1" flipV="1">
            <a:off x="4542099" y="5313991"/>
            <a:ext cx="549534" cy="71223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1" idx="0"/>
            <a:endCxn id="33" idx="2"/>
          </p:cNvCxnSpPr>
          <p:nvPr/>
        </p:nvCxnSpPr>
        <p:spPr>
          <a:xfrm flipV="1">
            <a:off x="6259480" y="5311869"/>
            <a:ext cx="596519" cy="71436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2" idx="0"/>
            <a:endCxn id="33" idx="2"/>
          </p:cNvCxnSpPr>
          <p:nvPr/>
        </p:nvCxnSpPr>
        <p:spPr>
          <a:xfrm flipH="1" flipV="1">
            <a:off x="6855999" y="5311869"/>
            <a:ext cx="596614" cy="71006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33" idx="0"/>
            <a:endCxn id="30" idx="2"/>
          </p:cNvCxnSpPr>
          <p:nvPr/>
        </p:nvCxnSpPr>
        <p:spPr>
          <a:xfrm flipH="1" flipV="1">
            <a:off x="4543702" y="3788249"/>
            <a:ext cx="2312297" cy="93884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32" idx="0"/>
            <a:endCxn id="30" idx="2"/>
          </p:cNvCxnSpPr>
          <p:nvPr/>
        </p:nvCxnSpPr>
        <p:spPr>
          <a:xfrm flipV="1">
            <a:off x="4542099" y="3788249"/>
            <a:ext cx="1603" cy="94096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547892" y="4035658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200618" y="5327649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71" name="Slide Number Placeholder 70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544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universal whose particulars ‘</a:t>
            </a:r>
            <a:r>
              <a:rPr lang="en-US" i="1" dirty="0"/>
              <a:t>are distributed over a continuum</a:t>
            </a:r>
            <a:r>
              <a:rPr lang="en-US" dirty="0"/>
              <a:t>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51727" y="3449695"/>
            <a:ext cx="1696428" cy="374571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Body temperature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47934" y="4742874"/>
            <a:ext cx="1783452" cy="646986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Pathologically low</a:t>
            </a:r>
          </a:p>
          <a:p>
            <a:pPr algn="ctr"/>
            <a:r>
              <a:rPr lang="en-US" sz="1600" dirty="0"/>
              <a:t>body temperature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95272" y="4729216"/>
            <a:ext cx="1693654" cy="646986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Normal</a:t>
            </a:r>
          </a:p>
          <a:p>
            <a:pPr algn="ctr"/>
            <a:r>
              <a:rPr lang="en-US" sz="1600" dirty="0"/>
              <a:t>body temperature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34581" y="4727094"/>
            <a:ext cx="1842836" cy="646986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Pathologically high</a:t>
            </a:r>
          </a:p>
          <a:p>
            <a:pPr algn="ctr"/>
            <a:r>
              <a:rPr lang="en-US" sz="1600" dirty="0"/>
              <a:t>body temperature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9704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35.2°C BT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07551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35.8°C BT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375398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36.9°C BT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43245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37.2°C BT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11092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38.9°C BT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04225" y="6021931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40.2°C BT</a:t>
            </a:r>
          </a:p>
        </p:txBody>
      </p:sp>
      <p:cxnSp>
        <p:nvCxnSpPr>
          <p:cNvPr id="45" name="Straight Arrow Connector 44"/>
          <p:cNvCxnSpPr>
            <a:stCxn id="31" idx="0"/>
            <a:endCxn id="30" idx="2"/>
          </p:cNvCxnSpPr>
          <p:nvPr/>
        </p:nvCxnSpPr>
        <p:spPr>
          <a:xfrm flipV="1">
            <a:off x="2239660" y="3788249"/>
            <a:ext cx="2304042" cy="95462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4" idx="0"/>
            <a:endCxn id="31" idx="2"/>
          </p:cNvCxnSpPr>
          <p:nvPr/>
        </p:nvCxnSpPr>
        <p:spPr>
          <a:xfrm flipV="1">
            <a:off x="1588092" y="5327649"/>
            <a:ext cx="651568" cy="69858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5" idx="0"/>
            <a:endCxn id="31" idx="2"/>
          </p:cNvCxnSpPr>
          <p:nvPr/>
        </p:nvCxnSpPr>
        <p:spPr>
          <a:xfrm flipH="1" flipV="1">
            <a:off x="2239660" y="5327649"/>
            <a:ext cx="516279" cy="69858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36" idx="0"/>
            <a:endCxn id="32" idx="2"/>
          </p:cNvCxnSpPr>
          <p:nvPr/>
        </p:nvCxnSpPr>
        <p:spPr>
          <a:xfrm flipV="1">
            <a:off x="3923786" y="5313991"/>
            <a:ext cx="618313" cy="71223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8" idx="0"/>
            <a:endCxn id="32" idx="2"/>
          </p:cNvCxnSpPr>
          <p:nvPr/>
        </p:nvCxnSpPr>
        <p:spPr>
          <a:xfrm flipH="1" flipV="1">
            <a:off x="4542099" y="5313991"/>
            <a:ext cx="549534" cy="71223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1" idx="0"/>
            <a:endCxn id="33" idx="2"/>
          </p:cNvCxnSpPr>
          <p:nvPr/>
        </p:nvCxnSpPr>
        <p:spPr>
          <a:xfrm flipV="1">
            <a:off x="6259480" y="5311869"/>
            <a:ext cx="596519" cy="71436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2" idx="0"/>
            <a:endCxn id="33" idx="2"/>
          </p:cNvCxnSpPr>
          <p:nvPr/>
        </p:nvCxnSpPr>
        <p:spPr>
          <a:xfrm flipH="1" flipV="1">
            <a:off x="6855999" y="5311869"/>
            <a:ext cx="596614" cy="71006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33" idx="0"/>
            <a:endCxn id="30" idx="2"/>
          </p:cNvCxnSpPr>
          <p:nvPr/>
        </p:nvCxnSpPr>
        <p:spPr>
          <a:xfrm flipH="1" flipV="1">
            <a:off x="4543702" y="3788249"/>
            <a:ext cx="2312297" cy="93884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32" idx="0"/>
            <a:endCxn id="30" idx="2"/>
          </p:cNvCxnSpPr>
          <p:nvPr/>
        </p:nvCxnSpPr>
        <p:spPr>
          <a:xfrm flipV="1">
            <a:off x="4542099" y="3788249"/>
            <a:ext cx="1603" cy="94096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547892" y="4035658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200618" y="5327649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71" name="Slide Number Placeholder 70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31</a:t>
            </a:fld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343080" y="2231592"/>
            <a:ext cx="2398038" cy="646986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Continuously distributed</a:t>
            </a:r>
          </a:p>
          <a:p>
            <a:pPr algn="ctr"/>
            <a:r>
              <a:rPr lang="en-US" sz="1600" dirty="0"/>
              <a:t>quality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4536306" y="2760061"/>
            <a:ext cx="1603" cy="94096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42900" y="2915101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59480" y="2618698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Looks fine at first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99850" y="2131368"/>
            <a:ext cx="7761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125874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universal whose particulars ‘</a:t>
            </a:r>
            <a:r>
              <a:rPr lang="en-US" i="1" dirty="0"/>
              <a:t>are distributed over a continuum</a:t>
            </a:r>
            <a:r>
              <a:rPr lang="en-US" dirty="0"/>
              <a:t>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51727" y="3449695"/>
            <a:ext cx="1696428" cy="374571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Body temperature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47934" y="4742874"/>
            <a:ext cx="1783452" cy="646986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Pathologically low</a:t>
            </a:r>
          </a:p>
          <a:p>
            <a:pPr algn="ctr"/>
            <a:r>
              <a:rPr lang="en-US" sz="1600" dirty="0"/>
              <a:t>body temperature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95272" y="4729216"/>
            <a:ext cx="1693654" cy="646986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Normal</a:t>
            </a:r>
          </a:p>
          <a:p>
            <a:pPr algn="ctr"/>
            <a:r>
              <a:rPr lang="en-US" sz="1600" dirty="0"/>
              <a:t>body temperature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34581" y="4727094"/>
            <a:ext cx="1842836" cy="646986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Pathologically high</a:t>
            </a:r>
          </a:p>
          <a:p>
            <a:pPr algn="ctr"/>
            <a:r>
              <a:rPr lang="en-US" sz="1600" dirty="0"/>
              <a:t>body temperature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9704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35.2°C BT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07551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35.8°C BT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375398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36.9°C BT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43245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37.2°C BT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11092" y="6026229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38.9°C BT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04225" y="6021931"/>
            <a:ext cx="1105503" cy="374571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40.2°C BT</a:t>
            </a:r>
          </a:p>
        </p:txBody>
      </p:sp>
      <p:cxnSp>
        <p:nvCxnSpPr>
          <p:cNvPr id="45" name="Straight Arrow Connector 44"/>
          <p:cNvCxnSpPr>
            <a:stCxn id="31" idx="0"/>
            <a:endCxn id="30" idx="2"/>
          </p:cNvCxnSpPr>
          <p:nvPr/>
        </p:nvCxnSpPr>
        <p:spPr>
          <a:xfrm flipV="1">
            <a:off x="2239660" y="3788249"/>
            <a:ext cx="2304042" cy="95462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4" idx="0"/>
            <a:endCxn id="31" idx="2"/>
          </p:cNvCxnSpPr>
          <p:nvPr/>
        </p:nvCxnSpPr>
        <p:spPr>
          <a:xfrm flipV="1">
            <a:off x="1588092" y="5327649"/>
            <a:ext cx="651568" cy="69858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5" idx="0"/>
            <a:endCxn id="31" idx="2"/>
          </p:cNvCxnSpPr>
          <p:nvPr/>
        </p:nvCxnSpPr>
        <p:spPr>
          <a:xfrm flipH="1" flipV="1">
            <a:off x="2239660" y="5327649"/>
            <a:ext cx="516279" cy="69858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36" idx="0"/>
            <a:endCxn id="32" idx="2"/>
          </p:cNvCxnSpPr>
          <p:nvPr/>
        </p:nvCxnSpPr>
        <p:spPr>
          <a:xfrm flipV="1">
            <a:off x="3923786" y="5313991"/>
            <a:ext cx="618313" cy="71223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8" idx="0"/>
            <a:endCxn id="32" idx="2"/>
          </p:cNvCxnSpPr>
          <p:nvPr/>
        </p:nvCxnSpPr>
        <p:spPr>
          <a:xfrm flipH="1" flipV="1">
            <a:off x="4542099" y="5313991"/>
            <a:ext cx="549534" cy="71223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1" idx="0"/>
            <a:endCxn id="33" idx="2"/>
          </p:cNvCxnSpPr>
          <p:nvPr/>
        </p:nvCxnSpPr>
        <p:spPr>
          <a:xfrm flipV="1">
            <a:off x="6259480" y="5311869"/>
            <a:ext cx="596519" cy="71436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2" idx="0"/>
            <a:endCxn id="33" idx="2"/>
          </p:cNvCxnSpPr>
          <p:nvPr/>
        </p:nvCxnSpPr>
        <p:spPr>
          <a:xfrm flipH="1" flipV="1">
            <a:off x="6855999" y="5311869"/>
            <a:ext cx="596614" cy="71006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33" idx="0"/>
            <a:endCxn id="30" idx="2"/>
          </p:cNvCxnSpPr>
          <p:nvPr/>
        </p:nvCxnSpPr>
        <p:spPr>
          <a:xfrm flipH="1" flipV="1">
            <a:off x="4543702" y="3788249"/>
            <a:ext cx="2312297" cy="93884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32" idx="0"/>
            <a:endCxn id="30" idx="2"/>
          </p:cNvCxnSpPr>
          <p:nvPr/>
        </p:nvCxnSpPr>
        <p:spPr>
          <a:xfrm flipV="1">
            <a:off x="4542099" y="3788249"/>
            <a:ext cx="1603" cy="94096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547892" y="4035658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200618" y="5327649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71" name="Slide Number Placeholder 70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32</a:t>
            </a:fld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343080" y="2231592"/>
            <a:ext cx="2398038" cy="646986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Continuously distributed</a:t>
            </a:r>
          </a:p>
          <a:p>
            <a:pPr algn="ctr"/>
            <a:r>
              <a:rPr lang="en-US" sz="1600" dirty="0"/>
              <a:t>quality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4536306" y="2760061"/>
            <a:ext cx="1603" cy="94096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42900" y="2915101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3131386" y="2158663"/>
            <a:ext cx="2803195" cy="120380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flipV="1">
            <a:off x="3124200" y="2133600"/>
            <a:ext cx="2803195" cy="120380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Elbow Connector 9"/>
          <p:cNvCxnSpPr>
            <a:stCxn id="34" idx="1"/>
            <a:endCxn id="25" idx="1"/>
          </p:cNvCxnSpPr>
          <p:nvPr/>
        </p:nvCxnSpPr>
        <p:spPr bwMode="auto">
          <a:xfrm rot="10800000" flipH="1">
            <a:off x="1039704" y="2555085"/>
            <a:ext cx="2303376" cy="3658430"/>
          </a:xfrm>
          <a:prstGeom prst="bentConnector3">
            <a:avLst>
              <a:gd name="adj1" fmla="val -9925"/>
            </a:avLst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855194" y="3534834"/>
            <a:ext cx="543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isa</a:t>
            </a:r>
            <a:endParaRPr lang="en-US" sz="2400" dirty="0">
              <a:solidFill>
                <a:srgbClr val="FFFF00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 bwMode="auto">
          <a:xfrm>
            <a:off x="388607" y="3337407"/>
            <a:ext cx="1104436" cy="509305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 flipV="1">
            <a:off x="414107" y="3347549"/>
            <a:ext cx="1159088" cy="47671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242165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Similarly</a:t>
            </a:r>
          </a:p>
        </p:txBody>
      </p:sp>
      <p:sp>
        <p:nvSpPr>
          <p:cNvPr id="61" name="Slide Number Placeholder 60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33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3981079" y="2813982"/>
            <a:ext cx="1371601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Bruxism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40970" y="3934361"/>
            <a:ext cx="2982897" cy="91940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Bruxism without </a:t>
            </a:r>
          </a:p>
          <a:p>
            <a:pPr algn="ctr"/>
            <a:r>
              <a:rPr lang="en-US" dirty="0"/>
              <a:t>clinical consequences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3314290" y="3948348"/>
            <a:ext cx="2705178" cy="91940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Prevention</a:t>
            </a:r>
          </a:p>
          <a:p>
            <a:pPr algn="ctr"/>
            <a:r>
              <a:rPr lang="en-US" dirty="0"/>
              <a:t>demanding bruxism</a:t>
            </a:r>
          </a:p>
        </p:txBody>
      </p:sp>
      <p:cxnSp>
        <p:nvCxnSpPr>
          <p:cNvPr id="64" name="Straight Arrow Connector 63"/>
          <p:cNvCxnSpPr>
            <a:stCxn id="62" idx="0"/>
            <a:endCxn id="60" idx="2"/>
          </p:cNvCxnSpPr>
          <p:nvPr/>
        </p:nvCxnSpPr>
        <p:spPr>
          <a:xfrm flipV="1">
            <a:off x="1632419" y="3324760"/>
            <a:ext cx="3034461" cy="60960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63" idx="0"/>
            <a:endCxn id="60" idx="2"/>
          </p:cNvCxnSpPr>
          <p:nvPr/>
        </p:nvCxnSpPr>
        <p:spPr>
          <a:xfrm flipV="1">
            <a:off x="4666879" y="3324760"/>
            <a:ext cx="1" cy="623588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V="1">
            <a:off x="4678680" y="2316718"/>
            <a:ext cx="0" cy="497264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3981079" y="1805940"/>
            <a:ext cx="1371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Behavior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6206081" y="3934360"/>
            <a:ext cx="2743200" cy="91940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Treatment</a:t>
            </a:r>
          </a:p>
          <a:p>
            <a:pPr algn="ctr"/>
            <a:r>
              <a:rPr lang="en-US" dirty="0"/>
              <a:t>demanding bruxism</a:t>
            </a:r>
          </a:p>
        </p:txBody>
      </p:sp>
      <p:cxnSp>
        <p:nvCxnSpPr>
          <p:cNvPr id="69" name="Straight Arrow Connector 68"/>
          <p:cNvCxnSpPr>
            <a:stCxn id="68" idx="0"/>
            <a:endCxn id="60" idx="2"/>
          </p:cNvCxnSpPr>
          <p:nvPr/>
        </p:nvCxnSpPr>
        <p:spPr>
          <a:xfrm flipH="1" flipV="1">
            <a:off x="4666880" y="3324760"/>
            <a:ext cx="2910801" cy="60960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2933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791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6649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3507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3413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0271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7129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3987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2369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9227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6085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2943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1415846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81079" y="2813982"/>
            <a:ext cx="1371601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Bruxism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970" y="3934361"/>
            <a:ext cx="2982897" cy="91940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Bruxism without </a:t>
            </a:r>
          </a:p>
          <a:p>
            <a:pPr algn="ctr"/>
            <a:r>
              <a:rPr lang="en-US" dirty="0"/>
              <a:t>clinical consequences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14290" y="3948348"/>
            <a:ext cx="2705178" cy="91940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Prevention</a:t>
            </a:r>
          </a:p>
          <a:p>
            <a:pPr algn="ctr"/>
            <a:r>
              <a:rPr lang="en-US" dirty="0"/>
              <a:t>demanding bruxism</a:t>
            </a:r>
          </a:p>
        </p:txBody>
      </p:sp>
      <p:cxnSp>
        <p:nvCxnSpPr>
          <p:cNvPr id="9" name="Straight Arrow Connector 8"/>
          <p:cNvCxnSpPr>
            <a:stCxn id="6" idx="0"/>
            <a:endCxn id="5" idx="2"/>
          </p:cNvCxnSpPr>
          <p:nvPr/>
        </p:nvCxnSpPr>
        <p:spPr>
          <a:xfrm flipV="1">
            <a:off x="1632419" y="3324760"/>
            <a:ext cx="3034461" cy="60960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7" idx="0"/>
            <a:endCxn id="5" idx="2"/>
          </p:cNvCxnSpPr>
          <p:nvPr/>
        </p:nvCxnSpPr>
        <p:spPr>
          <a:xfrm flipV="1">
            <a:off x="4666879" y="3324760"/>
            <a:ext cx="1" cy="623588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678680" y="2316718"/>
            <a:ext cx="0" cy="497264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81079" y="1805940"/>
            <a:ext cx="1371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Behavior</a:t>
            </a:r>
          </a:p>
        </p:txBody>
      </p:sp>
      <p:sp>
        <p:nvSpPr>
          <p:cNvPr id="61" name="Slide Number Placeholder 60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7C5DB68A-9D44-4073-920F-D08D647C06A7}" type="slidenum">
              <a:rPr lang="en-US" smtClean="0"/>
              <a:t>34</a:t>
            </a:fld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6206081" y="3934360"/>
            <a:ext cx="2743200" cy="91940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Treatment</a:t>
            </a:r>
          </a:p>
          <a:p>
            <a:pPr algn="ctr"/>
            <a:r>
              <a:rPr lang="en-US" dirty="0"/>
              <a:t>demanding bruxism</a:t>
            </a:r>
          </a:p>
        </p:txBody>
      </p:sp>
      <p:cxnSp>
        <p:nvCxnSpPr>
          <p:cNvPr id="33" name="Straight Arrow Connector 32"/>
          <p:cNvCxnSpPr>
            <a:stCxn id="30" idx="0"/>
            <a:endCxn id="5" idx="2"/>
          </p:cNvCxnSpPr>
          <p:nvPr/>
        </p:nvCxnSpPr>
        <p:spPr>
          <a:xfrm flipH="1" flipV="1">
            <a:off x="4666880" y="3324760"/>
            <a:ext cx="2910801" cy="60960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933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791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649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3507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413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0271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129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3987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369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227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6085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294370" y="5020149"/>
            <a:ext cx="609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56" name="Rectangle 55"/>
          <p:cNvSpPr/>
          <p:nvPr/>
        </p:nvSpPr>
        <p:spPr bwMode="auto">
          <a:xfrm>
            <a:off x="699135" y="5675707"/>
            <a:ext cx="1779270" cy="730986"/>
          </a:xfrm>
          <a:prstGeom prst="rect">
            <a:avLst/>
          </a:prstGeom>
          <a:solidFill>
            <a:srgbClr val="BBE0E3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dirty="0"/>
              <a:t>John’s repetitive jaw muscle activities of last year</a:t>
            </a:r>
          </a:p>
        </p:txBody>
      </p:sp>
      <p:sp>
        <p:nvSpPr>
          <p:cNvPr id="57" name="Rectangle 56"/>
          <p:cNvSpPr/>
          <p:nvPr/>
        </p:nvSpPr>
        <p:spPr bwMode="auto">
          <a:xfrm>
            <a:off x="3777244" y="5668087"/>
            <a:ext cx="1779270" cy="730986"/>
          </a:xfrm>
          <a:prstGeom prst="rect">
            <a:avLst/>
          </a:prstGeom>
          <a:solidFill>
            <a:srgbClr val="BBE0E3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dirty="0"/>
              <a:t>John’s repetitive jaw muscle activities of last month</a:t>
            </a:r>
          </a:p>
        </p:txBody>
      </p:sp>
      <p:sp>
        <p:nvSpPr>
          <p:cNvPr id="59" name="Rectangle 58"/>
          <p:cNvSpPr/>
          <p:nvPr/>
        </p:nvSpPr>
        <p:spPr bwMode="auto">
          <a:xfrm>
            <a:off x="6688046" y="5668087"/>
            <a:ext cx="1779270" cy="730986"/>
          </a:xfrm>
          <a:prstGeom prst="rect">
            <a:avLst/>
          </a:prstGeom>
          <a:solidFill>
            <a:srgbClr val="BBE0E3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dirty="0"/>
              <a:t>John’s repetitive jaw muscle activities of last week</a:t>
            </a:r>
          </a:p>
        </p:txBody>
      </p:sp>
    </p:spTree>
    <p:extLst>
      <p:ext uri="{BB962C8B-B14F-4D97-AF65-F5344CB8AC3E}">
        <p14:creationId xmlns:p14="http://schemas.microsoft.com/office/powerpoint/2010/main" val="18130022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the particular/universal distinction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686800" cy="44196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Ignoring the distinction may lead to assertions in which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Different interpretations are possible depending on which terms intend particulars and which universals, </a:t>
            </a:r>
          </a:p>
          <a:p>
            <a:pPr marL="857250" lvl="1" indent="-457200">
              <a:buFont typeface="+mj-lt"/>
              <a:buAutoNum type="alphaLcParenR"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authors run together forms of speech governed by different logical rules.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Representing data by using names of universals (types, classes, ‘concepts’, … in general) without identifying the particulars that are instances of these universals induces ambiguities.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705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9144000" cy="62484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2941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9144000" cy="62484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425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 interpretation of ‘diagnoses’ in EHRs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 most (probably all) EHRs: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There is </a:t>
            </a:r>
            <a:r>
              <a:rPr lang="en-US" b="1" i="1" u="sng" dirty="0">
                <a:solidFill>
                  <a:srgbClr val="FFFF00"/>
                </a:solidFill>
              </a:rPr>
              <a:t>some</a:t>
            </a:r>
            <a:r>
              <a:rPr lang="en-US" dirty="0"/>
              <a:t> disorder/disease/disease-course in the patient which on </a:t>
            </a:r>
            <a:r>
              <a:rPr lang="en-US" dirty="0">
                <a:solidFill>
                  <a:srgbClr val="FFFF00"/>
                </a:solidFill>
              </a:rPr>
              <a:t>this</a:t>
            </a:r>
            <a:r>
              <a:rPr lang="en-US" dirty="0"/>
              <a:t> date-time was diagnosed by </a:t>
            </a:r>
            <a:r>
              <a:rPr lang="en-US" dirty="0">
                <a:solidFill>
                  <a:srgbClr val="FFFF00"/>
                </a:solidFill>
              </a:rPr>
              <a:t>this</a:t>
            </a:r>
            <a:r>
              <a:rPr lang="en-US" dirty="0"/>
              <a:t> clinician as being of a sort described by </a:t>
            </a:r>
            <a:r>
              <a:rPr lang="en-US" dirty="0">
                <a:solidFill>
                  <a:srgbClr val="FFFF00"/>
                </a:solidFill>
              </a:rPr>
              <a:t>this</a:t>
            </a:r>
            <a:r>
              <a:rPr lang="en-US" dirty="0"/>
              <a:t> ICD/SNOMED code.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 some (probably most), but rarely used by clinicians: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This</a:t>
            </a:r>
            <a:r>
              <a:rPr lang="en-US" dirty="0"/>
              <a:t> date-time that ‘some d/d/dc’ is assumed to have started.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906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consequence: several ambiguities!</a:t>
            </a:r>
          </a:p>
        </p:txBody>
      </p:sp>
      <p:grpSp>
        <p:nvGrpSpPr>
          <p:cNvPr id="36867" name="Group 3"/>
          <p:cNvGrpSpPr>
            <a:grpSpLocks/>
          </p:cNvGrpSpPr>
          <p:nvPr/>
        </p:nvGrpSpPr>
        <p:grpSpPr bwMode="auto">
          <a:xfrm>
            <a:off x="914400" y="1903413"/>
            <a:ext cx="7848600" cy="4816475"/>
            <a:chOff x="576" y="1104"/>
            <a:chExt cx="4944" cy="3034"/>
          </a:xfrm>
        </p:grpSpPr>
        <p:grpSp>
          <p:nvGrpSpPr>
            <p:cNvPr id="36868" name="Group 4"/>
            <p:cNvGrpSpPr>
              <a:grpSpLocks/>
            </p:cNvGrpSpPr>
            <p:nvPr/>
          </p:nvGrpSpPr>
          <p:grpSpPr bwMode="auto">
            <a:xfrm>
              <a:off x="576" y="1296"/>
              <a:ext cx="4944" cy="154"/>
              <a:chOff x="576" y="1440"/>
              <a:chExt cx="4944" cy="154"/>
            </a:xfrm>
          </p:grpSpPr>
          <p:sp>
            <p:nvSpPr>
              <p:cNvPr id="36940" name="Text Box 5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5572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41" name="Text Box 6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04/07/1990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42" name="Text Box 7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NL" sz="1400" b="0">
                    <a:solidFill>
                      <a:schemeClr val="tx1"/>
                    </a:solidFill>
                    <a:cs typeface="Times New Roman" pitchFamily="18" charset="0"/>
                  </a:rPr>
                  <a:t>26442006</a:t>
                </a:r>
              </a:p>
            </p:txBody>
          </p:sp>
          <p:sp>
            <p:nvSpPr>
              <p:cNvPr id="36943" name="Text Box 8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NL" sz="1400" b="0">
                    <a:solidFill>
                      <a:schemeClr val="tx1"/>
                    </a:solidFill>
                    <a:cs typeface="Times New Roman" pitchFamily="18" charset="0"/>
                  </a:rPr>
                  <a:t>closed fracture of shaft of femur</a:t>
                </a:r>
              </a:p>
            </p:txBody>
          </p:sp>
        </p:grpSp>
        <p:grpSp>
          <p:nvGrpSpPr>
            <p:cNvPr id="36869" name="Group 9"/>
            <p:cNvGrpSpPr>
              <a:grpSpLocks/>
            </p:cNvGrpSpPr>
            <p:nvPr/>
          </p:nvGrpSpPr>
          <p:grpSpPr bwMode="auto">
            <a:xfrm>
              <a:off x="576" y="1488"/>
              <a:ext cx="4944" cy="154"/>
              <a:chOff x="576" y="1440"/>
              <a:chExt cx="4944" cy="154"/>
            </a:xfrm>
          </p:grpSpPr>
          <p:sp>
            <p:nvSpPr>
              <p:cNvPr id="36936" name="Text Box 10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5572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37" name="Text Box 11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04/07/1990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38" name="Text Box 12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NL" sz="1400" b="0">
                    <a:solidFill>
                      <a:schemeClr val="tx1"/>
                    </a:solidFill>
                    <a:cs typeface="Times New Roman" pitchFamily="18" charset="0"/>
                  </a:rPr>
                  <a:t>81134009</a:t>
                </a:r>
              </a:p>
            </p:txBody>
          </p:sp>
          <p:sp>
            <p:nvSpPr>
              <p:cNvPr id="36939" name="Text Box 13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Fracture, closed, spiral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6870" name="Group 14"/>
            <p:cNvGrpSpPr>
              <a:grpSpLocks/>
            </p:cNvGrpSpPr>
            <p:nvPr/>
          </p:nvGrpSpPr>
          <p:grpSpPr bwMode="auto">
            <a:xfrm>
              <a:off x="576" y="1680"/>
              <a:ext cx="4944" cy="154"/>
              <a:chOff x="576" y="1440"/>
              <a:chExt cx="4944" cy="154"/>
            </a:xfrm>
          </p:grpSpPr>
          <p:sp>
            <p:nvSpPr>
              <p:cNvPr id="36932" name="Text Box 15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5572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33" name="Text Box 16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12/07/1990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34" name="Text Box 17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NL" sz="1400" b="0">
                    <a:solidFill>
                      <a:schemeClr val="tx1"/>
                    </a:solidFill>
                    <a:cs typeface="Times New Roman" pitchFamily="18" charset="0"/>
                  </a:rPr>
                  <a:t>26442006</a:t>
                </a:r>
              </a:p>
            </p:txBody>
          </p:sp>
          <p:sp>
            <p:nvSpPr>
              <p:cNvPr id="36935" name="Text Box 18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NL" sz="1400" b="0">
                    <a:solidFill>
                      <a:schemeClr val="tx1"/>
                    </a:solidFill>
                    <a:cs typeface="Times New Roman" pitchFamily="18" charset="0"/>
                  </a:rPr>
                  <a:t>closed fracture of shaft of femur</a:t>
                </a:r>
              </a:p>
            </p:txBody>
          </p:sp>
        </p:grpSp>
        <p:grpSp>
          <p:nvGrpSpPr>
            <p:cNvPr id="36871" name="Group 19"/>
            <p:cNvGrpSpPr>
              <a:grpSpLocks/>
            </p:cNvGrpSpPr>
            <p:nvPr/>
          </p:nvGrpSpPr>
          <p:grpSpPr bwMode="auto">
            <a:xfrm>
              <a:off x="576" y="1872"/>
              <a:ext cx="4944" cy="154"/>
              <a:chOff x="576" y="1440"/>
              <a:chExt cx="4944" cy="154"/>
            </a:xfrm>
          </p:grpSpPr>
          <p:sp>
            <p:nvSpPr>
              <p:cNvPr id="36928" name="Text Box 20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5572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29" name="Text Box 21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12/07/1990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30" name="Text Box 22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9001224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31" name="Text Box 23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Accident in public building (supermarket)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sp>
          <p:nvSpPr>
            <p:cNvPr id="36872" name="Text Box 24"/>
            <p:cNvSpPr txBox="1">
              <a:spLocks noChangeArrowheads="1"/>
            </p:cNvSpPr>
            <p:nvPr/>
          </p:nvSpPr>
          <p:spPr bwMode="auto">
            <a:xfrm>
              <a:off x="576" y="2064"/>
              <a:ext cx="432" cy="15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5572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l"/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6873" name="Text Box 25"/>
            <p:cNvSpPr txBox="1">
              <a:spLocks noChangeArrowheads="1"/>
            </p:cNvSpPr>
            <p:nvPr/>
          </p:nvSpPr>
          <p:spPr bwMode="auto">
            <a:xfrm>
              <a:off x="1056" y="2064"/>
              <a:ext cx="672" cy="15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04/07/1990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l"/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6874" name="Text Box 26"/>
            <p:cNvSpPr txBox="1">
              <a:spLocks noChangeArrowheads="1"/>
            </p:cNvSpPr>
            <p:nvPr/>
          </p:nvSpPr>
          <p:spPr bwMode="auto">
            <a:xfrm>
              <a:off x="1776" y="2064"/>
              <a:ext cx="1392" cy="15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79001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6875" name="Text Box 27"/>
            <p:cNvSpPr txBox="1">
              <a:spLocks noChangeArrowheads="1"/>
            </p:cNvSpPr>
            <p:nvPr/>
          </p:nvSpPr>
          <p:spPr bwMode="auto">
            <a:xfrm>
              <a:off x="3216" y="2064"/>
              <a:ext cx="2304" cy="15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Essential hypertension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l"/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6876" name="Text Box 28"/>
            <p:cNvSpPr txBox="1">
              <a:spLocks noChangeArrowheads="1"/>
            </p:cNvSpPr>
            <p:nvPr/>
          </p:nvSpPr>
          <p:spPr bwMode="auto">
            <a:xfrm>
              <a:off x="576" y="2256"/>
              <a:ext cx="432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 dirty="0">
                  <a:solidFill>
                    <a:schemeClr val="tx1"/>
                  </a:solidFill>
                  <a:cs typeface="Times New Roman" pitchFamily="18" charset="0"/>
                </a:rPr>
                <a:t>0939</a:t>
              </a:r>
              <a:endParaRPr lang="nl-NL" sz="1400" b="0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6877" name="Text Box 29"/>
            <p:cNvSpPr txBox="1">
              <a:spLocks noChangeArrowheads="1"/>
            </p:cNvSpPr>
            <p:nvPr/>
          </p:nvSpPr>
          <p:spPr bwMode="auto">
            <a:xfrm>
              <a:off x="1056" y="2256"/>
              <a:ext cx="672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24/12/1991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6878" name="Text Box 30"/>
            <p:cNvSpPr txBox="1">
              <a:spLocks noChangeArrowheads="1"/>
            </p:cNvSpPr>
            <p:nvPr/>
          </p:nvSpPr>
          <p:spPr bwMode="auto">
            <a:xfrm>
              <a:off x="1776" y="2256"/>
              <a:ext cx="1392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NL" sz="1400" b="0">
                  <a:solidFill>
                    <a:schemeClr val="tx1"/>
                  </a:solidFill>
                  <a:cs typeface="Times New Roman" pitchFamily="18" charset="0"/>
                </a:rPr>
                <a:t>255174002</a:t>
              </a:r>
            </a:p>
          </p:txBody>
        </p:sp>
        <p:sp>
          <p:nvSpPr>
            <p:cNvPr id="36879" name="Text Box 31"/>
            <p:cNvSpPr txBox="1">
              <a:spLocks noChangeArrowheads="1"/>
            </p:cNvSpPr>
            <p:nvPr/>
          </p:nvSpPr>
          <p:spPr bwMode="auto">
            <a:xfrm>
              <a:off x="3216" y="2256"/>
              <a:ext cx="2304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NL" sz="1400" b="0">
                  <a:solidFill>
                    <a:schemeClr val="tx1"/>
                  </a:solidFill>
                  <a:cs typeface="Times New Roman" pitchFamily="18" charset="0"/>
                </a:rPr>
                <a:t>benign polyp of biliary tract</a:t>
              </a:r>
            </a:p>
          </p:txBody>
        </p:sp>
        <p:sp>
          <p:nvSpPr>
            <p:cNvPr id="36880" name="Text Box 32"/>
            <p:cNvSpPr txBox="1">
              <a:spLocks noChangeArrowheads="1"/>
            </p:cNvSpPr>
            <p:nvPr/>
          </p:nvSpPr>
          <p:spPr bwMode="auto">
            <a:xfrm>
              <a:off x="576" y="2448"/>
              <a:ext cx="432" cy="154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2309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6881" name="Text Box 33"/>
            <p:cNvSpPr txBox="1">
              <a:spLocks noChangeArrowheads="1"/>
            </p:cNvSpPr>
            <p:nvPr/>
          </p:nvSpPr>
          <p:spPr bwMode="auto">
            <a:xfrm>
              <a:off x="1056" y="2448"/>
              <a:ext cx="672" cy="154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21/03/1992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l"/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6882" name="Text Box 34"/>
            <p:cNvSpPr txBox="1">
              <a:spLocks noChangeArrowheads="1"/>
            </p:cNvSpPr>
            <p:nvPr/>
          </p:nvSpPr>
          <p:spPr bwMode="auto">
            <a:xfrm>
              <a:off x="1776" y="2448"/>
              <a:ext cx="1392" cy="154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NL" sz="1400" b="0">
                  <a:solidFill>
                    <a:schemeClr val="tx1"/>
                  </a:solidFill>
                  <a:cs typeface="Times New Roman" pitchFamily="18" charset="0"/>
                </a:rPr>
                <a:t>26442006</a:t>
              </a:r>
            </a:p>
            <a:p>
              <a:pPr algn="l"/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6883" name="Text Box 35"/>
            <p:cNvSpPr txBox="1">
              <a:spLocks noChangeArrowheads="1"/>
            </p:cNvSpPr>
            <p:nvPr/>
          </p:nvSpPr>
          <p:spPr bwMode="auto">
            <a:xfrm>
              <a:off x="3216" y="2448"/>
              <a:ext cx="2304" cy="154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NL" sz="1400" b="0">
                  <a:solidFill>
                    <a:schemeClr val="tx1"/>
                  </a:solidFill>
                  <a:cs typeface="Times New Roman" pitchFamily="18" charset="0"/>
                </a:rPr>
                <a:t>closed fracture of shaft of femur</a:t>
              </a:r>
            </a:p>
            <a:p>
              <a:pPr algn="l"/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grpSp>
          <p:nvGrpSpPr>
            <p:cNvPr id="36884" name="Group 36"/>
            <p:cNvGrpSpPr>
              <a:grpSpLocks/>
            </p:cNvGrpSpPr>
            <p:nvPr/>
          </p:nvGrpSpPr>
          <p:grpSpPr bwMode="auto">
            <a:xfrm>
              <a:off x="576" y="2640"/>
              <a:ext cx="4944" cy="154"/>
              <a:chOff x="576" y="1440"/>
              <a:chExt cx="4944" cy="154"/>
            </a:xfrm>
          </p:grpSpPr>
          <p:sp>
            <p:nvSpPr>
              <p:cNvPr id="36924" name="Text Box 37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rgbClr val="CC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2309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25" name="Text Box 38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rgbClr val="CC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21/03/1992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26" name="Text Box 39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rgbClr val="CC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9001224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27" name="Text Box 40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rgbClr val="CC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Accident in public building (supermarket)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6885" name="Group 41"/>
            <p:cNvGrpSpPr>
              <a:grpSpLocks/>
            </p:cNvGrpSpPr>
            <p:nvPr/>
          </p:nvGrpSpPr>
          <p:grpSpPr bwMode="auto">
            <a:xfrm>
              <a:off x="576" y="2832"/>
              <a:ext cx="4944" cy="154"/>
              <a:chOff x="576" y="1440"/>
              <a:chExt cx="4944" cy="154"/>
            </a:xfrm>
          </p:grpSpPr>
          <p:sp>
            <p:nvSpPr>
              <p:cNvPr id="36920" name="Text Box 42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47804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21" name="Text Box 43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03/04/1993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22" name="Text Box 44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58298795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23" name="Text Box 45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Other lesion on other specified region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6886" name="Group 46"/>
            <p:cNvGrpSpPr>
              <a:grpSpLocks/>
            </p:cNvGrpSpPr>
            <p:nvPr/>
          </p:nvGrpSpPr>
          <p:grpSpPr bwMode="auto">
            <a:xfrm>
              <a:off x="576" y="3024"/>
              <a:ext cx="4944" cy="154"/>
              <a:chOff x="576" y="1440"/>
              <a:chExt cx="4944" cy="154"/>
            </a:xfrm>
          </p:grpSpPr>
          <p:sp>
            <p:nvSpPr>
              <p:cNvPr id="36916" name="Text Box 47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5572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17" name="Text Box 48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17/05/1993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18" name="Text Box 49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79001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19" name="Text Box 50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Essential hypertension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6887" name="Group 51"/>
            <p:cNvGrpSpPr>
              <a:grpSpLocks/>
            </p:cNvGrpSpPr>
            <p:nvPr/>
          </p:nvGrpSpPr>
          <p:grpSpPr bwMode="auto">
            <a:xfrm>
              <a:off x="576" y="3216"/>
              <a:ext cx="4944" cy="154"/>
              <a:chOff x="576" y="1440"/>
              <a:chExt cx="4944" cy="154"/>
            </a:xfrm>
          </p:grpSpPr>
          <p:sp>
            <p:nvSpPr>
              <p:cNvPr id="36912" name="Text Box 52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298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13" name="Text Box 53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22/08/1993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14" name="Text Box 54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2909872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15" name="Text Box 55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Closed fracture of radial head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6888" name="Group 56"/>
            <p:cNvGrpSpPr>
              <a:grpSpLocks/>
            </p:cNvGrpSpPr>
            <p:nvPr/>
          </p:nvGrpSpPr>
          <p:grpSpPr bwMode="auto">
            <a:xfrm>
              <a:off x="576" y="3408"/>
              <a:ext cx="4944" cy="154"/>
              <a:chOff x="576" y="1440"/>
              <a:chExt cx="4944" cy="154"/>
            </a:xfrm>
          </p:grpSpPr>
          <p:sp>
            <p:nvSpPr>
              <p:cNvPr id="36908" name="Text Box 57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298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09" name="Text Box 58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22/08/1993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10" name="Text Box 59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9001224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11" name="Text Box 60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Accident in public building (supermarket)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6889" name="Group 61"/>
            <p:cNvGrpSpPr>
              <a:grpSpLocks/>
            </p:cNvGrpSpPr>
            <p:nvPr/>
          </p:nvGrpSpPr>
          <p:grpSpPr bwMode="auto">
            <a:xfrm>
              <a:off x="576" y="3600"/>
              <a:ext cx="4944" cy="154"/>
              <a:chOff x="576" y="1440"/>
              <a:chExt cx="4944" cy="154"/>
            </a:xfrm>
          </p:grpSpPr>
          <p:sp>
            <p:nvSpPr>
              <p:cNvPr id="36904" name="Text Box 62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5572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05" name="Text Box 63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01/04/1997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06" name="Text Box 64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NL" sz="1400" b="0">
                    <a:solidFill>
                      <a:schemeClr val="tx1"/>
                    </a:solidFill>
                    <a:cs typeface="Times New Roman" pitchFamily="18" charset="0"/>
                  </a:rPr>
                  <a:t>26442006</a:t>
                </a:r>
              </a:p>
            </p:txBody>
          </p:sp>
          <p:sp>
            <p:nvSpPr>
              <p:cNvPr id="36907" name="Text Box 65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NL" sz="1400" b="0">
                    <a:solidFill>
                      <a:schemeClr val="tx1"/>
                    </a:solidFill>
                    <a:cs typeface="Times New Roman" pitchFamily="18" charset="0"/>
                  </a:rPr>
                  <a:t>closed fracture of shaft of femur</a:t>
                </a:r>
              </a:p>
            </p:txBody>
          </p:sp>
        </p:grpSp>
        <p:grpSp>
          <p:nvGrpSpPr>
            <p:cNvPr id="36890" name="Group 66"/>
            <p:cNvGrpSpPr>
              <a:grpSpLocks/>
            </p:cNvGrpSpPr>
            <p:nvPr/>
          </p:nvGrpSpPr>
          <p:grpSpPr bwMode="auto">
            <a:xfrm>
              <a:off x="576" y="3792"/>
              <a:ext cx="4944" cy="154"/>
              <a:chOff x="576" y="1440"/>
              <a:chExt cx="4944" cy="154"/>
            </a:xfrm>
          </p:grpSpPr>
          <p:sp>
            <p:nvSpPr>
              <p:cNvPr id="36900" name="Text Box 67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5572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01" name="Text Box 68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01/04/1997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02" name="Text Box 69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79001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903" name="Text Box 70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Essential hypertension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6891" name="Group 71"/>
            <p:cNvGrpSpPr>
              <a:grpSpLocks/>
            </p:cNvGrpSpPr>
            <p:nvPr/>
          </p:nvGrpSpPr>
          <p:grpSpPr bwMode="auto">
            <a:xfrm>
              <a:off x="576" y="1104"/>
              <a:ext cx="4944" cy="193"/>
              <a:chOff x="576" y="1248"/>
              <a:chExt cx="4944" cy="193"/>
            </a:xfrm>
          </p:grpSpPr>
          <p:sp>
            <p:nvSpPr>
              <p:cNvPr id="36896" name="Text Box 72"/>
              <p:cNvSpPr txBox="1">
                <a:spLocks noChangeArrowheads="1"/>
              </p:cNvSpPr>
              <p:nvPr/>
            </p:nvSpPr>
            <p:spPr bwMode="auto">
              <a:xfrm>
                <a:off x="576" y="1248"/>
                <a:ext cx="418" cy="193"/>
              </a:xfrm>
              <a:prstGeom prst="rect">
                <a:avLst/>
              </a:prstGeom>
              <a:solidFill>
                <a:srgbClr val="0000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tIns="10800" bIns="10800">
                <a:spAutoFit/>
              </a:bodyPr>
              <a:lstStyle/>
              <a:p>
                <a:r>
                  <a:rPr lang="nl-BE" sz="1800" dirty="0">
                    <a:solidFill>
                      <a:schemeClr val="bg1"/>
                    </a:solidFill>
                    <a:cs typeface="Times New Roman" pitchFamily="18" charset="0"/>
                  </a:rPr>
                  <a:t>PtID</a:t>
                </a:r>
                <a:endParaRPr lang="nl-NL" sz="1800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897" name="Text Box 73"/>
              <p:cNvSpPr txBox="1">
                <a:spLocks noChangeArrowheads="1"/>
              </p:cNvSpPr>
              <p:nvPr/>
            </p:nvSpPr>
            <p:spPr bwMode="auto">
              <a:xfrm>
                <a:off x="1056" y="1248"/>
                <a:ext cx="672" cy="193"/>
              </a:xfrm>
              <a:prstGeom prst="rect">
                <a:avLst/>
              </a:prstGeom>
              <a:solidFill>
                <a:srgbClr val="0000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>
                <a:spAutoFit/>
              </a:bodyPr>
              <a:lstStyle/>
              <a:p>
                <a:r>
                  <a:rPr lang="nl-BE" sz="1800">
                    <a:solidFill>
                      <a:schemeClr val="bg1"/>
                    </a:solidFill>
                    <a:cs typeface="Times New Roman" pitchFamily="18" charset="0"/>
                  </a:rPr>
                  <a:t>Date</a:t>
                </a:r>
                <a:endParaRPr lang="nl-NL" sz="180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898" name="Text Box 74"/>
              <p:cNvSpPr txBox="1">
                <a:spLocks noChangeArrowheads="1"/>
              </p:cNvSpPr>
              <p:nvPr/>
            </p:nvSpPr>
            <p:spPr bwMode="auto">
              <a:xfrm>
                <a:off x="1776" y="1248"/>
                <a:ext cx="1392" cy="193"/>
              </a:xfrm>
              <a:prstGeom prst="rect">
                <a:avLst/>
              </a:prstGeom>
              <a:solidFill>
                <a:srgbClr val="0000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>
                <a:spAutoFit/>
              </a:bodyPr>
              <a:lstStyle/>
              <a:p>
                <a:r>
                  <a:rPr lang="nl-BE" sz="1800">
                    <a:solidFill>
                      <a:schemeClr val="bg1"/>
                    </a:solidFill>
                    <a:cs typeface="Times New Roman" pitchFamily="18" charset="0"/>
                  </a:rPr>
                  <a:t>ObsCode</a:t>
                </a:r>
                <a:endParaRPr lang="nl-NL" sz="180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6899" name="Text Box 75"/>
              <p:cNvSpPr txBox="1">
                <a:spLocks noChangeArrowheads="1"/>
              </p:cNvSpPr>
              <p:nvPr/>
            </p:nvSpPr>
            <p:spPr bwMode="auto">
              <a:xfrm>
                <a:off x="3216" y="1248"/>
                <a:ext cx="2304" cy="193"/>
              </a:xfrm>
              <a:prstGeom prst="rect">
                <a:avLst/>
              </a:prstGeom>
              <a:solidFill>
                <a:srgbClr val="0000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>
                <a:spAutoFit/>
              </a:bodyPr>
              <a:lstStyle/>
              <a:p>
                <a:r>
                  <a:rPr lang="nl-BE" sz="1800">
                    <a:solidFill>
                      <a:schemeClr val="bg1"/>
                    </a:solidFill>
                    <a:cs typeface="Times New Roman" pitchFamily="18" charset="0"/>
                  </a:rPr>
                  <a:t>Narrative</a:t>
                </a:r>
                <a:endParaRPr lang="nl-NL" sz="180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sp>
          <p:nvSpPr>
            <p:cNvPr id="36892" name="Text Box 76"/>
            <p:cNvSpPr txBox="1">
              <a:spLocks noChangeArrowheads="1"/>
            </p:cNvSpPr>
            <p:nvPr/>
          </p:nvSpPr>
          <p:spPr bwMode="auto">
            <a:xfrm>
              <a:off x="576" y="3984"/>
              <a:ext cx="432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0939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6893" name="Text Box 77"/>
            <p:cNvSpPr txBox="1">
              <a:spLocks noChangeArrowheads="1"/>
            </p:cNvSpPr>
            <p:nvPr/>
          </p:nvSpPr>
          <p:spPr bwMode="auto">
            <a:xfrm>
              <a:off x="1056" y="3984"/>
              <a:ext cx="672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20/12/1998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6894" name="Text Box 78"/>
            <p:cNvSpPr txBox="1">
              <a:spLocks noChangeArrowheads="1"/>
            </p:cNvSpPr>
            <p:nvPr/>
          </p:nvSpPr>
          <p:spPr bwMode="auto">
            <a:xfrm>
              <a:off x="1776" y="3984"/>
              <a:ext cx="1392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NL" sz="1400" b="0">
                  <a:solidFill>
                    <a:schemeClr val="tx1"/>
                  </a:solidFill>
                  <a:cs typeface="Times New Roman" pitchFamily="18" charset="0"/>
                </a:rPr>
                <a:t>255087006</a:t>
              </a:r>
            </a:p>
          </p:txBody>
        </p:sp>
        <p:sp>
          <p:nvSpPr>
            <p:cNvPr id="36895" name="Text Box 79"/>
            <p:cNvSpPr txBox="1">
              <a:spLocks noChangeArrowheads="1"/>
            </p:cNvSpPr>
            <p:nvPr/>
          </p:nvSpPr>
          <p:spPr bwMode="auto">
            <a:xfrm>
              <a:off x="3216" y="3984"/>
              <a:ext cx="2304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NL" sz="1400" b="0">
                  <a:solidFill>
                    <a:schemeClr val="tx1"/>
                  </a:solidFill>
                  <a:cs typeface="Times New Roman" pitchFamily="18" charset="0"/>
                </a:rPr>
                <a:t>malignant polyp of biliary tract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184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of Referent Tracking (1)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Identification of </a:t>
            </a:r>
            <a:r>
              <a:rPr lang="en-US" sz="2800" b="1" i="1" u="sng" dirty="0"/>
              <a:t>particulars</a:t>
            </a:r>
            <a:r>
              <a:rPr lang="en-US" sz="2800" dirty="0"/>
              <a:t> ‘of interest’;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559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of Referent Tracking (1)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Identification of </a:t>
            </a:r>
            <a:r>
              <a:rPr lang="en-US" sz="2800" b="1" i="1" u="sng" dirty="0"/>
              <a:t>particulars</a:t>
            </a:r>
            <a:r>
              <a:rPr lang="en-US" sz="2800" dirty="0"/>
              <a:t> ‘of interest’;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0" indent="0"/>
            <a:r>
              <a:rPr lang="en-US" sz="2800" dirty="0"/>
              <a:t>EHRs do this for patients, clinicians, encounters, diagnoses, but … </a:t>
            </a:r>
            <a:r>
              <a:rPr lang="en-US" sz="2800" dirty="0">
                <a:solidFill>
                  <a:srgbClr val="FFFF00"/>
                </a:solidFill>
              </a:rPr>
              <a:t>NOT for disorders, diseases, or disease courses</a:t>
            </a:r>
            <a:r>
              <a:rPr lang="en-US" sz="2800" dirty="0"/>
              <a:t>!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752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 interpretation of ‘diagnoses’ in EHRs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 most (probably all) EHRs: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There is </a:t>
            </a:r>
            <a:r>
              <a:rPr lang="en-US" b="1" i="1" u="sng" dirty="0">
                <a:solidFill>
                  <a:srgbClr val="FFFF00"/>
                </a:solidFill>
              </a:rPr>
              <a:t>some</a:t>
            </a:r>
            <a:r>
              <a:rPr lang="en-US" dirty="0"/>
              <a:t> disorder/disease/disease-course in the patient which on this date-time was diagnosed by this clinician as being of a sort described by this ICD/SNOMED code.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 some (probably most), but rarely used by clinicians: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Date-time that ‘some d/d/dc’ is assumed to have started.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In RT-systems: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800" dirty="0"/>
              <a:t>There is </a:t>
            </a:r>
            <a:r>
              <a:rPr lang="en-US" sz="2800" b="1" i="1" u="sng" dirty="0">
                <a:solidFill>
                  <a:srgbClr val="FFFF00"/>
                </a:solidFill>
              </a:rPr>
              <a:t>this</a:t>
            </a:r>
            <a:r>
              <a:rPr lang="en-US" sz="2800" b="1" dirty="0"/>
              <a:t> d/d/dc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in the patient which …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958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Universals versus particulars: a sad example</a:t>
            </a:r>
            <a:endParaRPr lang="en-US" altLang="en-US" sz="3200" dirty="0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91294" y="6198853"/>
            <a:ext cx="6561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Linguistic denotations (names) are too cumbersome</a:t>
            </a:r>
          </a:p>
        </p:txBody>
      </p:sp>
      <p:sp>
        <p:nvSpPr>
          <p:cNvPr id="5" name="Right Arrow 4"/>
          <p:cNvSpPr/>
          <p:nvPr/>
        </p:nvSpPr>
        <p:spPr bwMode="auto">
          <a:xfrm rot="14989710">
            <a:off x="1544886" y="5421949"/>
            <a:ext cx="838200" cy="467191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2" name="Right Arrow 41"/>
          <p:cNvSpPr/>
          <p:nvPr/>
        </p:nvSpPr>
        <p:spPr bwMode="auto">
          <a:xfrm rot="16200000">
            <a:off x="3843330" y="5611638"/>
            <a:ext cx="838200" cy="467191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3" name="Right Arrow 42"/>
          <p:cNvSpPr/>
          <p:nvPr/>
        </p:nvSpPr>
        <p:spPr bwMode="auto">
          <a:xfrm rot="16200000">
            <a:off x="6443896" y="5611638"/>
            <a:ext cx="838200" cy="467191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05853A-8B23-423F-8571-7DE7AD6FB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24382"/>
            <a:ext cx="6934200" cy="366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96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8D0E679-07D5-4DF0-95C2-242827426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724382"/>
            <a:ext cx="6934200" cy="3667445"/>
          </a:xfrm>
          <a:prstGeom prst="rect">
            <a:avLst/>
          </a:prstGeom>
        </p:spPr>
      </p:pic>
      <p:sp>
        <p:nvSpPr>
          <p:cNvPr id="7577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Solution: use IUIs to denote particulars</a:t>
            </a:r>
            <a:endParaRPr lang="en-US" altLang="en-US" sz="3200" dirty="0"/>
          </a:p>
        </p:txBody>
      </p:sp>
      <p:sp>
        <p:nvSpPr>
          <p:cNvPr id="38" name="Slide Number Placeholder 3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806132" y="6329346"/>
            <a:ext cx="3531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Instance Unique Identifiers</a:t>
            </a:r>
          </a:p>
        </p:txBody>
      </p:sp>
      <p:sp>
        <p:nvSpPr>
          <p:cNvPr id="5" name="Right Arrow 4"/>
          <p:cNvSpPr/>
          <p:nvPr/>
        </p:nvSpPr>
        <p:spPr bwMode="auto">
          <a:xfrm rot="13475844">
            <a:off x="1556982" y="5644379"/>
            <a:ext cx="1267641" cy="467191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2" name="Right Arrow 41"/>
          <p:cNvSpPr/>
          <p:nvPr/>
        </p:nvSpPr>
        <p:spPr bwMode="auto">
          <a:xfrm rot="16200000">
            <a:off x="3843330" y="5611638"/>
            <a:ext cx="838200" cy="467191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43" name="Right Arrow 42"/>
          <p:cNvSpPr/>
          <p:nvPr/>
        </p:nvSpPr>
        <p:spPr bwMode="auto">
          <a:xfrm rot="18237220">
            <a:off x="5988150" y="5695451"/>
            <a:ext cx="1231353" cy="467191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990600" y="4572000"/>
            <a:ext cx="1524000" cy="5334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#1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352800" y="4371271"/>
            <a:ext cx="1524000" cy="98984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#2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6062382" y="4343775"/>
            <a:ext cx="1710018" cy="98984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rPr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13559791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BE" altLang="en-US" dirty="0" err="1"/>
              <a:t>Key</a:t>
            </a:r>
            <a:r>
              <a:rPr lang="nl-BE" altLang="en-US" dirty="0"/>
              <a:t> RT </a:t>
            </a:r>
            <a:r>
              <a:rPr lang="nl-BE" altLang="en-US" dirty="0" err="1"/>
              <a:t>mechanism</a:t>
            </a:r>
            <a:r>
              <a:rPr lang="nl-BE" altLang="en-US" dirty="0"/>
              <a:t>: IUI </a:t>
            </a:r>
            <a:r>
              <a:rPr lang="nl-BE" altLang="en-US" i="1" dirty="0" err="1"/>
              <a:t>assignment</a:t>
            </a:r>
            <a:endParaRPr lang="nl-NL" altLang="en-US" i="1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l-BE" altLang="en-US" dirty="0"/>
              <a:t>= </a:t>
            </a:r>
            <a:r>
              <a:rPr lang="nl-BE" altLang="en-US" dirty="0" err="1"/>
              <a:t>an</a:t>
            </a:r>
            <a:r>
              <a:rPr lang="nl-BE" altLang="en-US" dirty="0"/>
              <a:t> </a:t>
            </a:r>
            <a:r>
              <a:rPr lang="nl-BE" altLang="en-US" b="1" u="sng" dirty="0"/>
              <a:t>a</a:t>
            </a:r>
            <a:r>
              <a:rPr lang="nl-NL" altLang="en-US" b="1" u="sng" dirty="0" err="1"/>
              <a:t>ct</a:t>
            </a:r>
            <a:r>
              <a:rPr lang="nl-NL" altLang="en-US" dirty="0"/>
              <a:t> </a:t>
            </a:r>
            <a:r>
              <a:rPr lang="nl-NL" altLang="en-US" dirty="0" err="1"/>
              <a:t>carried</a:t>
            </a:r>
            <a:r>
              <a:rPr lang="nl-NL" altLang="en-US" dirty="0"/>
              <a:t> out </a:t>
            </a:r>
            <a:r>
              <a:rPr lang="nl-NL" altLang="en-US" dirty="0" err="1"/>
              <a:t>by</a:t>
            </a:r>
            <a:r>
              <a:rPr lang="nl-NL" altLang="en-US" dirty="0"/>
              <a:t> </a:t>
            </a:r>
            <a:r>
              <a:rPr lang="nl-NL" altLang="en-US" dirty="0" err="1"/>
              <a:t>the</a:t>
            </a:r>
            <a:r>
              <a:rPr lang="nl-NL" altLang="en-US" dirty="0"/>
              <a:t> first </a:t>
            </a:r>
            <a:r>
              <a:rPr lang="nl-BE" altLang="en-US" dirty="0"/>
              <a:t>‘</a:t>
            </a:r>
            <a:r>
              <a:rPr lang="nl-NL" altLang="en-US" dirty="0" err="1"/>
              <a:t>cognitive</a:t>
            </a:r>
            <a:r>
              <a:rPr lang="nl-NL" altLang="en-US" dirty="0"/>
              <a:t> agent</a:t>
            </a:r>
            <a:r>
              <a:rPr lang="nl-BE" altLang="en-US" dirty="0"/>
              <a:t>’</a:t>
            </a:r>
            <a:r>
              <a:rPr lang="nl-NL" altLang="en-US" dirty="0"/>
              <a:t> feel</a:t>
            </a:r>
            <a:r>
              <a:rPr lang="nl-BE" altLang="en-US" dirty="0" err="1"/>
              <a:t>ing</a:t>
            </a:r>
            <a:r>
              <a:rPr lang="nl-NL" altLang="en-US" dirty="0"/>
              <a:t> </a:t>
            </a:r>
            <a:r>
              <a:rPr lang="nl-NL" altLang="en-US" dirty="0" err="1"/>
              <a:t>the</a:t>
            </a:r>
            <a:r>
              <a:rPr lang="nl-NL" altLang="en-US" dirty="0"/>
              <a:t> </a:t>
            </a:r>
            <a:r>
              <a:rPr lang="nl-NL" altLang="en-US" dirty="0" err="1"/>
              <a:t>need</a:t>
            </a:r>
            <a:r>
              <a:rPr lang="nl-NL" altLang="en-US" dirty="0"/>
              <a:t> </a:t>
            </a:r>
            <a:r>
              <a:rPr lang="nl-NL" altLang="en-US" dirty="0" err="1"/>
              <a:t>to</a:t>
            </a:r>
            <a:r>
              <a:rPr lang="nl-NL" altLang="en-US" dirty="0"/>
              <a:t> </a:t>
            </a:r>
            <a:r>
              <a:rPr lang="nl-NL" altLang="en-US" dirty="0" err="1"/>
              <a:t>acknowledge</a:t>
            </a:r>
            <a:r>
              <a:rPr lang="nl-NL" altLang="en-US" dirty="0"/>
              <a:t> </a:t>
            </a:r>
            <a:r>
              <a:rPr lang="nl-NL" altLang="en-US" dirty="0" err="1"/>
              <a:t>the</a:t>
            </a:r>
            <a:r>
              <a:rPr lang="nl-NL" altLang="en-US" dirty="0"/>
              <a:t> </a:t>
            </a:r>
            <a:r>
              <a:rPr lang="nl-NL" altLang="en-US" dirty="0" err="1"/>
              <a:t>existence</a:t>
            </a:r>
            <a:r>
              <a:rPr lang="nl-NL" altLang="en-US" dirty="0"/>
              <a:t> of a </a:t>
            </a:r>
            <a:r>
              <a:rPr lang="nl-NL" altLang="en-US" dirty="0" err="1"/>
              <a:t>particular</a:t>
            </a:r>
            <a:r>
              <a:rPr lang="nl-NL" altLang="en-US" dirty="0"/>
              <a:t> </a:t>
            </a:r>
            <a:r>
              <a:rPr lang="nl-NL" altLang="en-US" dirty="0" err="1"/>
              <a:t>it</a:t>
            </a:r>
            <a:r>
              <a:rPr lang="nl-NL" altLang="en-US" dirty="0"/>
              <a:t> has </a:t>
            </a:r>
            <a:r>
              <a:rPr lang="nl-BE" altLang="en-US" dirty="0"/>
              <a:t>information </a:t>
            </a:r>
            <a:r>
              <a:rPr lang="nl-BE" altLang="en-US" dirty="0" err="1"/>
              <a:t>about</a:t>
            </a:r>
            <a:r>
              <a:rPr lang="nl-BE" altLang="en-US" dirty="0"/>
              <a:t> </a:t>
            </a:r>
            <a:r>
              <a:rPr lang="nl-NL" altLang="en-US" dirty="0" err="1"/>
              <a:t>by</a:t>
            </a:r>
            <a:r>
              <a:rPr lang="nl-NL" altLang="en-US" dirty="0"/>
              <a:t> </a:t>
            </a:r>
            <a:r>
              <a:rPr lang="nl-BE" altLang="en-US" dirty="0" err="1"/>
              <a:t>labelling</a:t>
            </a:r>
            <a:r>
              <a:rPr lang="nl-NL" altLang="en-US" dirty="0"/>
              <a:t> </a:t>
            </a:r>
            <a:r>
              <a:rPr lang="nl-BE" altLang="en-US" dirty="0" err="1"/>
              <a:t>it</a:t>
            </a:r>
            <a:r>
              <a:rPr lang="nl-BE" altLang="en-US" dirty="0"/>
              <a:t> </a:t>
            </a:r>
            <a:r>
              <a:rPr lang="nl-BE" altLang="en-US" dirty="0" err="1"/>
              <a:t>with</a:t>
            </a:r>
            <a:r>
              <a:rPr lang="nl-BE" altLang="en-US" dirty="0"/>
              <a:t> a </a:t>
            </a:r>
            <a:r>
              <a:rPr lang="nl-BE" altLang="en-US" dirty="0" err="1"/>
              <a:t>universally</a:t>
            </a:r>
            <a:r>
              <a:rPr lang="nl-BE" altLang="en-US" dirty="0"/>
              <a:t> </a:t>
            </a:r>
            <a:r>
              <a:rPr lang="nl-BE" altLang="en-US" dirty="0" err="1"/>
              <a:t>unique</a:t>
            </a:r>
            <a:r>
              <a:rPr lang="nl-BE" altLang="en-US" dirty="0"/>
              <a:t> </a:t>
            </a:r>
            <a:r>
              <a:rPr lang="nl-BE" altLang="en-US" dirty="0" err="1"/>
              <a:t>singular</a:t>
            </a:r>
            <a:r>
              <a:rPr lang="nl-BE" altLang="en-US" dirty="0"/>
              <a:t> </a:t>
            </a:r>
            <a:r>
              <a:rPr lang="nl-BE" altLang="en-US" dirty="0" err="1"/>
              <a:t>identifier</a:t>
            </a:r>
            <a:r>
              <a:rPr lang="nl-NL" altLang="en-US" dirty="0"/>
              <a:t>. </a:t>
            </a:r>
          </a:p>
          <a:p>
            <a:pPr eaLnBrk="1" hangingPunct="1"/>
            <a:r>
              <a:rPr lang="nl-NL" altLang="en-US" dirty="0"/>
              <a:t>		IUI = Instance Unique Identifier</a:t>
            </a:r>
          </a:p>
          <a:p>
            <a:pPr eaLnBrk="1" hangingPunct="1"/>
            <a:endParaRPr lang="nl-BE" altLang="en-US" dirty="0"/>
          </a:p>
          <a:p>
            <a:pPr eaLnBrk="1" hangingPunct="1"/>
            <a:r>
              <a:rPr lang="nl-BE" altLang="en-US" dirty="0"/>
              <a:t>‘</a:t>
            </a:r>
            <a:r>
              <a:rPr lang="nl-BE" altLang="en-US" dirty="0" err="1"/>
              <a:t>cognitive</a:t>
            </a:r>
            <a:r>
              <a:rPr lang="nl-BE" altLang="en-US" dirty="0"/>
              <a:t> agent’:</a:t>
            </a:r>
          </a:p>
          <a:p>
            <a:pPr lvl="1" eaLnBrk="1" hangingPunct="1"/>
            <a:r>
              <a:rPr lang="nl-BE" altLang="en-US" dirty="0"/>
              <a:t>A person;</a:t>
            </a:r>
          </a:p>
          <a:p>
            <a:pPr lvl="1" eaLnBrk="1" hangingPunct="1"/>
            <a:r>
              <a:rPr lang="nl-BE" altLang="en-US" dirty="0"/>
              <a:t>An </a:t>
            </a:r>
            <a:r>
              <a:rPr lang="nl-BE" altLang="en-US" dirty="0" err="1"/>
              <a:t>organization</a:t>
            </a:r>
            <a:r>
              <a:rPr lang="nl-BE" altLang="en-US" dirty="0"/>
              <a:t>;</a:t>
            </a:r>
          </a:p>
          <a:p>
            <a:pPr lvl="1" eaLnBrk="1" hangingPunct="1"/>
            <a:r>
              <a:rPr lang="nl-BE" altLang="en-US" dirty="0"/>
              <a:t>A device or software agent, e.g.</a:t>
            </a:r>
          </a:p>
          <a:p>
            <a:pPr lvl="2" eaLnBrk="1" hangingPunct="1"/>
            <a:r>
              <a:rPr lang="nl-BE" altLang="en-US" dirty="0"/>
              <a:t>Bank </a:t>
            </a:r>
            <a:r>
              <a:rPr lang="nl-BE" altLang="en-US" dirty="0" err="1"/>
              <a:t>note</a:t>
            </a:r>
            <a:r>
              <a:rPr lang="nl-BE" altLang="en-US" dirty="0"/>
              <a:t> printer,</a:t>
            </a:r>
          </a:p>
          <a:p>
            <a:pPr lvl="2" eaLnBrk="1" hangingPunct="1"/>
            <a:r>
              <a:rPr lang="nl-BE" altLang="en-US" dirty="0"/>
              <a:t>Image analysis software.</a:t>
            </a:r>
            <a:endParaRPr lang="nl-NL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51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BE" altLang="en-US" dirty="0"/>
              <a:t>Criteria </a:t>
            </a:r>
            <a:r>
              <a:rPr lang="nl-BE" altLang="en-US" dirty="0" err="1"/>
              <a:t>for</a:t>
            </a:r>
            <a:r>
              <a:rPr lang="nl-BE" altLang="en-US" dirty="0"/>
              <a:t> IUI </a:t>
            </a:r>
            <a:r>
              <a:rPr lang="nl-BE" altLang="en-US" dirty="0" err="1"/>
              <a:t>assignment</a:t>
            </a:r>
            <a:endParaRPr lang="nl-NL" alt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84163" indent="-284163" eaLnBrk="1" hangingPunct="1">
              <a:buFont typeface="Arial" panose="020B0604020202020204" pitchFamily="34" charset="0"/>
              <a:buChar char="•"/>
            </a:pPr>
            <a:r>
              <a:rPr lang="nl-BE" altLang="en-US" b="1" dirty="0"/>
              <a:t>The </a:t>
            </a:r>
            <a:r>
              <a:rPr lang="nl-BE" altLang="en-US" b="1" dirty="0" err="1"/>
              <a:t>particular’s</a:t>
            </a:r>
            <a:r>
              <a:rPr lang="nl-BE" altLang="en-US" b="1" dirty="0"/>
              <a:t> </a:t>
            </a:r>
            <a:r>
              <a:rPr lang="nl-BE" altLang="en-US" b="1" dirty="0" err="1"/>
              <a:t>existence</a:t>
            </a:r>
            <a:r>
              <a:rPr lang="nl-BE" altLang="en-US" b="1" dirty="0"/>
              <a:t> must </a:t>
            </a:r>
            <a:r>
              <a:rPr lang="nl-BE" altLang="en-US" b="1" dirty="0" err="1"/>
              <a:t>be</a:t>
            </a:r>
            <a:r>
              <a:rPr lang="nl-BE" altLang="en-US" b="1" dirty="0"/>
              <a:t> </a:t>
            </a:r>
            <a:r>
              <a:rPr lang="nl-BE" altLang="en-US" b="1" dirty="0" err="1"/>
              <a:t>determined</a:t>
            </a:r>
            <a:r>
              <a:rPr lang="nl-BE" altLang="en-US" dirty="0"/>
              <a:t>:</a:t>
            </a:r>
          </a:p>
          <a:p>
            <a:pPr lvl="1"/>
            <a:r>
              <a:rPr lang="nl-BE" altLang="en-US" sz="2400" dirty="0" err="1"/>
              <a:t>However</a:t>
            </a:r>
            <a:r>
              <a:rPr lang="nl-BE" altLang="en-US" sz="2400" dirty="0"/>
              <a:t>: </a:t>
            </a:r>
          </a:p>
          <a:p>
            <a:pPr lvl="2"/>
            <a:r>
              <a:rPr lang="nl-BE" altLang="en-US" sz="2000" dirty="0"/>
              <a:t>no need to know </a:t>
            </a:r>
            <a:r>
              <a:rPr lang="nl-BE" altLang="en-US" sz="2000" b="1" i="1" u="sng" dirty="0"/>
              <a:t>what sort of entity</a:t>
            </a:r>
            <a:r>
              <a:rPr lang="nl-BE" altLang="en-US" sz="2000" dirty="0"/>
              <a:t> the particular exactly is, i.e. which universal it instantiates;</a:t>
            </a:r>
          </a:p>
          <a:p>
            <a:pPr lvl="2"/>
            <a:r>
              <a:rPr lang="nl-BE" altLang="en-US" sz="2000" dirty="0"/>
              <a:t>No need to be able to point to it precisely:</a:t>
            </a:r>
          </a:p>
          <a:p>
            <a:pPr lvl="3"/>
            <a:r>
              <a:rPr lang="nl-BE" altLang="en-US" sz="1800" dirty="0"/>
              <a:t>A member of a </a:t>
            </a:r>
            <a:r>
              <a:rPr lang="nl-BE" altLang="en-US" sz="1800" dirty="0" err="1"/>
              <a:t>specific</a:t>
            </a:r>
            <a:r>
              <a:rPr lang="nl-BE" altLang="en-US" sz="1800" dirty="0"/>
              <a:t> </a:t>
            </a:r>
            <a:r>
              <a:rPr lang="nl-BE" altLang="en-US" sz="1800" dirty="0" err="1"/>
              <a:t>organization</a:t>
            </a:r>
            <a:endParaRPr lang="nl-BE" altLang="en-US" sz="1800" dirty="0"/>
          </a:p>
          <a:p>
            <a:pPr lvl="3"/>
            <a:r>
              <a:rPr lang="nl-BE" altLang="en-US" sz="1800" dirty="0"/>
              <a:t>But: </a:t>
            </a:r>
            <a:r>
              <a:rPr lang="nl-BE" altLang="en-US" sz="1800" dirty="0" err="1"/>
              <a:t>this</a:t>
            </a:r>
            <a:r>
              <a:rPr lang="nl-BE" altLang="en-US" sz="1800" dirty="0"/>
              <a:t> is </a:t>
            </a:r>
            <a:r>
              <a:rPr lang="nl-BE" altLang="en-US" sz="1800" dirty="0" err="1"/>
              <a:t>not</a:t>
            </a:r>
            <a:r>
              <a:rPr lang="nl-BE" altLang="en-US" sz="1800" dirty="0"/>
              <a:t> a matter of </a:t>
            </a:r>
            <a:r>
              <a:rPr lang="nl-BE" altLang="en-US" sz="1800" dirty="0" err="1"/>
              <a:t>choice</a:t>
            </a:r>
            <a:r>
              <a:rPr lang="nl-BE" altLang="en-US" sz="1800" dirty="0"/>
              <a:t>, </a:t>
            </a:r>
            <a:r>
              <a:rPr lang="nl-BE" altLang="en-US" sz="1800" dirty="0" err="1"/>
              <a:t>not</a:t>
            </a:r>
            <a:r>
              <a:rPr lang="nl-BE" altLang="en-US" sz="1800" dirty="0"/>
              <a:t> ‘</a:t>
            </a:r>
            <a:r>
              <a:rPr lang="nl-BE" altLang="en-US" sz="1800" dirty="0" err="1"/>
              <a:t>any</a:t>
            </a:r>
            <a:r>
              <a:rPr lang="nl-BE" altLang="en-US" sz="1800" dirty="0"/>
              <a:t>’ out of ...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nl-BE" altLang="en-US" b="1" dirty="0"/>
              <a:t>The </a:t>
            </a:r>
            <a:r>
              <a:rPr lang="nl-BE" altLang="en-US" b="1" dirty="0" err="1"/>
              <a:t>particular</a:t>
            </a:r>
            <a:r>
              <a:rPr lang="nl-BE" altLang="en-US" b="1" dirty="0"/>
              <a:t> </a:t>
            </a:r>
            <a:r>
              <a:rPr lang="nl-BE" altLang="en-US" b="1" dirty="0" err="1"/>
              <a:t>may</a:t>
            </a:r>
            <a:r>
              <a:rPr lang="nl-BE" altLang="en-US" b="1" dirty="0"/>
              <a:t> </a:t>
            </a:r>
            <a:r>
              <a:rPr lang="nl-BE" altLang="en-US" b="1" dirty="0" err="1"/>
              <a:t>not</a:t>
            </a:r>
            <a:r>
              <a:rPr lang="nl-BE" altLang="en-US" b="1" dirty="0"/>
              <a:t> have </a:t>
            </a:r>
            <a:r>
              <a:rPr lang="nl-BE" altLang="en-US" b="1" dirty="0" err="1"/>
              <a:t>already</a:t>
            </a:r>
            <a:r>
              <a:rPr lang="nl-BE" altLang="en-US" b="1" dirty="0"/>
              <a:t> been </a:t>
            </a:r>
            <a:r>
              <a:rPr lang="nl-BE" altLang="en-US" b="1" dirty="0" err="1"/>
              <a:t>assigned</a:t>
            </a:r>
            <a:r>
              <a:rPr lang="nl-BE" altLang="en-US" b="1" dirty="0"/>
              <a:t> a IUI.</a:t>
            </a:r>
          </a:p>
          <a:p>
            <a:pPr marL="233363" indent="-233363">
              <a:buFont typeface="Arial" panose="020B0604020202020204" pitchFamily="34" charset="0"/>
              <a:buChar char="•"/>
            </a:pPr>
            <a:r>
              <a:rPr lang="nl-BE" altLang="en-US" b="1" dirty="0"/>
              <a:t>It must be relevant (‘of interest’) to do so:</a:t>
            </a:r>
          </a:p>
          <a:p>
            <a:pPr lvl="2"/>
            <a:r>
              <a:rPr lang="nl-BE" altLang="en-US" dirty="0"/>
              <a:t>Personal </a:t>
            </a:r>
            <a:r>
              <a:rPr lang="nl-BE" altLang="en-US" dirty="0" err="1"/>
              <a:t>decision</a:t>
            </a:r>
            <a:r>
              <a:rPr lang="nl-BE" altLang="en-US" dirty="0"/>
              <a:t>, (</a:t>
            </a:r>
            <a:r>
              <a:rPr lang="nl-BE" altLang="en-US" dirty="0" err="1"/>
              <a:t>scientific</a:t>
            </a:r>
            <a:r>
              <a:rPr lang="nl-BE" altLang="en-US" dirty="0"/>
              <a:t>) community guideline, ... </a:t>
            </a:r>
          </a:p>
          <a:p>
            <a:pPr lvl="2"/>
            <a:r>
              <a:rPr lang="nl-BE" altLang="en-US" dirty="0"/>
              <a:t>Possibilities offered by the annotation system, </a:t>
            </a:r>
          </a:p>
          <a:p>
            <a:pPr lvl="2"/>
            <a:r>
              <a:rPr lang="nl-BE" altLang="en-US" dirty="0"/>
              <a:t>If a IUI has been assigned by somebody, everybody else making statements about the particular should use it.</a:t>
            </a:r>
            <a:endParaRPr lang="nl-NL" altLang="en-US" dirty="0"/>
          </a:p>
          <a:p>
            <a:pPr marL="457200">
              <a:buFont typeface="Arial" panose="020B0604020202020204" pitchFamily="34" charset="0"/>
              <a:buChar char="•"/>
            </a:pPr>
            <a:endParaRPr lang="nl-NL" altLang="en-US" sz="2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6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981200"/>
            <a:ext cx="8686800" cy="1143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Times" charset="0"/>
              <a:buChar char="•"/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95000"/>
              <a:buFont typeface="Times" charset="0"/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 b="0" i="1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r>
              <a:rPr lang="en-US" kern="0" dirty="0"/>
              <a:t>There is for any particular only one identifier within all systems in which the entity is represented</a:t>
            </a:r>
          </a:p>
          <a:p>
            <a:endParaRPr lang="en-US" kern="0" dirty="0"/>
          </a:p>
          <a:p>
            <a:endParaRPr lang="en-US" kern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IUI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255940"/>
            <a:ext cx="8001000" cy="992460"/>
          </a:xfrm>
        </p:spPr>
        <p:txBody>
          <a:bodyPr/>
          <a:lstStyle/>
          <a:p>
            <a:r>
              <a:rPr lang="en-US" dirty="0"/>
              <a:t>             there is for any particular only one	   identifier within a given representation system</a:t>
            </a:r>
          </a:p>
        </p:txBody>
      </p:sp>
      <p:sp>
        <p:nvSpPr>
          <p:cNvPr id="4" name="Right Brace 3"/>
          <p:cNvSpPr/>
          <p:nvPr/>
        </p:nvSpPr>
        <p:spPr bwMode="auto">
          <a:xfrm rot="5400000">
            <a:off x="3074018" y="3248723"/>
            <a:ext cx="1319564" cy="2438400"/>
          </a:xfrm>
          <a:prstGeom prst="rightBrace">
            <a:avLst>
              <a:gd name="adj1" fmla="val 35833"/>
              <a:gd name="adj2" fmla="val 5000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5" name="Right Brace 4"/>
          <p:cNvSpPr/>
          <p:nvPr/>
        </p:nvSpPr>
        <p:spPr bwMode="auto">
          <a:xfrm rot="16200000" flipV="1">
            <a:off x="2667000" y="1066800"/>
            <a:ext cx="381000" cy="4191000"/>
          </a:xfrm>
          <a:prstGeom prst="rightBrace">
            <a:avLst>
              <a:gd name="adj1" fmla="val 35833"/>
              <a:gd name="adj2" fmla="val 5000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3350940"/>
            <a:ext cx="8686800" cy="45720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Times" charset="0"/>
              <a:buChar char="•"/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95000"/>
              <a:buFont typeface="Times" charset="0"/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 b="0" i="1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pPr algn="ctr"/>
            <a:r>
              <a:rPr lang="en-US" kern="0" dirty="0"/>
              <a:t>Globally and Singularly Unique Identifier for a Particular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105400" y="3808140"/>
            <a:ext cx="3817620" cy="1335915"/>
            <a:chOff x="5105400" y="3808140"/>
            <a:chExt cx="3817620" cy="1335915"/>
          </a:xfrm>
        </p:grpSpPr>
        <p:sp>
          <p:nvSpPr>
            <p:cNvPr id="8" name="Right Brace 7"/>
            <p:cNvSpPr/>
            <p:nvPr/>
          </p:nvSpPr>
          <p:spPr bwMode="auto">
            <a:xfrm rot="5400000">
              <a:off x="5523570" y="3389970"/>
              <a:ext cx="306660" cy="1143000"/>
            </a:xfrm>
            <a:prstGeom prst="rightBrace">
              <a:avLst>
                <a:gd name="adj1" fmla="val 35833"/>
                <a:gd name="adj2" fmla="val 49063"/>
              </a:avLst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22" charset="0"/>
              </a:endParaRPr>
            </a:p>
          </p:txBody>
        </p:sp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5113020" y="4151595"/>
              <a:ext cx="3810000" cy="992460"/>
            </a:xfrm>
            <a:prstGeom prst="rect">
              <a:avLst/>
            </a:prstGeom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defRPr sz="2400" b="0" i="0">
                  <a:solidFill>
                    <a:schemeClr val="bg1"/>
                  </a:solidFill>
                  <a:latin typeface="Trebuchet MS"/>
                  <a:ea typeface="ＭＳ Ｐゴシック" pitchFamily="122" charset="-128"/>
                  <a:cs typeface="Trebuchet M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SzPct val="80000"/>
                <a:buFont typeface="Times" charset="0"/>
                <a:buChar char="•"/>
                <a:defRPr lang="en-US" sz="2400" b="0" i="0" dirty="0" smtClean="0">
                  <a:solidFill>
                    <a:schemeClr val="bg1"/>
                  </a:solidFill>
                  <a:latin typeface="Trebuchet MS"/>
                  <a:ea typeface="ＭＳ Ｐゴシック" pitchFamily="122" charset="-128"/>
                  <a:cs typeface="Trebuchet M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Char char="•"/>
                <a:defRPr sz="2000" b="0" i="0">
                  <a:solidFill>
                    <a:schemeClr val="bg1"/>
                  </a:solidFill>
                  <a:latin typeface="Trebuchet MS"/>
                  <a:ea typeface="ＭＳ Ｐゴシック" pitchFamily="122" charset="-128"/>
                  <a:cs typeface="Trebuchet M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SzPct val="95000"/>
                <a:buFont typeface="Times" charset="0"/>
                <a:buChar char="•"/>
                <a:defRPr sz="2000" b="0" i="0">
                  <a:solidFill>
                    <a:schemeClr val="bg1"/>
                  </a:solidFill>
                  <a:latin typeface="Trebuchet MS"/>
                  <a:ea typeface="ＭＳ Ｐゴシック" pitchFamily="122" charset="-128"/>
                  <a:cs typeface="Trebuchet M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defRPr sz="2000" b="0" i="1">
                  <a:solidFill>
                    <a:schemeClr val="bg1"/>
                  </a:solidFill>
                  <a:latin typeface="Trebuchet MS"/>
                  <a:ea typeface="ＭＳ Ｐゴシック" pitchFamily="122" charset="-128"/>
                  <a:cs typeface="Trebuchet MS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defRPr sz="2000">
                  <a:solidFill>
                    <a:schemeClr val="bg1"/>
                  </a:solidFill>
                  <a:latin typeface="+mn-lt"/>
                  <a:ea typeface="ＭＳ Ｐゴシック" pitchFamily="122" charset="-128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defRPr sz="2000">
                  <a:solidFill>
                    <a:schemeClr val="bg1"/>
                  </a:solidFill>
                  <a:latin typeface="+mn-lt"/>
                  <a:ea typeface="ＭＳ Ｐゴシック" pitchFamily="122" charset="-128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defRPr sz="2000">
                  <a:solidFill>
                    <a:schemeClr val="bg1"/>
                  </a:solidFill>
                  <a:latin typeface="+mn-lt"/>
                  <a:ea typeface="ＭＳ Ｐゴシック" pitchFamily="122" charset="-128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defRPr sz="2000">
                  <a:solidFill>
                    <a:schemeClr val="bg1"/>
                  </a:solidFill>
                  <a:latin typeface="+mn-lt"/>
                  <a:ea typeface="ＭＳ Ｐゴシック" pitchFamily="122" charset="-128"/>
                </a:defRPr>
              </a:lvl9pPr>
            </a:lstStyle>
            <a:p>
              <a:pPr marL="0" indent="0"/>
              <a:r>
                <a:rPr lang="en-US" kern="0" dirty="0"/>
                <a:t>No two particulars have the same identifier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008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build="p"/>
      <p:bldP spid="4" grpId="0" animBg="1"/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>
            <a:grpSpLocks/>
          </p:cNvGrpSpPr>
          <p:nvPr/>
        </p:nvGrpSpPr>
        <p:grpSpPr bwMode="auto">
          <a:xfrm>
            <a:off x="914400" y="1905000"/>
            <a:ext cx="7848600" cy="4816475"/>
            <a:chOff x="576" y="1104"/>
            <a:chExt cx="4944" cy="3034"/>
          </a:xfrm>
        </p:grpSpPr>
        <p:grpSp>
          <p:nvGrpSpPr>
            <p:cNvPr id="37914" name="Group 3"/>
            <p:cNvGrpSpPr>
              <a:grpSpLocks/>
            </p:cNvGrpSpPr>
            <p:nvPr/>
          </p:nvGrpSpPr>
          <p:grpSpPr bwMode="auto">
            <a:xfrm>
              <a:off x="576" y="1296"/>
              <a:ext cx="4944" cy="154"/>
              <a:chOff x="576" y="1440"/>
              <a:chExt cx="4944" cy="154"/>
            </a:xfrm>
          </p:grpSpPr>
          <p:sp>
            <p:nvSpPr>
              <p:cNvPr id="37986" name="Text Box 4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5572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87" name="Text Box 5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04/07/1990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88" name="Text Box 6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NL" sz="1400" b="0">
                    <a:solidFill>
                      <a:schemeClr val="tx1"/>
                    </a:solidFill>
                    <a:cs typeface="Times New Roman" pitchFamily="18" charset="0"/>
                  </a:rPr>
                  <a:t>26442006</a:t>
                </a:r>
              </a:p>
            </p:txBody>
          </p:sp>
          <p:sp>
            <p:nvSpPr>
              <p:cNvPr id="37989" name="Text Box 7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NL" sz="1400" b="0">
                    <a:solidFill>
                      <a:schemeClr val="tx1"/>
                    </a:solidFill>
                    <a:cs typeface="Times New Roman" pitchFamily="18" charset="0"/>
                  </a:rPr>
                  <a:t>closed fracture of shaft of femur</a:t>
                </a:r>
              </a:p>
            </p:txBody>
          </p:sp>
        </p:grpSp>
        <p:grpSp>
          <p:nvGrpSpPr>
            <p:cNvPr id="37915" name="Group 8"/>
            <p:cNvGrpSpPr>
              <a:grpSpLocks/>
            </p:cNvGrpSpPr>
            <p:nvPr/>
          </p:nvGrpSpPr>
          <p:grpSpPr bwMode="auto">
            <a:xfrm>
              <a:off x="576" y="1488"/>
              <a:ext cx="4944" cy="154"/>
              <a:chOff x="576" y="1440"/>
              <a:chExt cx="4944" cy="154"/>
            </a:xfrm>
          </p:grpSpPr>
          <p:sp>
            <p:nvSpPr>
              <p:cNvPr id="37982" name="Text Box 9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5572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83" name="Text Box 10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04/07/1990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84" name="Text Box 11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NL" sz="1400" b="0">
                    <a:solidFill>
                      <a:schemeClr val="tx1"/>
                    </a:solidFill>
                    <a:cs typeface="Times New Roman" pitchFamily="18" charset="0"/>
                  </a:rPr>
                  <a:t>81134009</a:t>
                </a:r>
              </a:p>
            </p:txBody>
          </p:sp>
          <p:sp>
            <p:nvSpPr>
              <p:cNvPr id="37985" name="Text Box 12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Fracture, closed, spiral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7916" name="Group 13"/>
            <p:cNvGrpSpPr>
              <a:grpSpLocks/>
            </p:cNvGrpSpPr>
            <p:nvPr/>
          </p:nvGrpSpPr>
          <p:grpSpPr bwMode="auto">
            <a:xfrm>
              <a:off x="576" y="1680"/>
              <a:ext cx="4944" cy="154"/>
              <a:chOff x="576" y="1440"/>
              <a:chExt cx="4944" cy="154"/>
            </a:xfrm>
          </p:grpSpPr>
          <p:sp>
            <p:nvSpPr>
              <p:cNvPr id="37978" name="Text Box 14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5572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79" name="Text Box 15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12/07/1990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80" name="Text Box 16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NL" sz="1400" b="0">
                    <a:solidFill>
                      <a:schemeClr val="tx1"/>
                    </a:solidFill>
                    <a:cs typeface="Times New Roman" pitchFamily="18" charset="0"/>
                  </a:rPr>
                  <a:t>26442006</a:t>
                </a:r>
              </a:p>
            </p:txBody>
          </p:sp>
          <p:sp>
            <p:nvSpPr>
              <p:cNvPr id="37981" name="Text Box 17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NL" sz="1400" b="0">
                    <a:solidFill>
                      <a:schemeClr val="tx1"/>
                    </a:solidFill>
                    <a:cs typeface="Times New Roman" pitchFamily="18" charset="0"/>
                  </a:rPr>
                  <a:t>closed fracture of shaft of femur</a:t>
                </a:r>
              </a:p>
            </p:txBody>
          </p:sp>
        </p:grpSp>
        <p:grpSp>
          <p:nvGrpSpPr>
            <p:cNvPr id="37917" name="Group 18"/>
            <p:cNvGrpSpPr>
              <a:grpSpLocks/>
            </p:cNvGrpSpPr>
            <p:nvPr/>
          </p:nvGrpSpPr>
          <p:grpSpPr bwMode="auto">
            <a:xfrm>
              <a:off x="576" y="1872"/>
              <a:ext cx="4944" cy="154"/>
              <a:chOff x="576" y="1440"/>
              <a:chExt cx="4944" cy="154"/>
            </a:xfrm>
          </p:grpSpPr>
          <p:sp>
            <p:nvSpPr>
              <p:cNvPr id="37974" name="Text Box 19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5572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75" name="Text Box 20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12/07/1990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76" name="Text Box 21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9001224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77" name="Text Box 22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Accident in public building (supermarket)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sp>
          <p:nvSpPr>
            <p:cNvPr id="37918" name="Text Box 23"/>
            <p:cNvSpPr txBox="1">
              <a:spLocks noChangeArrowheads="1"/>
            </p:cNvSpPr>
            <p:nvPr/>
          </p:nvSpPr>
          <p:spPr bwMode="auto">
            <a:xfrm>
              <a:off x="576" y="2064"/>
              <a:ext cx="432" cy="15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5572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l"/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7919" name="Text Box 24"/>
            <p:cNvSpPr txBox="1">
              <a:spLocks noChangeArrowheads="1"/>
            </p:cNvSpPr>
            <p:nvPr/>
          </p:nvSpPr>
          <p:spPr bwMode="auto">
            <a:xfrm>
              <a:off x="1056" y="2064"/>
              <a:ext cx="672" cy="15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04/07/1990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l"/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7920" name="Text Box 25"/>
            <p:cNvSpPr txBox="1">
              <a:spLocks noChangeArrowheads="1"/>
            </p:cNvSpPr>
            <p:nvPr/>
          </p:nvSpPr>
          <p:spPr bwMode="auto">
            <a:xfrm>
              <a:off x="1776" y="2064"/>
              <a:ext cx="1392" cy="15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79001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7921" name="Text Box 26"/>
            <p:cNvSpPr txBox="1">
              <a:spLocks noChangeArrowheads="1"/>
            </p:cNvSpPr>
            <p:nvPr/>
          </p:nvSpPr>
          <p:spPr bwMode="auto">
            <a:xfrm>
              <a:off x="3216" y="2064"/>
              <a:ext cx="2304" cy="15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Essential hypertension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l"/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7922" name="Text Box 27"/>
            <p:cNvSpPr txBox="1">
              <a:spLocks noChangeArrowheads="1"/>
            </p:cNvSpPr>
            <p:nvPr/>
          </p:nvSpPr>
          <p:spPr bwMode="auto">
            <a:xfrm>
              <a:off x="576" y="2256"/>
              <a:ext cx="432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0939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7923" name="Text Box 28"/>
            <p:cNvSpPr txBox="1">
              <a:spLocks noChangeArrowheads="1"/>
            </p:cNvSpPr>
            <p:nvPr/>
          </p:nvSpPr>
          <p:spPr bwMode="auto">
            <a:xfrm>
              <a:off x="1056" y="2256"/>
              <a:ext cx="672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24/12/1991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7924" name="Text Box 29"/>
            <p:cNvSpPr txBox="1">
              <a:spLocks noChangeArrowheads="1"/>
            </p:cNvSpPr>
            <p:nvPr/>
          </p:nvSpPr>
          <p:spPr bwMode="auto">
            <a:xfrm>
              <a:off x="1776" y="2256"/>
              <a:ext cx="1392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NL" sz="1400" b="0">
                  <a:solidFill>
                    <a:schemeClr val="tx1"/>
                  </a:solidFill>
                  <a:cs typeface="Times New Roman" pitchFamily="18" charset="0"/>
                </a:rPr>
                <a:t>255174002</a:t>
              </a:r>
            </a:p>
          </p:txBody>
        </p:sp>
        <p:sp>
          <p:nvSpPr>
            <p:cNvPr id="37925" name="Text Box 30"/>
            <p:cNvSpPr txBox="1">
              <a:spLocks noChangeArrowheads="1"/>
            </p:cNvSpPr>
            <p:nvPr/>
          </p:nvSpPr>
          <p:spPr bwMode="auto">
            <a:xfrm>
              <a:off x="3216" y="2256"/>
              <a:ext cx="2304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NL" sz="1400" b="0">
                  <a:solidFill>
                    <a:schemeClr val="tx1"/>
                  </a:solidFill>
                  <a:cs typeface="Times New Roman" pitchFamily="18" charset="0"/>
                </a:rPr>
                <a:t>benign polyp of biliary tract</a:t>
              </a:r>
            </a:p>
          </p:txBody>
        </p:sp>
        <p:sp>
          <p:nvSpPr>
            <p:cNvPr id="37926" name="Text Box 31"/>
            <p:cNvSpPr txBox="1">
              <a:spLocks noChangeArrowheads="1"/>
            </p:cNvSpPr>
            <p:nvPr/>
          </p:nvSpPr>
          <p:spPr bwMode="auto">
            <a:xfrm>
              <a:off x="576" y="2448"/>
              <a:ext cx="432" cy="154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2309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7927" name="Text Box 32"/>
            <p:cNvSpPr txBox="1">
              <a:spLocks noChangeArrowheads="1"/>
            </p:cNvSpPr>
            <p:nvPr/>
          </p:nvSpPr>
          <p:spPr bwMode="auto">
            <a:xfrm>
              <a:off x="1056" y="2448"/>
              <a:ext cx="672" cy="154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21/03/1992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l"/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7928" name="Text Box 33"/>
            <p:cNvSpPr txBox="1">
              <a:spLocks noChangeArrowheads="1"/>
            </p:cNvSpPr>
            <p:nvPr/>
          </p:nvSpPr>
          <p:spPr bwMode="auto">
            <a:xfrm>
              <a:off x="1776" y="2448"/>
              <a:ext cx="1392" cy="154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NL" sz="1400" b="0">
                  <a:solidFill>
                    <a:schemeClr val="tx1"/>
                  </a:solidFill>
                  <a:cs typeface="Times New Roman" pitchFamily="18" charset="0"/>
                </a:rPr>
                <a:t>26442006</a:t>
              </a:r>
            </a:p>
            <a:p>
              <a:pPr algn="l"/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7929" name="Text Box 34"/>
            <p:cNvSpPr txBox="1">
              <a:spLocks noChangeArrowheads="1"/>
            </p:cNvSpPr>
            <p:nvPr/>
          </p:nvSpPr>
          <p:spPr bwMode="auto">
            <a:xfrm>
              <a:off x="3216" y="2448"/>
              <a:ext cx="2304" cy="154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NL" sz="1400" b="0">
                  <a:solidFill>
                    <a:schemeClr val="tx1"/>
                  </a:solidFill>
                  <a:cs typeface="Times New Roman" pitchFamily="18" charset="0"/>
                </a:rPr>
                <a:t>closed fracture of shaft of femur</a:t>
              </a:r>
            </a:p>
            <a:p>
              <a:pPr algn="l"/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grpSp>
          <p:nvGrpSpPr>
            <p:cNvPr id="37930" name="Group 35"/>
            <p:cNvGrpSpPr>
              <a:grpSpLocks/>
            </p:cNvGrpSpPr>
            <p:nvPr/>
          </p:nvGrpSpPr>
          <p:grpSpPr bwMode="auto">
            <a:xfrm>
              <a:off x="576" y="2640"/>
              <a:ext cx="4944" cy="154"/>
              <a:chOff x="576" y="1440"/>
              <a:chExt cx="4944" cy="154"/>
            </a:xfrm>
          </p:grpSpPr>
          <p:sp>
            <p:nvSpPr>
              <p:cNvPr id="37970" name="Text Box 36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rgbClr val="CC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2309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71" name="Text Box 37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rgbClr val="CC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21/03/1992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72" name="Text Box 38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rgbClr val="CC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9001224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73" name="Text Box 39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rgbClr val="CCFF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Accident in public building (supermarket)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7931" name="Group 40"/>
            <p:cNvGrpSpPr>
              <a:grpSpLocks/>
            </p:cNvGrpSpPr>
            <p:nvPr/>
          </p:nvGrpSpPr>
          <p:grpSpPr bwMode="auto">
            <a:xfrm>
              <a:off x="576" y="2832"/>
              <a:ext cx="4944" cy="154"/>
              <a:chOff x="576" y="1440"/>
              <a:chExt cx="4944" cy="154"/>
            </a:xfrm>
          </p:grpSpPr>
          <p:sp>
            <p:nvSpPr>
              <p:cNvPr id="37966" name="Text Box 41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47804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67" name="Text Box 42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03/04/1993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68" name="Text Box 43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58298795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69" name="Text Box 44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Other lesion on other specified region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7932" name="Group 45"/>
            <p:cNvGrpSpPr>
              <a:grpSpLocks/>
            </p:cNvGrpSpPr>
            <p:nvPr/>
          </p:nvGrpSpPr>
          <p:grpSpPr bwMode="auto">
            <a:xfrm>
              <a:off x="576" y="3024"/>
              <a:ext cx="4944" cy="154"/>
              <a:chOff x="576" y="1440"/>
              <a:chExt cx="4944" cy="154"/>
            </a:xfrm>
          </p:grpSpPr>
          <p:sp>
            <p:nvSpPr>
              <p:cNvPr id="37962" name="Text Box 46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5572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63" name="Text Box 47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17/05/1993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64" name="Text Box 48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79001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65" name="Text Box 49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Essential hypertension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7933" name="Group 50"/>
            <p:cNvGrpSpPr>
              <a:grpSpLocks/>
            </p:cNvGrpSpPr>
            <p:nvPr/>
          </p:nvGrpSpPr>
          <p:grpSpPr bwMode="auto">
            <a:xfrm>
              <a:off x="576" y="3216"/>
              <a:ext cx="4944" cy="154"/>
              <a:chOff x="576" y="1440"/>
              <a:chExt cx="4944" cy="154"/>
            </a:xfrm>
          </p:grpSpPr>
          <p:sp>
            <p:nvSpPr>
              <p:cNvPr id="37958" name="Text Box 51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298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59" name="Text Box 52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22/08/1993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60" name="Text Box 53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2909872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61" name="Text Box 54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Closed fracture of radial head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7934" name="Group 55"/>
            <p:cNvGrpSpPr>
              <a:grpSpLocks/>
            </p:cNvGrpSpPr>
            <p:nvPr/>
          </p:nvGrpSpPr>
          <p:grpSpPr bwMode="auto">
            <a:xfrm>
              <a:off x="576" y="3408"/>
              <a:ext cx="4944" cy="154"/>
              <a:chOff x="576" y="1440"/>
              <a:chExt cx="4944" cy="154"/>
            </a:xfrm>
          </p:grpSpPr>
          <p:sp>
            <p:nvSpPr>
              <p:cNvPr id="37954" name="Text Box 56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298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55" name="Text Box 57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22/08/1993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56" name="Text Box 58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9001224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57" name="Text Box 59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Accident in public building (supermarket)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7935" name="Group 60"/>
            <p:cNvGrpSpPr>
              <a:grpSpLocks/>
            </p:cNvGrpSpPr>
            <p:nvPr/>
          </p:nvGrpSpPr>
          <p:grpSpPr bwMode="auto">
            <a:xfrm>
              <a:off x="576" y="3600"/>
              <a:ext cx="4944" cy="154"/>
              <a:chOff x="576" y="1440"/>
              <a:chExt cx="4944" cy="154"/>
            </a:xfrm>
          </p:grpSpPr>
          <p:sp>
            <p:nvSpPr>
              <p:cNvPr id="37950" name="Text Box 61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5572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51" name="Text Box 62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01/04/1997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52" name="Text Box 63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NL" sz="1400" b="0">
                    <a:solidFill>
                      <a:schemeClr val="tx1"/>
                    </a:solidFill>
                    <a:cs typeface="Times New Roman" pitchFamily="18" charset="0"/>
                  </a:rPr>
                  <a:t>26442006</a:t>
                </a:r>
              </a:p>
            </p:txBody>
          </p:sp>
          <p:sp>
            <p:nvSpPr>
              <p:cNvPr id="37953" name="Text Box 64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NL" sz="1400" b="0">
                    <a:solidFill>
                      <a:schemeClr val="tx1"/>
                    </a:solidFill>
                    <a:cs typeface="Times New Roman" pitchFamily="18" charset="0"/>
                  </a:rPr>
                  <a:t>closed fracture of shaft of femur</a:t>
                </a:r>
              </a:p>
            </p:txBody>
          </p:sp>
        </p:grpSp>
        <p:grpSp>
          <p:nvGrpSpPr>
            <p:cNvPr id="37936" name="Group 65"/>
            <p:cNvGrpSpPr>
              <a:grpSpLocks/>
            </p:cNvGrpSpPr>
            <p:nvPr/>
          </p:nvGrpSpPr>
          <p:grpSpPr bwMode="auto">
            <a:xfrm>
              <a:off x="576" y="3792"/>
              <a:ext cx="4944" cy="154"/>
              <a:chOff x="576" y="1440"/>
              <a:chExt cx="4944" cy="154"/>
            </a:xfrm>
          </p:grpSpPr>
          <p:sp>
            <p:nvSpPr>
              <p:cNvPr id="37946" name="Text Box 66"/>
              <p:cNvSpPr txBox="1">
                <a:spLocks noChangeArrowheads="1"/>
              </p:cNvSpPr>
              <p:nvPr/>
            </p:nvSpPr>
            <p:spPr bwMode="auto">
              <a:xfrm>
                <a:off x="576" y="1440"/>
                <a:ext cx="43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5572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47" name="Text Box 67"/>
              <p:cNvSpPr txBox="1">
                <a:spLocks noChangeArrowheads="1"/>
              </p:cNvSpPr>
              <p:nvPr/>
            </p:nvSpPr>
            <p:spPr bwMode="auto">
              <a:xfrm>
                <a:off x="1056" y="1440"/>
                <a:ext cx="67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01/04/1997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48" name="Text Box 68"/>
              <p:cNvSpPr txBox="1">
                <a:spLocks noChangeArrowheads="1"/>
              </p:cNvSpPr>
              <p:nvPr/>
            </p:nvSpPr>
            <p:spPr bwMode="auto">
              <a:xfrm>
                <a:off x="1776" y="1440"/>
                <a:ext cx="1392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79001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49" name="Text Box 69"/>
              <p:cNvSpPr txBox="1">
                <a:spLocks noChangeArrowheads="1"/>
              </p:cNvSpPr>
              <p:nvPr/>
            </p:nvSpPr>
            <p:spPr bwMode="auto">
              <a:xfrm>
                <a:off x="3216" y="1440"/>
                <a:ext cx="2304" cy="15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/>
              <a:lstStyle/>
              <a:p>
                <a:pPr algn="l"/>
                <a:r>
                  <a:rPr lang="nl-BE" sz="1400" b="0">
                    <a:solidFill>
                      <a:schemeClr val="tx1"/>
                    </a:solidFill>
                    <a:cs typeface="Times New Roman" pitchFamily="18" charset="0"/>
                  </a:rPr>
                  <a:t>Essential hypertension</a:t>
                </a:r>
                <a:endParaRPr lang="nl-NL" sz="1400" b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7937" name="Group 70"/>
            <p:cNvGrpSpPr>
              <a:grpSpLocks/>
            </p:cNvGrpSpPr>
            <p:nvPr/>
          </p:nvGrpSpPr>
          <p:grpSpPr bwMode="auto">
            <a:xfrm>
              <a:off x="576" y="1104"/>
              <a:ext cx="4944" cy="193"/>
              <a:chOff x="576" y="1248"/>
              <a:chExt cx="4944" cy="193"/>
            </a:xfrm>
          </p:grpSpPr>
          <p:sp>
            <p:nvSpPr>
              <p:cNvPr id="37942" name="Text Box 71"/>
              <p:cNvSpPr txBox="1">
                <a:spLocks noChangeArrowheads="1"/>
              </p:cNvSpPr>
              <p:nvPr/>
            </p:nvSpPr>
            <p:spPr bwMode="auto">
              <a:xfrm>
                <a:off x="576" y="1248"/>
                <a:ext cx="418" cy="193"/>
              </a:xfrm>
              <a:prstGeom prst="rect">
                <a:avLst/>
              </a:prstGeom>
              <a:solidFill>
                <a:srgbClr val="0000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tIns="10800" bIns="10800">
                <a:spAutoFit/>
              </a:bodyPr>
              <a:lstStyle/>
              <a:p>
                <a:r>
                  <a:rPr lang="nl-BE" sz="1800">
                    <a:solidFill>
                      <a:schemeClr val="bg1"/>
                    </a:solidFill>
                    <a:cs typeface="Times New Roman" pitchFamily="18" charset="0"/>
                  </a:rPr>
                  <a:t>PtID</a:t>
                </a:r>
                <a:endParaRPr lang="nl-NL" sz="180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43" name="Text Box 72"/>
              <p:cNvSpPr txBox="1">
                <a:spLocks noChangeArrowheads="1"/>
              </p:cNvSpPr>
              <p:nvPr/>
            </p:nvSpPr>
            <p:spPr bwMode="auto">
              <a:xfrm>
                <a:off x="1056" y="1248"/>
                <a:ext cx="672" cy="193"/>
              </a:xfrm>
              <a:prstGeom prst="rect">
                <a:avLst/>
              </a:prstGeom>
              <a:solidFill>
                <a:srgbClr val="0000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>
                <a:spAutoFit/>
              </a:bodyPr>
              <a:lstStyle/>
              <a:p>
                <a:r>
                  <a:rPr lang="nl-BE" sz="1800">
                    <a:solidFill>
                      <a:schemeClr val="bg1"/>
                    </a:solidFill>
                    <a:cs typeface="Times New Roman" pitchFamily="18" charset="0"/>
                  </a:rPr>
                  <a:t>Date</a:t>
                </a:r>
                <a:endParaRPr lang="nl-NL" sz="180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44" name="Text Box 73"/>
              <p:cNvSpPr txBox="1">
                <a:spLocks noChangeArrowheads="1"/>
              </p:cNvSpPr>
              <p:nvPr/>
            </p:nvSpPr>
            <p:spPr bwMode="auto">
              <a:xfrm>
                <a:off x="1776" y="1248"/>
                <a:ext cx="1392" cy="193"/>
              </a:xfrm>
              <a:prstGeom prst="rect">
                <a:avLst/>
              </a:prstGeom>
              <a:solidFill>
                <a:srgbClr val="0000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>
                <a:spAutoFit/>
              </a:bodyPr>
              <a:lstStyle/>
              <a:p>
                <a:r>
                  <a:rPr lang="nl-BE" sz="1800">
                    <a:solidFill>
                      <a:schemeClr val="bg1"/>
                    </a:solidFill>
                    <a:cs typeface="Times New Roman" pitchFamily="18" charset="0"/>
                  </a:rPr>
                  <a:t>ObsCode</a:t>
                </a:r>
                <a:endParaRPr lang="nl-NL" sz="180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45" name="Text Box 74"/>
              <p:cNvSpPr txBox="1">
                <a:spLocks noChangeArrowheads="1"/>
              </p:cNvSpPr>
              <p:nvPr/>
            </p:nvSpPr>
            <p:spPr bwMode="auto">
              <a:xfrm>
                <a:off x="3216" y="1248"/>
                <a:ext cx="2304" cy="193"/>
              </a:xfrm>
              <a:prstGeom prst="rect">
                <a:avLst/>
              </a:prstGeom>
              <a:solidFill>
                <a:srgbClr val="0000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10800" bIns="10800">
                <a:spAutoFit/>
              </a:bodyPr>
              <a:lstStyle/>
              <a:p>
                <a:r>
                  <a:rPr lang="nl-BE" sz="1800">
                    <a:solidFill>
                      <a:schemeClr val="bg1"/>
                    </a:solidFill>
                    <a:cs typeface="Times New Roman" pitchFamily="18" charset="0"/>
                  </a:rPr>
                  <a:t>Narrative</a:t>
                </a:r>
                <a:endParaRPr lang="nl-NL" sz="180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sp>
          <p:nvSpPr>
            <p:cNvPr id="37938" name="Text Box 75"/>
            <p:cNvSpPr txBox="1">
              <a:spLocks noChangeArrowheads="1"/>
            </p:cNvSpPr>
            <p:nvPr/>
          </p:nvSpPr>
          <p:spPr bwMode="auto">
            <a:xfrm>
              <a:off x="576" y="3984"/>
              <a:ext cx="432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0939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7939" name="Text Box 76"/>
            <p:cNvSpPr txBox="1">
              <a:spLocks noChangeArrowheads="1"/>
            </p:cNvSpPr>
            <p:nvPr/>
          </p:nvSpPr>
          <p:spPr bwMode="auto">
            <a:xfrm>
              <a:off x="1056" y="3984"/>
              <a:ext cx="672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BE" sz="1400" b="0">
                  <a:solidFill>
                    <a:schemeClr val="tx1"/>
                  </a:solidFill>
                  <a:cs typeface="Times New Roman" pitchFamily="18" charset="0"/>
                </a:rPr>
                <a:t>20/12/1998</a:t>
              </a:r>
              <a:endParaRPr lang="nl-NL" sz="1400" b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37940" name="Text Box 77"/>
            <p:cNvSpPr txBox="1">
              <a:spLocks noChangeArrowheads="1"/>
            </p:cNvSpPr>
            <p:nvPr/>
          </p:nvSpPr>
          <p:spPr bwMode="auto">
            <a:xfrm>
              <a:off x="1776" y="3984"/>
              <a:ext cx="1392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NL" sz="1400" b="0">
                  <a:solidFill>
                    <a:schemeClr val="tx1"/>
                  </a:solidFill>
                  <a:cs typeface="Times New Roman" pitchFamily="18" charset="0"/>
                </a:rPr>
                <a:t>255087006</a:t>
              </a:r>
            </a:p>
          </p:txBody>
        </p:sp>
        <p:sp>
          <p:nvSpPr>
            <p:cNvPr id="37941" name="Text Box 78"/>
            <p:cNvSpPr txBox="1">
              <a:spLocks noChangeArrowheads="1"/>
            </p:cNvSpPr>
            <p:nvPr/>
          </p:nvSpPr>
          <p:spPr bwMode="auto">
            <a:xfrm>
              <a:off x="3216" y="3984"/>
              <a:ext cx="2304" cy="154"/>
            </a:xfrm>
            <a:prstGeom prst="rect">
              <a:avLst/>
            </a:prstGeom>
            <a:solidFill>
              <a:srgbClr val="FFB86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10800" bIns="10800"/>
            <a:lstStyle/>
            <a:p>
              <a:pPr algn="l"/>
              <a:r>
                <a:rPr lang="nl-NL" sz="1400" b="0">
                  <a:solidFill>
                    <a:schemeClr val="tx1"/>
                  </a:solidFill>
                  <a:cs typeface="Times New Roman" pitchFamily="18" charset="0"/>
                </a:rPr>
                <a:t>malignant polyp of biliary tract</a:t>
              </a:r>
            </a:p>
          </p:txBody>
        </p:sp>
      </p:grpSp>
      <p:grpSp>
        <p:nvGrpSpPr>
          <p:cNvPr id="15" name="Group 79"/>
          <p:cNvGrpSpPr>
            <a:grpSpLocks/>
          </p:cNvGrpSpPr>
          <p:nvPr/>
        </p:nvGrpSpPr>
        <p:grpSpPr bwMode="auto">
          <a:xfrm>
            <a:off x="4191000" y="2209800"/>
            <a:ext cx="838200" cy="4495800"/>
            <a:chOff x="2640" y="1296"/>
            <a:chExt cx="528" cy="2832"/>
          </a:xfrm>
        </p:grpSpPr>
        <p:grpSp>
          <p:nvGrpSpPr>
            <p:cNvPr id="37894" name="Group 80"/>
            <p:cNvGrpSpPr>
              <a:grpSpLocks/>
            </p:cNvGrpSpPr>
            <p:nvPr/>
          </p:nvGrpSpPr>
          <p:grpSpPr bwMode="auto">
            <a:xfrm>
              <a:off x="2640" y="1296"/>
              <a:ext cx="528" cy="528"/>
              <a:chOff x="2640" y="1296"/>
              <a:chExt cx="528" cy="528"/>
            </a:xfrm>
          </p:grpSpPr>
          <p:sp>
            <p:nvSpPr>
              <p:cNvPr id="37911" name="Rectangle 81"/>
              <p:cNvSpPr>
                <a:spLocks noChangeArrowheads="1"/>
              </p:cNvSpPr>
              <p:nvPr/>
            </p:nvSpPr>
            <p:spPr bwMode="auto">
              <a:xfrm>
                <a:off x="2640" y="1296"/>
                <a:ext cx="528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nl-BE" sz="1400">
                    <a:solidFill>
                      <a:schemeClr val="tx1"/>
                    </a:solidFill>
                    <a:cs typeface="Times New Roman" pitchFamily="18" charset="0"/>
                  </a:rPr>
                  <a:t>IUI-001</a:t>
                </a:r>
                <a:endParaRPr lang="nl-NL" sz="140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12" name="Rectangle 82"/>
              <p:cNvSpPr>
                <a:spLocks noChangeArrowheads="1"/>
              </p:cNvSpPr>
              <p:nvPr/>
            </p:nvSpPr>
            <p:spPr bwMode="auto">
              <a:xfrm>
                <a:off x="2640" y="1488"/>
                <a:ext cx="528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nl-BE" sz="1400">
                    <a:solidFill>
                      <a:schemeClr val="tx1"/>
                    </a:solidFill>
                    <a:cs typeface="Times New Roman" pitchFamily="18" charset="0"/>
                  </a:rPr>
                  <a:t>IUI-001</a:t>
                </a:r>
                <a:endParaRPr lang="nl-NL" sz="140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13" name="Rectangle 83"/>
              <p:cNvSpPr>
                <a:spLocks noChangeArrowheads="1"/>
              </p:cNvSpPr>
              <p:nvPr/>
            </p:nvSpPr>
            <p:spPr bwMode="auto">
              <a:xfrm>
                <a:off x="2640" y="1680"/>
                <a:ext cx="528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nl-BE" sz="1400">
                    <a:solidFill>
                      <a:schemeClr val="tx1"/>
                    </a:solidFill>
                    <a:cs typeface="Times New Roman" pitchFamily="18" charset="0"/>
                  </a:rPr>
                  <a:t>IUI-001</a:t>
                </a:r>
                <a:endParaRPr lang="nl-NL" sz="140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sp>
          <p:nvSpPr>
            <p:cNvPr id="37895" name="Rectangle 84"/>
            <p:cNvSpPr>
              <a:spLocks noChangeArrowheads="1"/>
            </p:cNvSpPr>
            <p:nvPr/>
          </p:nvSpPr>
          <p:spPr bwMode="auto">
            <a:xfrm>
              <a:off x="2640" y="3216"/>
              <a:ext cx="528" cy="144"/>
            </a:xfrm>
            <a:prstGeom prst="rect">
              <a:avLst/>
            </a:prstGeom>
            <a:solidFill>
              <a:srgbClr val="FFAD5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nl-BE" sz="1400">
                  <a:solidFill>
                    <a:schemeClr val="tx1"/>
                  </a:solidFill>
                  <a:cs typeface="Times New Roman" pitchFamily="18" charset="0"/>
                </a:rPr>
                <a:t>IUI-003</a:t>
              </a:r>
              <a:endParaRPr lang="nl-NL" sz="140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grpSp>
          <p:nvGrpSpPr>
            <p:cNvPr id="37896" name="Group 85"/>
            <p:cNvGrpSpPr>
              <a:grpSpLocks/>
            </p:cNvGrpSpPr>
            <p:nvPr/>
          </p:nvGrpSpPr>
          <p:grpSpPr bwMode="auto">
            <a:xfrm>
              <a:off x="2640" y="2256"/>
              <a:ext cx="528" cy="1872"/>
              <a:chOff x="2640" y="2256"/>
              <a:chExt cx="528" cy="1872"/>
            </a:xfrm>
          </p:grpSpPr>
          <p:sp>
            <p:nvSpPr>
              <p:cNvPr id="37909" name="Rectangle 86"/>
              <p:cNvSpPr>
                <a:spLocks noChangeArrowheads="1"/>
              </p:cNvSpPr>
              <p:nvPr/>
            </p:nvSpPr>
            <p:spPr bwMode="auto">
              <a:xfrm>
                <a:off x="2640" y="2256"/>
                <a:ext cx="528" cy="14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nl-BE" sz="1400">
                    <a:solidFill>
                      <a:schemeClr val="tx1"/>
                    </a:solidFill>
                    <a:cs typeface="Times New Roman" pitchFamily="18" charset="0"/>
                  </a:rPr>
                  <a:t>IUI-004</a:t>
                </a:r>
                <a:endParaRPr lang="nl-NL" sz="140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10" name="Rectangle 87"/>
              <p:cNvSpPr>
                <a:spLocks noChangeArrowheads="1"/>
              </p:cNvSpPr>
              <p:nvPr/>
            </p:nvSpPr>
            <p:spPr bwMode="auto">
              <a:xfrm>
                <a:off x="2640" y="3984"/>
                <a:ext cx="528" cy="14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nl-BE" sz="1400">
                    <a:solidFill>
                      <a:schemeClr val="tx1"/>
                    </a:solidFill>
                    <a:cs typeface="Times New Roman" pitchFamily="18" charset="0"/>
                  </a:rPr>
                  <a:t>IUI-004</a:t>
                </a:r>
                <a:endParaRPr lang="nl-NL" sz="140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7897" name="Group 88"/>
            <p:cNvGrpSpPr>
              <a:grpSpLocks/>
            </p:cNvGrpSpPr>
            <p:nvPr/>
          </p:nvGrpSpPr>
          <p:grpSpPr bwMode="auto">
            <a:xfrm>
              <a:off x="2640" y="2064"/>
              <a:ext cx="528" cy="1872"/>
              <a:chOff x="2640" y="2064"/>
              <a:chExt cx="528" cy="1872"/>
            </a:xfrm>
          </p:grpSpPr>
          <p:sp>
            <p:nvSpPr>
              <p:cNvPr id="37906" name="Rectangle 89"/>
              <p:cNvSpPr>
                <a:spLocks noChangeArrowheads="1"/>
              </p:cNvSpPr>
              <p:nvPr/>
            </p:nvSpPr>
            <p:spPr bwMode="auto">
              <a:xfrm>
                <a:off x="2640" y="2064"/>
                <a:ext cx="528" cy="144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nl-BE" sz="1400">
                    <a:solidFill>
                      <a:schemeClr val="tx1"/>
                    </a:solidFill>
                    <a:cs typeface="Times New Roman" pitchFamily="18" charset="0"/>
                  </a:rPr>
                  <a:t>IUI-005</a:t>
                </a:r>
                <a:endParaRPr lang="nl-NL" sz="140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07" name="Rectangle 90"/>
              <p:cNvSpPr>
                <a:spLocks noChangeArrowheads="1"/>
              </p:cNvSpPr>
              <p:nvPr/>
            </p:nvSpPr>
            <p:spPr bwMode="auto">
              <a:xfrm>
                <a:off x="2640" y="3024"/>
                <a:ext cx="528" cy="144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nl-BE" sz="1400">
                    <a:solidFill>
                      <a:schemeClr val="tx1"/>
                    </a:solidFill>
                    <a:cs typeface="Times New Roman" pitchFamily="18" charset="0"/>
                  </a:rPr>
                  <a:t>IUI-005</a:t>
                </a:r>
                <a:endParaRPr lang="nl-NL" sz="140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08" name="Rectangle 91"/>
              <p:cNvSpPr>
                <a:spLocks noChangeArrowheads="1"/>
              </p:cNvSpPr>
              <p:nvPr/>
            </p:nvSpPr>
            <p:spPr bwMode="auto">
              <a:xfrm>
                <a:off x="2640" y="3792"/>
                <a:ext cx="528" cy="144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nl-BE" sz="1400">
                    <a:solidFill>
                      <a:schemeClr val="tx1"/>
                    </a:solidFill>
                    <a:cs typeface="Times New Roman" pitchFamily="18" charset="0"/>
                  </a:rPr>
                  <a:t>IUI-005</a:t>
                </a:r>
                <a:endParaRPr lang="nl-NL" sz="140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7898" name="Group 92"/>
            <p:cNvGrpSpPr>
              <a:grpSpLocks/>
            </p:cNvGrpSpPr>
            <p:nvPr/>
          </p:nvGrpSpPr>
          <p:grpSpPr bwMode="auto">
            <a:xfrm>
              <a:off x="2640" y="1872"/>
              <a:ext cx="528" cy="1680"/>
              <a:chOff x="4992" y="1776"/>
              <a:chExt cx="528" cy="1680"/>
            </a:xfrm>
          </p:grpSpPr>
          <p:sp>
            <p:nvSpPr>
              <p:cNvPr id="37903" name="Rectangle 93"/>
              <p:cNvSpPr>
                <a:spLocks noChangeArrowheads="1"/>
              </p:cNvSpPr>
              <p:nvPr/>
            </p:nvSpPr>
            <p:spPr bwMode="auto">
              <a:xfrm>
                <a:off x="4992" y="1776"/>
                <a:ext cx="528" cy="144"/>
              </a:xfrm>
              <a:prstGeom prst="rect">
                <a:avLst/>
              </a:prstGeom>
              <a:solidFill>
                <a:srgbClr val="8EA0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nl-BE" sz="1400">
                    <a:solidFill>
                      <a:schemeClr val="tx1"/>
                    </a:solidFill>
                    <a:cs typeface="Times New Roman" pitchFamily="18" charset="0"/>
                  </a:rPr>
                  <a:t>IUI-007</a:t>
                </a:r>
                <a:endParaRPr lang="nl-NL" sz="140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04" name="Rectangle 94"/>
              <p:cNvSpPr>
                <a:spLocks noChangeArrowheads="1"/>
              </p:cNvSpPr>
              <p:nvPr/>
            </p:nvSpPr>
            <p:spPr bwMode="auto">
              <a:xfrm>
                <a:off x="4992" y="2544"/>
                <a:ext cx="528" cy="144"/>
              </a:xfrm>
              <a:prstGeom prst="rect">
                <a:avLst/>
              </a:prstGeom>
              <a:solidFill>
                <a:srgbClr val="8EA0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nl-BE" sz="1400">
                    <a:solidFill>
                      <a:schemeClr val="tx1"/>
                    </a:solidFill>
                    <a:cs typeface="Times New Roman" pitchFamily="18" charset="0"/>
                  </a:rPr>
                  <a:t>IUI-007</a:t>
                </a:r>
                <a:endParaRPr lang="nl-NL" sz="140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05" name="Rectangle 95"/>
              <p:cNvSpPr>
                <a:spLocks noChangeArrowheads="1"/>
              </p:cNvSpPr>
              <p:nvPr/>
            </p:nvSpPr>
            <p:spPr bwMode="auto">
              <a:xfrm>
                <a:off x="4992" y="3312"/>
                <a:ext cx="528" cy="144"/>
              </a:xfrm>
              <a:prstGeom prst="rect">
                <a:avLst/>
              </a:prstGeom>
              <a:solidFill>
                <a:srgbClr val="8EA0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nl-BE" sz="1400">
                    <a:solidFill>
                      <a:schemeClr val="tx1"/>
                    </a:solidFill>
                    <a:cs typeface="Times New Roman" pitchFamily="18" charset="0"/>
                  </a:rPr>
                  <a:t>IUI-007</a:t>
                </a:r>
                <a:endParaRPr lang="nl-NL" sz="140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37899" name="Group 96"/>
            <p:cNvGrpSpPr>
              <a:grpSpLocks/>
            </p:cNvGrpSpPr>
            <p:nvPr/>
          </p:nvGrpSpPr>
          <p:grpSpPr bwMode="auto">
            <a:xfrm>
              <a:off x="2640" y="2448"/>
              <a:ext cx="528" cy="1296"/>
              <a:chOff x="2640" y="2448"/>
              <a:chExt cx="528" cy="1296"/>
            </a:xfrm>
          </p:grpSpPr>
          <p:sp>
            <p:nvSpPr>
              <p:cNvPr id="37901" name="Rectangle 97"/>
              <p:cNvSpPr>
                <a:spLocks noChangeArrowheads="1"/>
              </p:cNvSpPr>
              <p:nvPr/>
            </p:nvSpPr>
            <p:spPr bwMode="auto">
              <a:xfrm>
                <a:off x="2640" y="2448"/>
                <a:ext cx="528" cy="144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nl-BE" sz="1400">
                    <a:solidFill>
                      <a:schemeClr val="tx1"/>
                    </a:solidFill>
                    <a:cs typeface="Times New Roman" pitchFamily="18" charset="0"/>
                  </a:rPr>
                  <a:t>IUI-002</a:t>
                </a:r>
                <a:endParaRPr lang="nl-NL" sz="140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37902" name="Rectangle 98"/>
              <p:cNvSpPr>
                <a:spLocks noChangeArrowheads="1"/>
              </p:cNvSpPr>
              <p:nvPr/>
            </p:nvSpPr>
            <p:spPr bwMode="auto">
              <a:xfrm>
                <a:off x="2640" y="3600"/>
                <a:ext cx="528" cy="144"/>
              </a:xfrm>
              <a:prstGeom prst="rect">
                <a:avLst/>
              </a:prstGeom>
              <a:solidFill>
                <a:srgbClr val="8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nl-BE" sz="1400">
                    <a:solidFill>
                      <a:schemeClr val="tx1"/>
                    </a:solidFill>
                    <a:cs typeface="Times New Roman" pitchFamily="18" charset="0"/>
                  </a:rPr>
                  <a:t>IUI-012</a:t>
                </a:r>
                <a:endParaRPr lang="nl-NL" sz="140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</p:grpSp>
        <p:sp>
          <p:nvSpPr>
            <p:cNvPr id="37900" name="Rectangle 99"/>
            <p:cNvSpPr>
              <a:spLocks noChangeArrowheads="1"/>
            </p:cNvSpPr>
            <p:nvPr/>
          </p:nvSpPr>
          <p:spPr bwMode="auto">
            <a:xfrm>
              <a:off x="2640" y="2832"/>
              <a:ext cx="528" cy="14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nl-BE" sz="1400">
                  <a:solidFill>
                    <a:schemeClr val="tx1"/>
                  </a:solidFill>
                  <a:cs typeface="Times New Roman" pitchFamily="18" charset="0"/>
                </a:rPr>
                <a:t>IUI-006</a:t>
              </a:r>
              <a:endParaRPr lang="nl-NL" sz="140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</p:grpSp>
      <p:sp>
        <p:nvSpPr>
          <p:cNvPr id="1020004" name="Text Box 100"/>
          <p:cNvSpPr txBox="1">
            <a:spLocks noChangeArrowheads="1"/>
          </p:cNvSpPr>
          <p:nvPr/>
        </p:nvSpPr>
        <p:spPr bwMode="auto">
          <a:xfrm>
            <a:off x="0" y="6278563"/>
            <a:ext cx="3503613" cy="579437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7 distinct disorders</a:t>
            </a:r>
          </a:p>
        </p:txBody>
      </p:sp>
      <p:sp>
        <p:nvSpPr>
          <p:cNvPr id="37893" name="AutoShape 101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762000"/>
          </a:xfrm>
        </p:spPr>
        <p:txBody>
          <a:bodyPr/>
          <a:lstStyle/>
          <a:p>
            <a:r>
              <a:rPr lang="nl-BE" dirty="0"/>
              <a:t>Codes </a:t>
            </a:r>
            <a:r>
              <a:rPr lang="nl-BE" dirty="0" err="1"/>
              <a:t>for</a:t>
            </a:r>
            <a:r>
              <a:rPr lang="nl-BE" dirty="0"/>
              <a:t> ‘types’ AND </a:t>
            </a:r>
            <a:r>
              <a:rPr lang="nl-BE" dirty="0" err="1"/>
              <a:t>identifiers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instances</a:t>
            </a:r>
            <a:r>
              <a:rPr lang="nl-BE" dirty="0"/>
              <a:t> … </a:t>
            </a:r>
            <a:r>
              <a:rPr lang="nl-BE" dirty="0" err="1"/>
              <a:t>one</a:t>
            </a:r>
            <a:r>
              <a:rPr lang="nl-BE" dirty="0"/>
              <a:t> of a few </a:t>
            </a:r>
            <a:r>
              <a:rPr lang="nl-BE" dirty="0" err="1"/>
              <a:t>possibilities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3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020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000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Referent Tracking has its basis in three distinctions made in Ontological Realism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Second distinction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3505200"/>
            <a:ext cx="8686800" cy="3124200"/>
          </a:xfrm>
        </p:spPr>
        <p:txBody>
          <a:bodyPr/>
          <a:lstStyle/>
          <a:p>
            <a:pPr marL="0" indent="0"/>
            <a:r>
              <a:rPr lang="en-US" sz="4000" dirty="0">
                <a:sym typeface="Wingdings" panose="05000000000000000000" pitchFamily="2" charset="2"/>
              </a:rPr>
              <a:t>1.	particulars 	 universals</a:t>
            </a:r>
          </a:p>
          <a:p>
            <a:pPr marL="0" indent="0"/>
            <a:r>
              <a:rPr lang="en-US" sz="4000" dirty="0">
                <a:sym typeface="Wingdings" panose="05000000000000000000" pitchFamily="2" charset="2"/>
              </a:rPr>
              <a:t>*2.	continuants  occurrents</a:t>
            </a:r>
            <a:endParaRPr lang="en-US" sz="4000" dirty="0"/>
          </a:p>
          <a:p>
            <a:pPr marL="0" indent="0"/>
            <a:r>
              <a:rPr lang="en-US" sz="4000" dirty="0">
                <a:sym typeface="Wingdings" panose="05000000000000000000" pitchFamily="2" charset="2"/>
              </a:rPr>
              <a:t>3.	reality  representation</a:t>
            </a:r>
          </a:p>
          <a:p>
            <a:pPr algn="ctr"/>
            <a:endParaRPr lang="en-US" sz="40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763957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Continuants </a:t>
            </a:r>
            <a:r>
              <a:rPr lang="en-US" dirty="0">
                <a:sym typeface="Wingdings" panose="05000000000000000000" pitchFamily="2" charset="2"/>
              </a:rPr>
              <a:t> Occurrents (1)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6200" y="1752600"/>
          <a:ext cx="8991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1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0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Continuant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/>
                        <a:t>Occurrent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endParaRPr lang="en-US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endParaRPr lang="en-US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26" name="Straight Connector 25"/>
          <p:cNvCxnSpPr/>
          <p:nvPr/>
        </p:nvCxnSpPr>
        <p:spPr bwMode="auto">
          <a:xfrm flipH="1">
            <a:off x="2321560" y="2362200"/>
            <a:ext cx="673608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 flipH="1">
            <a:off x="2283057" y="1752600"/>
            <a:ext cx="9928" cy="466344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10270834" y="1295400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343150" y="2644170"/>
            <a:ext cx="3124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Entities that at any time they exist,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exist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 total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753100" y="2638425"/>
            <a:ext cx="3124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Entities that at any time they exist,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exist only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partially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6361" y="6520190"/>
            <a:ext cx="89814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Smith B, Ceusters W. Ontological Realism as a Methodology for Coordinated Evolution of Scientific Ontologies. Applied Ontology, 2010;5(3-4):139-188.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646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5631815" y="5334000"/>
            <a:ext cx="3425825" cy="990600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514600" y="5334000"/>
            <a:ext cx="2895600" cy="990600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5867400" y="2667000"/>
            <a:ext cx="2895600" cy="8382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2819400" y="2667000"/>
            <a:ext cx="2133600" cy="838200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22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Continuants </a:t>
            </a:r>
            <a:r>
              <a:rPr lang="en-US" dirty="0">
                <a:sym typeface="Wingdings" panose="05000000000000000000" pitchFamily="2" charset="2"/>
              </a:rPr>
              <a:t> Occurrents (2)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128750"/>
              </p:ext>
            </p:extLst>
          </p:nvPr>
        </p:nvGraphicFramePr>
        <p:xfrm>
          <a:off x="76200" y="1752600"/>
          <a:ext cx="8991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1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0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Continuant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/>
                        <a:t>Occurrent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Universals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Tooth</a:t>
                      </a: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Teeth grinding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Particulars</a:t>
                      </a:r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My left</a:t>
                      </a:r>
                      <a:r>
                        <a:rPr lang="en-US" sz="2800" baseline="0" dirty="0">
                          <a:solidFill>
                            <a:schemeClr val="tx1"/>
                          </a:solidFill>
                        </a:rPr>
                        <a:t> maxillary first molar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My teeth grinding during my most recent ontology paper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reviewing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26" name="Straight Connector 25"/>
          <p:cNvCxnSpPr/>
          <p:nvPr/>
        </p:nvCxnSpPr>
        <p:spPr bwMode="auto">
          <a:xfrm flipH="1">
            <a:off x="76200" y="2362200"/>
            <a:ext cx="898144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 flipH="1">
            <a:off x="86360" y="3962400"/>
            <a:ext cx="89814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H="1">
            <a:off x="2283057" y="1752600"/>
            <a:ext cx="9928" cy="466344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29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NEVER FORGET!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676400"/>
            <a:ext cx="4648200" cy="4953000"/>
          </a:xfrm>
        </p:spPr>
        <p:txBody>
          <a:bodyPr/>
          <a:lstStyle/>
          <a:p>
            <a:pPr marL="0" indent="0" algn="ctr"/>
            <a:r>
              <a:rPr lang="en-US" sz="3200" dirty="0"/>
              <a:t>Whenever a continuant particular is described to stand in some relation to something else – another particular or a universal – time indexing is required !</a:t>
            </a:r>
          </a:p>
          <a:p>
            <a:pPr marL="0" indent="0" algn="ctr"/>
            <a:r>
              <a:rPr lang="en-US" dirty="0"/>
              <a:t>(except when otherwise stated in BFO2020)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454444"/>
            <a:ext cx="3581400" cy="518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482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time indexing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685800" y="1828800"/>
            <a:ext cx="685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b="0" dirty="0">
                <a:solidFill>
                  <a:schemeClr val="tx1"/>
                </a:solidFill>
                <a:cs typeface="Times New Roman" pitchFamily="18" charset="0"/>
              </a:rPr>
              <a:t>0939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6" name="Text Box 29"/>
          <p:cNvSpPr txBox="1">
            <a:spLocks noChangeArrowheads="1"/>
          </p:cNvSpPr>
          <p:nvPr/>
        </p:nvSpPr>
        <p:spPr bwMode="auto">
          <a:xfrm>
            <a:off x="1447800" y="1828800"/>
            <a:ext cx="1066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dirty="0">
                <a:cs typeface="Times New Roman" pitchFamily="18" charset="0"/>
              </a:rPr>
              <a:t>12</a:t>
            </a:r>
            <a:r>
              <a:rPr lang="nl-BE" sz="1400" b="0" dirty="0">
                <a:solidFill>
                  <a:schemeClr val="tx1"/>
                </a:solidFill>
                <a:cs typeface="Times New Roman" pitchFamily="18" charset="0"/>
              </a:rPr>
              <a:t>/24/1991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7" name="Text Box 30"/>
          <p:cNvSpPr txBox="1">
            <a:spLocks noChangeArrowheads="1"/>
          </p:cNvSpPr>
          <p:nvPr/>
        </p:nvSpPr>
        <p:spPr bwMode="auto">
          <a:xfrm>
            <a:off x="2590800" y="1828800"/>
            <a:ext cx="2209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>
                <a:solidFill>
                  <a:schemeClr val="tx1"/>
                </a:solidFill>
                <a:cs typeface="Times New Roman" pitchFamily="18" charset="0"/>
              </a:rPr>
              <a:t>255174002</a:t>
            </a:r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4876800" y="1828800"/>
            <a:ext cx="36576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 dirty="0">
                <a:solidFill>
                  <a:schemeClr val="tx1"/>
                </a:solidFill>
                <a:cs typeface="Times New Roman" pitchFamily="18" charset="0"/>
              </a:rPr>
              <a:t>benign tumor of left </a:t>
            </a:r>
            <a:r>
              <a:rPr lang="nl-NL" sz="1400" dirty="0">
                <a:cs typeface="Times New Roman" pitchFamily="18" charset="0"/>
              </a:rPr>
              <a:t>kidney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Text Box 72"/>
          <p:cNvSpPr txBox="1">
            <a:spLocks noChangeArrowheads="1"/>
          </p:cNvSpPr>
          <p:nvPr/>
        </p:nvSpPr>
        <p:spPr bwMode="auto">
          <a:xfrm>
            <a:off x="685800" y="1524000"/>
            <a:ext cx="663575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10800" bIns="10800">
            <a:spAutoFit/>
          </a:bodyPr>
          <a:lstStyle/>
          <a:p>
            <a:r>
              <a:rPr lang="nl-BE" sz="1800" dirty="0">
                <a:solidFill>
                  <a:schemeClr val="bg1"/>
                </a:solidFill>
                <a:cs typeface="Times New Roman" pitchFamily="18" charset="0"/>
              </a:rPr>
              <a:t>PtID</a:t>
            </a:r>
            <a:endParaRPr lang="nl-NL" sz="18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" name="Text Box 73"/>
          <p:cNvSpPr txBox="1">
            <a:spLocks noChangeArrowheads="1"/>
          </p:cNvSpPr>
          <p:nvPr/>
        </p:nvSpPr>
        <p:spPr bwMode="auto">
          <a:xfrm>
            <a:off x="1447800" y="1524000"/>
            <a:ext cx="1066800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>
            <a:spAutoFit/>
          </a:bodyPr>
          <a:lstStyle/>
          <a:p>
            <a:r>
              <a:rPr lang="nl-BE" sz="1800">
                <a:solidFill>
                  <a:schemeClr val="bg1"/>
                </a:solidFill>
                <a:cs typeface="Times New Roman" pitchFamily="18" charset="0"/>
              </a:rPr>
              <a:t>Date</a:t>
            </a:r>
            <a:endParaRPr lang="nl-NL" sz="1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1" name="Text Box 74"/>
          <p:cNvSpPr txBox="1">
            <a:spLocks noChangeArrowheads="1"/>
          </p:cNvSpPr>
          <p:nvPr/>
        </p:nvSpPr>
        <p:spPr bwMode="auto">
          <a:xfrm>
            <a:off x="2590800" y="1524000"/>
            <a:ext cx="2209800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>
            <a:spAutoFit/>
          </a:bodyPr>
          <a:lstStyle/>
          <a:p>
            <a:r>
              <a:rPr lang="nl-BE" sz="1800">
                <a:solidFill>
                  <a:schemeClr val="bg1"/>
                </a:solidFill>
                <a:cs typeface="Times New Roman" pitchFamily="18" charset="0"/>
              </a:rPr>
              <a:t>ObsCode</a:t>
            </a:r>
            <a:endParaRPr lang="nl-NL" sz="1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2" name="Text Box 75"/>
          <p:cNvSpPr txBox="1">
            <a:spLocks noChangeArrowheads="1"/>
          </p:cNvSpPr>
          <p:nvPr/>
        </p:nvSpPr>
        <p:spPr bwMode="auto">
          <a:xfrm>
            <a:off x="4876800" y="1524000"/>
            <a:ext cx="3657600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>
            <a:spAutoFit/>
          </a:bodyPr>
          <a:lstStyle/>
          <a:p>
            <a:r>
              <a:rPr lang="nl-BE" sz="1800">
                <a:solidFill>
                  <a:schemeClr val="bg1"/>
                </a:solidFill>
                <a:cs typeface="Times New Roman" pitchFamily="18" charset="0"/>
              </a:rPr>
              <a:t>Narrative</a:t>
            </a:r>
            <a:endParaRPr lang="nl-NL" sz="1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3" name="Text Box 76"/>
          <p:cNvSpPr txBox="1">
            <a:spLocks noChangeArrowheads="1"/>
          </p:cNvSpPr>
          <p:nvPr/>
        </p:nvSpPr>
        <p:spPr bwMode="auto">
          <a:xfrm>
            <a:off x="685800" y="2057400"/>
            <a:ext cx="685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b="0">
                <a:solidFill>
                  <a:schemeClr val="tx1"/>
                </a:solidFill>
                <a:cs typeface="Times New Roman" pitchFamily="18" charset="0"/>
              </a:rPr>
              <a:t>0939</a:t>
            </a:r>
            <a:endParaRPr lang="nl-NL" sz="1400" b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4" name="Text Box 77"/>
          <p:cNvSpPr txBox="1">
            <a:spLocks noChangeArrowheads="1"/>
          </p:cNvSpPr>
          <p:nvPr/>
        </p:nvSpPr>
        <p:spPr bwMode="auto">
          <a:xfrm>
            <a:off x="1447800" y="2057400"/>
            <a:ext cx="1066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dirty="0">
                <a:cs typeface="Times New Roman" pitchFamily="18" charset="0"/>
              </a:rPr>
              <a:t>09</a:t>
            </a:r>
            <a:r>
              <a:rPr lang="nl-BE" sz="1400" b="0" dirty="0">
                <a:solidFill>
                  <a:schemeClr val="tx1"/>
                </a:solidFill>
                <a:cs typeface="Times New Roman" pitchFamily="18" charset="0"/>
              </a:rPr>
              <a:t>/17/1998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5" name="Text Box 78"/>
          <p:cNvSpPr txBox="1">
            <a:spLocks noChangeArrowheads="1"/>
          </p:cNvSpPr>
          <p:nvPr/>
        </p:nvSpPr>
        <p:spPr bwMode="auto">
          <a:xfrm>
            <a:off x="2590800" y="2057400"/>
            <a:ext cx="2209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>
                <a:solidFill>
                  <a:schemeClr val="tx1"/>
                </a:solidFill>
                <a:cs typeface="Times New Roman" pitchFamily="18" charset="0"/>
              </a:rPr>
              <a:t>255087006</a:t>
            </a:r>
          </a:p>
        </p:txBody>
      </p:sp>
      <p:sp>
        <p:nvSpPr>
          <p:cNvPr id="16" name="Text Box 79"/>
          <p:cNvSpPr txBox="1">
            <a:spLocks noChangeArrowheads="1"/>
          </p:cNvSpPr>
          <p:nvPr/>
        </p:nvSpPr>
        <p:spPr bwMode="auto">
          <a:xfrm>
            <a:off x="4876800" y="2057400"/>
            <a:ext cx="36576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 dirty="0">
                <a:solidFill>
                  <a:schemeClr val="tx1"/>
                </a:solidFill>
                <a:cs typeface="Times New Roman" pitchFamily="18" charset="0"/>
              </a:rPr>
              <a:t>malignant </a:t>
            </a:r>
            <a:r>
              <a:rPr lang="nl-NL" sz="1400" dirty="0">
                <a:cs typeface="Times New Roman" pitchFamily="18" charset="0"/>
              </a:rPr>
              <a:t>tumor of left kidney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27447" y="2462235"/>
            <a:ext cx="3017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may be the case?</a:t>
            </a:r>
          </a:p>
        </p:txBody>
      </p:sp>
    </p:spTree>
    <p:extLst>
      <p:ext uri="{BB962C8B-B14F-4D97-AF65-F5344CB8AC3E}">
        <p14:creationId xmlns:p14="http://schemas.microsoft.com/office/powerpoint/2010/main" val="27570863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time indexing (1)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685800" y="1828800"/>
            <a:ext cx="685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b="0" dirty="0">
                <a:solidFill>
                  <a:schemeClr val="tx1"/>
                </a:solidFill>
                <a:cs typeface="Times New Roman" pitchFamily="18" charset="0"/>
              </a:rPr>
              <a:t>0939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6" name="Text Box 29"/>
          <p:cNvSpPr txBox="1">
            <a:spLocks noChangeArrowheads="1"/>
          </p:cNvSpPr>
          <p:nvPr/>
        </p:nvSpPr>
        <p:spPr bwMode="auto">
          <a:xfrm>
            <a:off x="1447800" y="1828800"/>
            <a:ext cx="1066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dirty="0">
                <a:cs typeface="Times New Roman" pitchFamily="18" charset="0"/>
              </a:rPr>
              <a:t>12</a:t>
            </a:r>
            <a:r>
              <a:rPr lang="nl-BE" sz="1400" b="0" dirty="0">
                <a:solidFill>
                  <a:schemeClr val="tx1"/>
                </a:solidFill>
                <a:cs typeface="Times New Roman" pitchFamily="18" charset="0"/>
              </a:rPr>
              <a:t>/24/1991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7" name="Text Box 30"/>
          <p:cNvSpPr txBox="1">
            <a:spLocks noChangeArrowheads="1"/>
          </p:cNvSpPr>
          <p:nvPr/>
        </p:nvSpPr>
        <p:spPr bwMode="auto">
          <a:xfrm>
            <a:off x="2590800" y="1828800"/>
            <a:ext cx="2209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>
                <a:solidFill>
                  <a:schemeClr val="tx1"/>
                </a:solidFill>
                <a:cs typeface="Times New Roman" pitchFamily="18" charset="0"/>
              </a:rPr>
              <a:t>255174002</a:t>
            </a:r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4876800" y="1828800"/>
            <a:ext cx="36576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 dirty="0">
                <a:solidFill>
                  <a:schemeClr val="tx1"/>
                </a:solidFill>
                <a:cs typeface="Times New Roman" pitchFamily="18" charset="0"/>
              </a:rPr>
              <a:t>benign tumor of left </a:t>
            </a:r>
            <a:r>
              <a:rPr lang="nl-NL" sz="1400" dirty="0">
                <a:cs typeface="Times New Roman" pitchFamily="18" charset="0"/>
              </a:rPr>
              <a:t>kidney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Text Box 72"/>
          <p:cNvSpPr txBox="1">
            <a:spLocks noChangeArrowheads="1"/>
          </p:cNvSpPr>
          <p:nvPr/>
        </p:nvSpPr>
        <p:spPr bwMode="auto">
          <a:xfrm>
            <a:off x="685800" y="1524000"/>
            <a:ext cx="663575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10800" bIns="10800">
            <a:spAutoFit/>
          </a:bodyPr>
          <a:lstStyle/>
          <a:p>
            <a:r>
              <a:rPr lang="nl-BE" sz="1800" dirty="0">
                <a:solidFill>
                  <a:schemeClr val="bg1"/>
                </a:solidFill>
                <a:cs typeface="Times New Roman" pitchFamily="18" charset="0"/>
              </a:rPr>
              <a:t>PtID</a:t>
            </a:r>
            <a:endParaRPr lang="nl-NL" sz="18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" name="Text Box 73"/>
          <p:cNvSpPr txBox="1">
            <a:spLocks noChangeArrowheads="1"/>
          </p:cNvSpPr>
          <p:nvPr/>
        </p:nvSpPr>
        <p:spPr bwMode="auto">
          <a:xfrm>
            <a:off x="1447800" y="1524000"/>
            <a:ext cx="1066800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>
            <a:spAutoFit/>
          </a:bodyPr>
          <a:lstStyle/>
          <a:p>
            <a:r>
              <a:rPr lang="nl-BE" sz="1800">
                <a:solidFill>
                  <a:schemeClr val="bg1"/>
                </a:solidFill>
                <a:cs typeface="Times New Roman" pitchFamily="18" charset="0"/>
              </a:rPr>
              <a:t>Date</a:t>
            </a:r>
            <a:endParaRPr lang="nl-NL" sz="1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1" name="Text Box 74"/>
          <p:cNvSpPr txBox="1">
            <a:spLocks noChangeArrowheads="1"/>
          </p:cNvSpPr>
          <p:nvPr/>
        </p:nvSpPr>
        <p:spPr bwMode="auto">
          <a:xfrm>
            <a:off x="2590800" y="1524000"/>
            <a:ext cx="2209800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>
            <a:spAutoFit/>
          </a:bodyPr>
          <a:lstStyle/>
          <a:p>
            <a:r>
              <a:rPr lang="nl-BE" sz="1800">
                <a:solidFill>
                  <a:schemeClr val="bg1"/>
                </a:solidFill>
                <a:cs typeface="Times New Roman" pitchFamily="18" charset="0"/>
              </a:rPr>
              <a:t>ObsCode</a:t>
            </a:r>
            <a:endParaRPr lang="nl-NL" sz="1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2" name="Text Box 75"/>
          <p:cNvSpPr txBox="1">
            <a:spLocks noChangeArrowheads="1"/>
          </p:cNvSpPr>
          <p:nvPr/>
        </p:nvSpPr>
        <p:spPr bwMode="auto">
          <a:xfrm>
            <a:off x="4876800" y="1524000"/>
            <a:ext cx="3657600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>
            <a:spAutoFit/>
          </a:bodyPr>
          <a:lstStyle/>
          <a:p>
            <a:r>
              <a:rPr lang="nl-BE" sz="1800">
                <a:solidFill>
                  <a:schemeClr val="bg1"/>
                </a:solidFill>
                <a:cs typeface="Times New Roman" pitchFamily="18" charset="0"/>
              </a:rPr>
              <a:t>Narrative</a:t>
            </a:r>
            <a:endParaRPr lang="nl-NL" sz="1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3" name="Text Box 76"/>
          <p:cNvSpPr txBox="1">
            <a:spLocks noChangeArrowheads="1"/>
          </p:cNvSpPr>
          <p:nvPr/>
        </p:nvSpPr>
        <p:spPr bwMode="auto">
          <a:xfrm>
            <a:off x="685800" y="2057400"/>
            <a:ext cx="685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b="0">
                <a:solidFill>
                  <a:schemeClr val="tx1"/>
                </a:solidFill>
                <a:cs typeface="Times New Roman" pitchFamily="18" charset="0"/>
              </a:rPr>
              <a:t>0939</a:t>
            </a:r>
            <a:endParaRPr lang="nl-NL" sz="1400" b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4" name="Text Box 77"/>
          <p:cNvSpPr txBox="1">
            <a:spLocks noChangeArrowheads="1"/>
          </p:cNvSpPr>
          <p:nvPr/>
        </p:nvSpPr>
        <p:spPr bwMode="auto">
          <a:xfrm>
            <a:off x="1447800" y="2057400"/>
            <a:ext cx="1066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dirty="0">
                <a:cs typeface="Times New Roman" pitchFamily="18" charset="0"/>
              </a:rPr>
              <a:t>09</a:t>
            </a:r>
            <a:r>
              <a:rPr lang="nl-BE" sz="1400" b="0" dirty="0">
                <a:solidFill>
                  <a:schemeClr val="tx1"/>
                </a:solidFill>
                <a:cs typeface="Times New Roman" pitchFamily="18" charset="0"/>
              </a:rPr>
              <a:t>/17/1998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5" name="Text Box 78"/>
          <p:cNvSpPr txBox="1">
            <a:spLocks noChangeArrowheads="1"/>
          </p:cNvSpPr>
          <p:nvPr/>
        </p:nvSpPr>
        <p:spPr bwMode="auto">
          <a:xfrm>
            <a:off x="2590800" y="2057400"/>
            <a:ext cx="2209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>
                <a:solidFill>
                  <a:schemeClr val="tx1"/>
                </a:solidFill>
                <a:cs typeface="Times New Roman" pitchFamily="18" charset="0"/>
              </a:rPr>
              <a:t>255087006</a:t>
            </a:r>
          </a:p>
        </p:txBody>
      </p:sp>
      <p:sp>
        <p:nvSpPr>
          <p:cNvPr id="16" name="Text Box 79"/>
          <p:cNvSpPr txBox="1">
            <a:spLocks noChangeArrowheads="1"/>
          </p:cNvSpPr>
          <p:nvPr/>
        </p:nvSpPr>
        <p:spPr bwMode="auto">
          <a:xfrm>
            <a:off x="4876800" y="2057400"/>
            <a:ext cx="36576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 dirty="0">
                <a:solidFill>
                  <a:schemeClr val="tx1"/>
                </a:solidFill>
                <a:cs typeface="Times New Roman" pitchFamily="18" charset="0"/>
              </a:rPr>
              <a:t>malignant </a:t>
            </a:r>
            <a:r>
              <a:rPr lang="nl-NL" sz="1400" dirty="0">
                <a:cs typeface="Times New Roman" pitchFamily="18" charset="0"/>
              </a:rPr>
              <a:t>tumor of left kidney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6682098" y="6258580"/>
            <a:ext cx="723275" cy="52322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#30</a:t>
            </a:r>
          </a:p>
        </p:txBody>
      </p:sp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742950" y="3220106"/>
            <a:ext cx="1314450" cy="10477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66"/>
                </a:solidFill>
              </a:rPr>
              <a:t>benign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66"/>
                </a:solidFill>
              </a:rPr>
              <a:t>tumor</a:t>
            </a:r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0" y="4958418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1038538" y="5872818"/>
            <a:ext cx="723275" cy="52322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#40</a:t>
            </a:r>
          </a:p>
        </p:txBody>
      </p:sp>
      <p:sp>
        <p:nvSpPr>
          <p:cNvPr id="26" name="AutoShape 12"/>
          <p:cNvSpPr>
            <a:spLocks noChangeArrowheads="1"/>
          </p:cNvSpPr>
          <p:nvPr/>
        </p:nvSpPr>
        <p:spPr bwMode="auto">
          <a:xfrm>
            <a:off x="3200400" y="3218518"/>
            <a:ext cx="1828800" cy="10477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66"/>
                </a:solidFill>
              </a:rPr>
              <a:t>malignant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66"/>
                </a:solidFill>
              </a:rPr>
              <a:t>tumor</a:t>
            </a:r>
          </a:p>
        </p:txBody>
      </p:sp>
      <p:cxnSp>
        <p:nvCxnSpPr>
          <p:cNvPr id="27" name="AutoShape 13"/>
          <p:cNvCxnSpPr>
            <a:cxnSpLocks noChangeShapeType="1"/>
            <a:stCxn id="33" idx="0"/>
            <a:endCxn id="26" idx="2"/>
          </p:cNvCxnSpPr>
          <p:nvPr/>
        </p:nvCxnSpPr>
        <p:spPr bwMode="auto">
          <a:xfrm flipH="1" flipV="1">
            <a:off x="4114800" y="4266268"/>
            <a:ext cx="1" cy="1377950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2332038" y="5741850"/>
            <a:ext cx="1238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err="1">
                <a:solidFill>
                  <a:srgbClr val="92D050"/>
                </a:solidFill>
              </a:rPr>
              <a:t>partOf</a:t>
            </a:r>
            <a:r>
              <a:rPr lang="en-US" altLang="en-US" sz="1800" b="0" dirty="0">
                <a:solidFill>
                  <a:srgbClr val="92D050"/>
                </a:solidFill>
              </a:rPr>
              <a:t> </a:t>
            </a:r>
            <a:r>
              <a:rPr lang="en-US" altLang="en-US" sz="1800" dirty="0">
                <a:solidFill>
                  <a:srgbClr val="92D050"/>
                </a:solidFill>
              </a:rPr>
              <a:t>at t</a:t>
            </a:r>
            <a:r>
              <a:rPr lang="en-US" altLang="en-US" sz="1800" baseline="-25000" dirty="0">
                <a:solidFill>
                  <a:srgbClr val="92D050"/>
                </a:solidFill>
              </a:rPr>
              <a:t>1</a:t>
            </a:r>
          </a:p>
        </p:txBody>
      </p:sp>
      <p:sp>
        <p:nvSpPr>
          <p:cNvPr id="29" name="AutoShape 15"/>
          <p:cNvSpPr>
            <a:spLocks noChangeArrowheads="1"/>
          </p:cNvSpPr>
          <p:nvPr/>
        </p:nvSpPr>
        <p:spPr bwMode="auto">
          <a:xfrm>
            <a:off x="6154488" y="3510618"/>
            <a:ext cx="1778504" cy="57888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66"/>
                </a:solidFill>
              </a:rPr>
              <a:t>left kidney</a:t>
            </a:r>
          </a:p>
        </p:txBody>
      </p:sp>
      <p:cxnSp>
        <p:nvCxnSpPr>
          <p:cNvPr id="30" name="AutoShape 16"/>
          <p:cNvCxnSpPr>
            <a:cxnSpLocks noChangeShapeType="1"/>
            <a:stCxn id="25" idx="3"/>
            <a:endCxn id="20" idx="1"/>
          </p:cNvCxnSpPr>
          <p:nvPr/>
        </p:nvCxnSpPr>
        <p:spPr bwMode="auto">
          <a:xfrm>
            <a:off x="1761813" y="6134428"/>
            <a:ext cx="4920285" cy="385762"/>
          </a:xfrm>
          <a:prstGeom prst="straightConnector1">
            <a:avLst/>
          </a:prstGeom>
          <a:noFill/>
          <a:ln w="9525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5299866" y="5796618"/>
            <a:ext cx="1238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err="1">
                <a:solidFill>
                  <a:srgbClr val="92D050"/>
                </a:solidFill>
              </a:rPr>
              <a:t>partOf</a:t>
            </a:r>
            <a:r>
              <a:rPr lang="en-US" altLang="en-US" sz="1800" b="0" dirty="0">
                <a:solidFill>
                  <a:srgbClr val="92D050"/>
                </a:solidFill>
              </a:rPr>
              <a:t> </a:t>
            </a:r>
            <a:r>
              <a:rPr lang="en-US" altLang="en-US" sz="1800" dirty="0">
                <a:solidFill>
                  <a:srgbClr val="92D050"/>
                </a:solidFill>
              </a:rPr>
              <a:t>at t</a:t>
            </a:r>
            <a:r>
              <a:rPr lang="en-US" altLang="en-US" sz="1800" baseline="-25000" dirty="0">
                <a:solidFill>
                  <a:srgbClr val="92D050"/>
                </a:solidFill>
              </a:rPr>
              <a:t>2</a:t>
            </a:r>
          </a:p>
        </p:txBody>
      </p:sp>
      <p:cxnSp>
        <p:nvCxnSpPr>
          <p:cNvPr id="32" name="AutoShape 18"/>
          <p:cNvCxnSpPr>
            <a:cxnSpLocks noChangeShapeType="1"/>
            <a:stCxn id="25" idx="0"/>
          </p:cNvCxnSpPr>
          <p:nvPr/>
        </p:nvCxnSpPr>
        <p:spPr bwMode="auto">
          <a:xfrm flipV="1">
            <a:off x="1400176" y="4267857"/>
            <a:ext cx="0" cy="1604961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3753163" y="5644218"/>
            <a:ext cx="723275" cy="52322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#41</a:t>
            </a:r>
          </a:p>
        </p:txBody>
      </p:sp>
      <p:cxnSp>
        <p:nvCxnSpPr>
          <p:cNvPr id="34" name="AutoShape 16"/>
          <p:cNvCxnSpPr>
            <a:cxnSpLocks noChangeShapeType="1"/>
            <a:stCxn id="33" idx="3"/>
            <a:endCxn id="20" idx="1"/>
          </p:cNvCxnSpPr>
          <p:nvPr/>
        </p:nvCxnSpPr>
        <p:spPr bwMode="auto">
          <a:xfrm>
            <a:off x="4476438" y="5905828"/>
            <a:ext cx="2205660" cy="614362"/>
          </a:xfrm>
          <a:prstGeom prst="straightConnector1">
            <a:avLst/>
          </a:prstGeom>
          <a:noFill/>
          <a:ln w="9525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310858" y="5110818"/>
            <a:ext cx="160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instanceOf at t</a:t>
            </a:r>
            <a:r>
              <a:rPr lang="en-US" altLang="en-US" sz="1800" baseline="-250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7206458" y="5201306"/>
            <a:ext cx="160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instanceOf at t</a:t>
            </a:r>
            <a:r>
              <a:rPr lang="en-US" altLang="en-US" sz="1800" baseline="-250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7206458" y="4872693"/>
            <a:ext cx="160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instanceOf at t</a:t>
            </a:r>
            <a:r>
              <a:rPr lang="en-US" altLang="en-US" sz="1800" baseline="-250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1405733" y="5107643"/>
            <a:ext cx="160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instanceOf at t</a:t>
            </a:r>
            <a:r>
              <a:rPr lang="en-US" altLang="en-US" sz="1800" baseline="-25000">
                <a:solidFill>
                  <a:schemeClr val="bg1"/>
                </a:solidFill>
              </a:rPr>
              <a:t>1</a:t>
            </a:r>
          </a:p>
        </p:txBody>
      </p:sp>
      <p:cxnSp>
        <p:nvCxnSpPr>
          <p:cNvPr id="23" name="AutoShape 9"/>
          <p:cNvCxnSpPr>
            <a:cxnSpLocks noChangeShapeType="1"/>
            <a:stCxn id="20" idx="0"/>
            <a:endCxn id="29" idx="2"/>
          </p:cNvCxnSpPr>
          <p:nvPr/>
        </p:nvCxnSpPr>
        <p:spPr bwMode="auto">
          <a:xfrm flipV="1">
            <a:off x="7043736" y="4089500"/>
            <a:ext cx="4" cy="2169080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1427447" y="2462235"/>
            <a:ext cx="644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  <a:r>
              <a:rPr lang="en-US" baseline="30000" dirty="0">
                <a:solidFill>
                  <a:schemeClr val="bg1"/>
                </a:solidFill>
              </a:rPr>
              <a:t>st</a:t>
            </a:r>
            <a:r>
              <a:rPr lang="en-US" dirty="0">
                <a:solidFill>
                  <a:schemeClr val="bg1"/>
                </a:solidFill>
              </a:rPr>
              <a:t> possibility: two distinct tumors were diagnosed</a:t>
            </a:r>
          </a:p>
        </p:txBody>
      </p:sp>
      <p:sp>
        <p:nvSpPr>
          <p:cNvPr id="35" name="Text Box 14">
            <a:extLst>
              <a:ext uri="{FF2B5EF4-FFF2-40B4-BE49-F238E27FC236}">
                <a16:creationId xmlns:a16="http://schemas.microsoft.com/office/drawing/2014/main" id="{C26CD6D1-7989-44E6-B226-BA1F7B7D5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581001"/>
            <a:ext cx="32317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solidFill>
                  <a:srgbClr val="92D050"/>
                </a:solidFill>
              </a:rPr>
              <a:t>‘</a:t>
            </a:r>
            <a:r>
              <a:rPr lang="en-US" altLang="en-US" sz="1200" b="1" dirty="0" err="1">
                <a:solidFill>
                  <a:srgbClr val="92D050"/>
                </a:solidFill>
              </a:rPr>
              <a:t>partOf</a:t>
            </a:r>
            <a:r>
              <a:rPr lang="en-US" altLang="en-US" sz="1200" b="1" dirty="0">
                <a:solidFill>
                  <a:srgbClr val="92D050"/>
                </a:solidFill>
              </a:rPr>
              <a:t> ‘ here is short for ‘continuant-part-of’</a:t>
            </a:r>
            <a:endParaRPr lang="en-US" altLang="en-US" sz="1200" b="1" baseline="-250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677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time indexing (2)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685800" y="1828800"/>
            <a:ext cx="685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b="0" dirty="0">
                <a:solidFill>
                  <a:schemeClr val="tx1"/>
                </a:solidFill>
                <a:cs typeface="Times New Roman" pitchFamily="18" charset="0"/>
              </a:rPr>
              <a:t>0939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6" name="Text Box 29"/>
          <p:cNvSpPr txBox="1">
            <a:spLocks noChangeArrowheads="1"/>
          </p:cNvSpPr>
          <p:nvPr/>
        </p:nvSpPr>
        <p:spPr bwMode="auto">
          <a:xfrm>
            <a:off x="1447800" y="1828800"/>
            <a:ext cx="1066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dirty="0">
                <a:cs typeface="Times New Roman" pitchFamily="18" charset="0"/>
              </a:rPr>
              <a:t>12</a:t>
            </a:r>
            <a:r>
              <a:rPr lang="nl-BE" sz="1400" b="0" dirty="0">
                <a:solidFill>
                  <a:schemeClr val="tx1"/>
                </a:solidFill>
                <a:cs typeface="Times New Roman" pitchFamily="18" charset="0"/>
              </a:rPr>
              <a:t>/24/1991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7" name="Text Box 30"/>
          <p:cNvSpPr txBox="1">
            <a:spLocks noChangeArrowheads="1"/>
          </p:cNvSpPr>
          <p:nvPr/>
        </p:nvSpPr>
        <p:spPr bwMode="auto">
          <a:xfrm>
            <a:off x="2590800" y="1828800"/>
            <a:ext cx="2209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>
                <a:solidFill>
                  <a:schemeClr val="tx1"/>
                </a:solidFill>
                <a:cs typeface="Times New Roman" pitchFamily="18" charset="0"/>
              </a:rPr>
              <a:t>255174002</a:t>
            </a:r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4876800" y="1828800"/>
            <a:ext cx="36576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 dirty="0">
                <a:solidFill>
                  <a:schemeClr val="tx1"/>
                </a:solidFill>
                <a:cs typeface="Times New Roman" pitchFamily="18" charset="0"/>
              </a:rPr>
              <a:t>benign tumor of left </a:t>
            </a:r>
            <a:r>
              <a:rPr lang="nl-NL" sz="1400" dirty="0">
                <a:cs typeface="Times New Roman" pitchFamily="18" charset="0"/>
              </a:rPr>
              <a:t>kidney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Text Box 72"/>
          <p:cNvSpPr txBox="1">
            <a:spLocks noChangeArrowheads="1"/>
          </p:cNvSpPr>
          <p:nvPr/>
        </p:nvSpPr>
        <p:spPr bwMode="auto">
          <a:xfrm>
            <a:off x="685800" y="1524000"/>
            <a:ext cx="663575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10800" bIns="10800">
            <a:spAutoFit/>
          </a:bodyPr>
          <a:lstStyle/>
          <a:p>
            <a:r>
              <a:rPr lang="nl-BE" sz="1800" dirty="0">
                <a:solidFill>
                  <a:schemeClr val="bg1"/>
                </a:solidFill>
                <a:cs typeface="Times New Roman" pitchFamily="18" charset="0"/>
              </a:rPr>
              <a:t>PtID</a:t>
            </a:r>
            <a:endParaRPr lang="nl-NL" sz="18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" name="Text Box 73"/>
          <p:cNvSpPr txBox="1">
            <a:spLocks noChangeArrowheads="1"/>
          </p:cNvSpPr>
          <p:nvPr/>
        </p:nvSpPr>
        <p:spPr bwMode="auto">
          <a:xfrm>
            <a:off x="1447800" y="1524000"/>
            <a:ext cx="1066800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>
            <a:spAutoFit/>
          </a:bodyPr>
          <a:lstStyle/>
          <a:p>
            <a:r>
              <a:rPr lang="nl-BE" sz="1800">
                <a:solidFill>
                  <a:schemeClr val="bg1"/>
                </a:solidFill>
                <a:cs typeface="Times New Roman" pitchFamily="18" charset="0"/>
              </a:rPr>
              <a:t>Date</a:t>
            </a:r>
            <a:endParaRPr lang="nl-NL" sz="1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1" name="Text Box 74"/>
          <p:cNvSpPr txBox="1">
            <a:spLocks noChangeArrowheads="1"/>
          </p:cNvSpPr>
          <p:nvPr/>
        </p:nvSpPr>
        <p:spPr bwMode="auto">
          <a:xfrm>
            <a:off x="2590800" y="1524000"/>
            <a:ext cx="2209800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>
            <a:spAutoFit/>
          </a:bodyPr>
          <a:lstStyle/>
          <a:p>
            <a:r>
              <a:rPr lang="nl-BE" sz="1800">
                <a:solidFill>
                  <a:schemeClr val="bg1"/>
                </a:solidFill>
                <a:cs typeface="Times New Roman" pitchFamily="18" charset="0"/>
              </a:rPr>
              <a:t>ObsCode</a:t>
            </a:r>
            <a:endParaRPr lang="nl-NL" sz="1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2" name="Text Box 75"/>
          <p:cNvSpPr txBox="1">
            <a:spLocks noChangeArrowheads="1"/>
          </p:cNvSpPr>
          <p:nvPr/>
        </p:nvSpPr>
        <p:spPr bwMode="auto">
          <a:xfrm>
            <a:off x="4876800" y="1524000"/>
            <a:ext cx="3657600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>
            <a:spAutoFit/>
          </a:bodyPr>
          <a:lstStyle/>
          <a:p>
            <a:r>
              <a:rPr lang="nl-BE" sz="1800">
                <a:solidFill>
                  <a:schemeClr val="bg1"/>
                </a:solidFill>
                <a:cs typeface="Times New Roman" pitchFamily="18" charset="0"/>
              </a:rPr>
              <a:t>Narrative</a:t>
            </a:r>
            <a:endParaRPr lang="nl-NL" sz="1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3" name="Text Box 76"/>
          <p:cNvSpPr txBox="1">
            <a:spLocks noChangeArrowheads="1"/>
          </p:cNvSpPr>
          <p:nvPr/>
        </p:nvSpPr>
        <p:spPr bwMode="auto">
          <a:xfrm>
            <a:off x="685800" y="2057400"/>
            <a:ext cx="685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b="0">
                <a:solidFill>
                  <a:schemeClr val="tx1"/>
                </a:solidFill>
                <a:cs typeface="Times New Roman" pitchFamily="18" charset="0"/>
              </a:rPr>
              <a:t>0939</a:t>
            </a:r>
            <a:endParaRPr lang="nl-NL" sz="1400" b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4" name="Text Box 77"/>
          <p:cNvSpPr txBox="1">
            <a:spLocks noChangeArrowheads="1"/>
          </p:cNvSpPr>
          <p:nvPr/>
        </p:nvSpPr>
        <p:spPr bwMode="auto">
          <a:xfrm>
            <a:off x="1447800" y="2057400"/>
            <a:ext cx="1066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dirty="0">
                <a:cs typeface="Times New Roman" pitchFamily="18" charset="0"/>
              </a:rPr>
              <a:t>09</a:t>
            </a:r>
            <a:r>
              <a:rPr lang="nl-BE" sz="1400" b="0" dirty="0">
                <a:solidFill>
                  <a:schemeClr val="tx1"/>
                </a:solidFill>
                <a:cs typeface="Times New Roman" pitchFamily="18" charset="0"/>
              </a:rPr>
              <a:t>/17/1998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5" name="Text Box 78"/>
          <p:cNvSpPr txBox="1">
            <a:spLocks noChangeArrowheads="1"/>
          </p:cNvSpPr>
          <p:nvPr/>
        </p:nvSpPr>
        <p:spPr bwMode="auto">
          <a:xfrm>
            <a:off x="2590800" y="2057400"/>
            <a:ext cx="2209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>
                <a:solidFill>
                  <a:schemeClr val="tx1"/>
                </a:solidFill>
                <a:cs typeface="Times New Roman" pitchFamily="18" charset="0"/>
              </a:rPr>
              <a:t>255087006</a:t>
            </a:r>
          </a:p>
        </p:txBody>
      </p:sp>
      <p:sp>
        <p:nvSpPr>
          <p:cNvPr id="16" name="Text Box 79"/>
          <p:cNvSpPr txBox="1">
            <a:spLocks noChangeArrowheads="1"/>
          </p:cNvSpPr>
          <p:nvPr/>
        </p:nvSpPr>
        <p:spPr bwMode="auto">
          <a:xfrm>
            <a:off x="4876800" y="2057400"/>
            <a:ext cx="36576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 dirty="0">
                <a:solidFill>
                  <a:schemeClr val="tx1"/>
                </a:solidFill>
                <a:cs typeface="Times New Roman" pitchFamily="18" charset="0"/>
              </a:rPr>
              <a:t>malignant </a:t>
            </a:r>
            <a:r>
              <a:rPr lang="nl-NL" sz="1400" dirty="0">
                <a:cs typeface="Times New Roman" pitchFamily="18" charset="0"/>
              </a:rPr>
              <a:t>tumor of left kidney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6673523" y="6005596"/>
            <a:ext cx="723275" cy="52322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#30</a:t>
            </a:r>
          </a:p>
        </p:txBody>
      </p:sp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742950" y="3220106"/>
            <a:ext cx="1314450" cy="10477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66"/>
                </a:solidFill>
              </a:rPr>
              <a:t>benign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66"/>
                </a:solidFill>
              </a:rPr>
              <a:t>tumor</a:t>
            </a:r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0" y="4958418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2301222" y="5996186"/>
            <a:ext cx="723275" cy="52322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#40</a:t>
            </a:r>
          </a:p>
        </p:txBody>
      </p:sp>
      <p:sp>
        <p:nvSpPr>
          <p:cNvPr id="26" name="AutoShape 12"/>
          <p:cNvSpPr>
            <a:spLocks noChangeArrowheads="1"/>
          </p:cNvSpPr>
          <p:nvPr/>
        </p:nvSpPr>
        <p:spPr bwMode="auto">
          <a:xfrm>
            <a:off x="3200400" y="3218518"/>
            <a:ext cx="1828800" cy="10477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66"/>
                </a:solidFill>
              </a:rPr>
              <a:t>malignant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66"/>
                </a:solidFill>
              </a:rPr>
              <a:t>tumor</a:t>
            </a:r>
          </a:p>
        </p:txBody>
      </p:sp>
      <p:cxnSp>
        <p:nvCxnSpPr>
          <p:cNvPr id="27" name="AutoShape 13"/>
          <p:cNvCxnSpPr>
            <a:cxnSpLocks noChangeShapeType="1"/>
            <a:stCxn id="25" idx="0"/>
            <a:endCxn id="26" idx="2"/>
          </p:cNvCxnSpPr>
          <p:nvPr/>
        </p:nvCxnSpPr>
        <p:spPr bwMode="auto">
          <a:xfrm flipV="1">
            <a:off x="2662860" y="4266268"/>
            <a:ext cx="1451940" cy="1729918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4561833" y="5734887"/>
            <a:ext cx="1238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err="1">
                <a:solidFill>
                  <a:srgbClr val="92D050"/>
                </a:solidFill>
              </a:rPr>
              <a:t>partOf</a:t>
            </a:r>
            <a:r>
              <a:rPr lang="en-US" altLang="en-US" sz="1800" b="0" dirty="0">
                <a:solidFill>
                  <a:srgbClr val="92D050"/>
                </a:solidFill>
              </a:rPr>
              <a:t> </a:t>
            </a:r>
            <a:r>
              <a:rPr lang="en-US" altLang="en-US" sz="1800" dirty="0">
                <a:solidFill>
                  <a:srgbClr val="92D050"/>
                </a:solidFill>
              </a:rPr>
              <a:t>at t</a:t>
            </a:r>
            <a:r>
              <a:rPr lang="en-US" altLang="en-US" sz="1800" baseline="-25000" dirty="0">
                <a:solidFill>
                  <a:srgbClr val="92D050"/>
                </a:solidFill>
              </a:rPr>
              <a:t>1</a:t>
            </a:r>
          </a:p>
        </p:txBody>
      </p:sp>
      <p:sp>
        <p:nvSpPr>
          <p:cNvPr id="29" name="AutoShape 15"/>
          <p:cNvSpPr>
            <a:spLocks noChangeArrowheads="1"/>
          </p:cNvSpPr>
          <p:nvPr/>
        </p:nvSpPr>
        <p:spPr bwMode="auto">
          <a:xfrm>
            <a:off x="6154488" y="3510618"/>
            <a:ext cx="1778504" cy="57888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66"/>
                </a:solidFill>
              </a:rPr>
              <a:t>left kidney</a:t>
            </a:r>
          </a:p>
        </p:txBody>
      </p:sp>
      <p:cxnSp>
        <p:nvCxnSpPr>
          <p:cNvPr id="30" name="AutoShape 16"/>
          <p:cNvCxnSpPr>
            <a:cxnSpLocks noChangeShapeType="1"/>
          </p:cNvCxnSpPr>
          <p:nvPr/>
        </p:nvCxnSpPr>
        <p:spPr bwMode="auto">
          <a:xfrm>
            <a:off x="3024497" y="6363530"/>
            <a:ext cx="3637596" cy="6790"/>
          </a:xfrm>
          <a:prstGeom prst="straightConnector1">
            <a:avLst/>
          </a:prstGeom>
          <a:noFill/>
          <a:ln w="9525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4572000" y="6354359"/>
            <a:ext cx="1238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err="1">
                <a:solidFill>
                  <a:srgbClr val="92D050"/>
                </a:solidFill>
              </a:rPr>
              <a:t>partOf</a:t>
            </a:r>
            <a:r>
              <a:rPr lang="en-US" altLang="en-US" sz="1800" b="0" dirty="0">
                <a:solidFill>
                  <a:srgbClr val="92D050"/>
                </a:solidFill>
              </a:rPr>
              <a:t> </a:t>
            </a:r>
            <a:r>
              <a:rPr lang="en-US" altLang="en-US" sz="1800" dirty="0">
                <a:solidFill>
                  <a:srgbClr val="92D050"/>
                </a:solidFill>
              </a:rPr>
              <a:t>at t</a:t>
            </a:r>
            <a:r>
              <a:rPr lang="en-US" altLang="en-US" sz="1800" baseline="-25000" dirty="0">
                <a:solidFill>
                  <a:srgbClr val="92D050"/>
                </a:solidFill>
              </a:rPr>
              <a:t>2</a:t>
            </a:r>
          </a:p>
        </p:txBody>
      </p:sp>
      <p:cxnSp>
        <p:nvCxnSpPr>
          <p:cNvPr id="32" name="AutoShape 18"/>
          <p:cNvCxnSpPr>
            <a:cxnSpLocks noChangeShapeType="1"/>
            <a:stCxn id="25" idx="0"/>
            <a:endCxn id="21" idx="2"/>
          </p:cNvCxnSpPr>
          <p:nvPr/>
        </p:nvCxnSpPr>
        <p:spPr bwMode="auto">
          <a:xfrm flipH="1" flipV="1">
            <a:off x="1400175" y="4267856"/>
            <a:ext cx="1262685" cy="1728330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AutoShape 16"/>
          <p:cNvCxnSpPr>
            <a:cxnSpLocks noChangeShapeType="1"/>
          </p:cNvCxnSpPr>
          <p:nvPr/>
        </p:nvCxnSpPr>
        <p:spPr bwMode="auto">
          <a:xfrm>
            <a:off x="3024497" y="6196972"/>
            <a:ext cx="3637596" cy="9410"/>
          </a:xfrm>
          <a:prstGeom prst="straightConnector1">
            <a:avLst/>
          </a:prstGeom>
          <a:noFill/>
          <a:ln w="9525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3310733" y="5110818"/>
            <a:ext cx="160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bg1"/>
                </a:solidFill>
              </a:rPr>
              <a:t>instanceOf</a:t>
            </a:r>
            <a:r>
              <a:rPr lang="en-US" altLang="en-US" sz="1800" dirty="0">
                <a:solidFill>
                  <a:schemeClr val="bg1"/>
                </a:solidFill>
              </a:rPr>
              <a:t> at t</a:t>
            </a:r>
            <a:r>
              <a:rPr lang="en-US" altLang="en-US" sz="1800" baseline="-25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7206458" y="5201306"/>
            <a:ext cx="160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instanceOf at t</a:t>
            </a:r>
            <a:r>
              <a:rPr lang="en-US" altLang="en-US" sz="1800" baseline="-250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7206458" y="4872693"/>
            <a:ext cx="160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instanceOf at t</a:t>
            </a:r>
            <a:r>
              <a:rPr lang="en-US" altLang="en-US" sz="1800" baseline="-250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533400" y="5110818"/>
            <a:ext cx="160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bg1"/>
                </a:solidFill>
              </a:rPr>
              <a:t>instanceOf</a:t>
            </a:r>
            <a:r>
              <a:rPr lang="en-US" altLang="en-US" sz="1800" dirty="0">
                <a:solidFill>
                  <a:schemeClr val="bg1"/>
                </a:solidFill>
              </a:rPr>
              <a:t> at t</a:t>
            </a:r>
            <a:r>
              <a:rPr lang="en-US" altLang="en-US" sz="1800" baseline="-25000" dirty="0">
                <a:solidFill>
                  <a:schemeClr val="bg1"/>
                </a:solidFill>
              </a:rPr>
              <a:t>1</a:t>
            </a:r>
          </a:p>
        </p:txBody>
      </p:sp>
      <p:cxnSp>
        <p:nvCxnSpPr>
          <p:cNvPr id="23" name="AutoShape 9"/>
          <p:cNvCxnSpPr>
            <a:cxnSpLocks noChangeShapeType="1"/>
            <a:stCxn id="20" idx="0"/>
            <a:endCxn id="29" idx="2"/>
          </p:cNvCxnSpPr>
          <p:nvPr/>
        </p:nvCxnSpPr>
        <p:spPr bwMode="auto">
          <a:xfrm flipV="1">
            <a:off x="7035161" y="4089500"/>
            <a:ext cx="8579" cy="1916096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1007751" y="2462235"/>
            <a:ext cx="7221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  <a:r>
              <a:rPr lang="en-US" baseline="30000" dirty="0">
                <a:solidFill>
                  <a:schemeClr val="bg1"/>
                </a:solidFill>
              </a:rPr>
              <a:t>nd</a:t>
            </a:r>
            <a:r>
              <a:rPr lang="en-US" dirty="0">
                <a:solidFill>
                  <a:schemeClr val="bg1"/>
                </a:solidFill>
              </a:rPr>
              <a:t> possibility: one tumor was diagnosed to have evolved</a:t>
            </a:r>
          </a:p>
        </p:txBody>
      </p:sp>
      <p:sp>
        <p:nvSpPr>
          <p:cNvPr id="35" name="Text Box 14">
            <a:extLst>
              <a:ext uri="{FF2B5EF4-FFF2-40B4-BE49-F238E27FC236}">
                <a16:creationId xmlns:a16="http://schemas.microsoft.com/office/drawing/2014/main" id="{3E612EA0-1E1B-4E4D-8670-85076E533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581001"/>
            <a:ext cx="32317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solidFill>
                  <a:srgbClr val="92D050"/>
                </a:solidFill>
              </a:rPr>
              <a:t>‘</a:t>
            </a:r>
            <a:r>
              <a:rPr lang="en-US" altLang="en-US" sz="1200" b="1" dirty="0" err="1">
                <a:solidFill>
                  <a:srgbClr val="92D050"/>
                </a:solidFill>
              </a:rPr>
              <a:t>partOf</a:t>
            </a:r>
            <a:r>
              <a:rPr lang="en-US" altLang="en-US" sz="1200" b="1" dirty="0">
                <a:solidFill>
                  <a:srgbClr val="92D050"/>
                </a:solidFill>
              </a:rPr>
              <a:t> ‘ here is short for ‘continuant-part-of’</a:t>
            </a:r>
            <a:endParaRPr lang="en-US" altLang="en-US" sz="1200" b="1" baseline="-250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2149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time indexing (3)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685800" y="1828800"/>
            <a:ext cx="685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b="0" dirty="0">
                <a:solidFill>
                  <a:schemeClr val="tx1"/>
                </a:solidFill>
                <a:cs typeface="Times New Roman" pitchFamily="18" charset="0"/>
              </a:rPr>
              <a:t>0939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6" name="Text Box 29"/>
          <p:cNvSpPr txBox="1">
            <a:spLocks noChangeArrowheads="1"/>
          </p:cNvSpPr>
          <p:nvPr/>
        </p:nvSpPr>
        <p:spPr bwMode="auto">
          <a:xfrm>
            <a:off x="1447800" y="1828800"/>
            <a:ext cx="1066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dirty="0">
                <a:cs typeface="Times New Roman" pitchFamily="18" charset="0"/>
              </a:rPr>
              <a:t>12</a:t>
            </a:r>
            <a:r>
              <a:rPr lang="nl-BE" sz="1400" b="0" dirty="0">
                <a:solidFill>
                  <a:schemeClr val="tx1"/>
                </a:solidFill>
                <a:cs typeface="Times New Roman" pitchFamily="18" charset="0"/>
              </a:rPr>
              <a:t>/24/1991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7" name="Text Box 30"/>
          <p:cNvSpPr txBox="1">
            <a:spLocks noChangeArrowheads="1"/>
          </p:cNvSpPr>
          <p:nvPr/>
        </p:nvSpPr>
        <p:spPr bwMode="auto">
          <a:xfrm>
            <a:off x="2590800" y="1828800"/>
            <a:ext cx="2209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>
                <a:solidFill>
                  <a:schemeClr val="tx1"/>
                </a:solidFill>
                <a:cs typeface="Times New Roman" pitchFamily="18" charset="0"/>
              </a:rPr>
              <a:t>255174002</a:t>
            </a:r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4876800" y="1828800"/>
            <a:ext cx="36576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 dirty="0">
                <a:solidFill>
                  <a:schemeClr val="tx1"/>
                </a:solidFill>
                <a:cs typeface="Times New Roman" pitchFamily="18" charset="0"/>
              </a:rPr>
              <a:t>benign tumor of left </a:t>
            </a:r>
            <a:r>
              <a:rPr lang="nl-NL" sz="1400" dirty="0">
                <a:cs typeface="Times New Roman" pitchFamily="18" charset="0"/>
              </a:rPr>
              <a:t>kidney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Text Box 72"/>
          <p:cNvSpPr txBox="1">
            <a:spLocks noChangeArrowheads="1"/>
          </p:cNvSpPr>
          <p:nvPr/>
        </p:nvSpPr>
        <p:spPr bwMode="auto">
          <a:xfrm>
            <a:off x="685800" y="1524000"/>
            <a:ext cx="663575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10800" bIns="10800">
            <a:spAutoFit/>
          </a:bodyPr>
          <a:lstStyle/>
          <a:p>
            <a:r>
              <a:rPr lang="nl-BE" sz="1800" dirty="0">
                <a:solidFill>
                  <a:schemeClr val="bg1"/>
                </a:solidFill>
                <a:cs typeface="Times New Roman" pitchFamily="18" charset="0"/>
              </a:rPr>
              <a:t>PtID</a:t>
            </a:r>
            <a:endParaRPr lang="nl-NL" sz="18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" name="Text Box 73"/>
          <p:cNvSpPr txBox="1">
            <a:spLocks noChangeArrowheads="1"/>
          </p:cNvSpPr>
          <p:nvPr/>
        </p:nvSpPr>
        <p:spPr bwMode="auto">
          <a:xfrm>
            <a:off x="1447800" y="1524000"/>
            <a:ext cx="1066800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>
            <a:spAutoFit/>
          </a:bodyPr>
          <a:lstStyle/>
          <a:p>
            <a:r>
              <a:rPr lang="nl-BE" sz="1800">
                <a:solidFill>
                  <a:schemeClr val="bg1"/>
                </a:solidFill>
                <a:cs typeface="Times New Roman" pitchFamily="18" charset="0"/>
              </a:rPr>
              <a:t>Date</a:t>
            </a:r>
            <a:endParaRPr lang="nl-NL" sz="1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1" name="Text Box 74"/>
          <p:cNvSpPr txBox="1">
            <a:spLocks noChangeArrowheads="1"/>
          </p:cNvSpPr>
          <p:nvPr/>
        </p:nvSpPr>
        <p:spPr bwMode="auto">
          <a:xfrm>
            <a:off x="2590800" y="1524000"/>
            <a:ext cx="2209800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>
            <a:spAutoFit/>
          </a:bodyPr>
          <a:lstStyle/>
          <a:p>
            <a:r>
              <a:rPr lang="nl-BE" sz="1800">
                <a:solidFill>
                  <a:schemeClr val="bg1"/>
                </a:solidFill>
                <a:cs typeface="Times New Roman" pitchFamily="18" charset="0"/>
              </a:rPr>
              <a:t>ObsCode</a:t>
            </a:r>
            <a:endParaRPr lang="nl-NL" sz="1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2" name="Text Box 75"/>
          <p:cNvSpPr txBox="1">
            <a:spLocks noChangeArrowheads="1"/>
          </p:cNvSpPr>
          <p:nvPr/>
        </p:nvSpPr>
        <p:spPr bwMode="auto">
          <a:xfrm>
            <a:off x="4876800" y="1524000"/>
            <a:ext cx="3657600" cy="306388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>
            <a:spAutoFit/>
          </a:bodyPr>
          <a:lstStyle/>
          <a:p>
            <a:r>
              <a:rPr lang="nl-BE" sz="1800">
                <a:solidFill>
                  <a:schemeClr val="bg1"/>
                </a:solidFill>
                <a:cs typeface="Times New Roman" pitchFamily="18" charset="0"/>
              </a:rPr>
              <a:t>Narrative</a:t>
            </a:r>
            <a:endParaRPr lang="nl-NL" sz="18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3" name="Text Box 76"/>
          <p:cNvSpPr txBox="1">
            <a:spLocks noChangeArrowheads="1"/>
          </p:cNvSpPr>
          <p:nvPr/>
        </p:nvSpPr>
        <p:spPr bwMode="auto">
          <a:xfrm>
            <a:off x="685800" y="2057400"/>
            <a:ext cx="685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b="0">
                <a:solidFill>
                  <a:schemeClr val="tx1"/>
                </a:solidFill>
                <a:cs typeface="Times New Roman" pitchFamily="18" charset="0"/>
              </a:rPr>
              <a:t>0939</a:t>
            </a:r>
            <a:endParaRPr lang="nl-NL" sz="1400" b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4" name="Text Box 77"/>
          <p:cNvSpPr txBox="1">
            <a:spLocks noChangeArrowheads="1"/>
          </p:cNvSpPr>
          <p:nvPr/>
        </p:nvSpPr>
        <p:spPr bwMode="auto">
          <a:xfrm>
            <a:off x="1447800" y="2057400"/>
            <a:ext cx="1066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BE" sz="1400" dirty="0">
                <a:cs typeface="Times New Roman" pitchFamily="18" charset="0"/>
              </a:rPr>
              <a:t>09</a:t>
            </a:r>
            <a:r>
              <a:rPr lang="nl-BE" sz="1400" b="0" dirty="0">
                <a:solidFill>
                  <a:schemeClr val="tx1"/>
                </a:solidFill>
                <a:cs typeface="Times New Roman" pitchFamily="18" charset="0"/>
              </a:rPr>
              <a:t>/17/1998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5" name="Text Box 78"/>
          <p:cNvSpPr txBox="1">
            <a:spLocks noChangeArrowheads="1"/>
          </p:cNvSpPr>
          <p:nvPr/>
        </p:nvSpPr>
        <p:spPr bwMode="auto">
          <a:xfrm>
            <a:off x="2590800" y="2057400"/>
            <a:ext cx="22098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>
                <a:solidFill>
                  <a:schemeClr val="tx1"/>
                </a:solidFill>
                <a:cs typeface="Times New Roman" pitchFamily="18" charset="0"/>
              </a:rPr>
              <a:t>255087006</a:t>
            </a:r>
          </a:p>
        </p:txBody>
      </p:sp>
      <p:sp>
        <p:nvSpPr>
          <p:cNvPr id="16" name="Text Box 79"/>
          <p:cNvSpPr txBox="1">
            <a:spLocks noChangeArrowheads="1"/>
          </p:cNvSpPr>
          <p:nvPr/>
        </p:nvSpPr>
        <p:spPr bwMode="auto">
          <a:xfrm>
            <a:off x="4876800" y="2057400"/>
            <a:ext cx="3657600" cy="244475"/>
          </a:xfrm>
          <a:prstGeom prst="rect">
            <a:avLst/>
          </a:prstGeom>
          <a:solidFill>
            <a:srgbClr val="FFB86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tIns="10800" bIns="10800"/>
          <a:lstStyle/>
          <a:p>
            <a:pPr algn="l"/>
            <a:r>
              <a:rPr lang="nl-NL" sz="1400" b="0" dirty="0">
                <a:solidFill>
                  <a:schemeClr val="tx1"/>
                </a:solidFill>
                <a:cs typeface="Times New Roman" pitchFamily="18" charset="0"/>
              </a:rPr>
              <a:t>malignant </a:t>
            </a:r>
            <a:r>
              <a:rPr lang="nl-NL" sz="1400" dirty="0">
                <a:cs typeface="Times New Roman" pitchFamily="18" charset="0"/>
              </a:rPr>
              <a:t>tumor of left kidney</a:t>
            </a:r>
            <a:endParaRPr lang="nl-NL" sz="1400" b="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5040366" y="5474951"/>
            <a:ext cx="723275" cy="52322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#30</a:t>
            </a:r>
          </a:p>
        </p:txBody>
      </p:sp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81759" y="3220106"/>
            <a:ext cx="1314450" cy="10477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66"/>
                </a:solidFill>
              </a:rPr>
              <a:t>benign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66"/>
                </a:solidFill>
              </a:rPr>
              <a:t>tumor</a:t>
            </a:r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0" y="4724400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377347" y="6193810"/>
            <a:ext cx="723275" cy="52322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#40</a:t>
            </a:r>
          </a:p>
        </p:txBody>
      </p:sp>
      <p:sp>
        <p:nvSpPr>
          <p:cNvPr id="26" name="AutoShape 12"/>
          <p:cNvSpPr>
            <a:spLocks noChangeArrowheads="1"/>
          </p:cNvSpPr>
          <p:nvPr/>
        </p:nvSpPr>
        <p:spPr bwMode="auto">
          <a:xfrm>
            <a:off x="1752600" y="3218518"/>
            <a:ext cx="1828800" cy="10477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66"/>
                </a:solidFill>
              </a:rPr>
              <a:t>malignant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66"/>
                </a:solidFill>
              </a:rPr>
              <a:t>tumor</a:t>
            </a:r>
          </a:p>
        </p:txBody>
      </p:sp>
      <p:cxnSp>
        <p:nvCxnSpPr>
          <p:cNvPr id="27" name="AutoShape 13"/>
          <p:cNvCxnSpPr>
            <a:cxnSpLocks noChangeShapeType="1"/>
            <a:stCxn id="33" idx="0"/>
            <a:endCxn id="26" idx="2"/>
          </p:cNvCxnSpPr>
          <p:nvPr/>
        </p:nvCxnSpPr>
        <p:spPr bwMode="auto">
          <a:xfrm flipH="1" flipV="1">
            <a:off x="2667000" y="4266268"/>
            <a:ext cx="1" cy="1377950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1897587" y="6400800"/>
            <a:ext cx="1238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err="1">
                <a:solidFill>
                  <a:srgbClr val="92D050"/>
                </a:solidFill>
              </a:rPr>
              <a:t>partOf</a:t>
            </a:r>
            <a:r>
              <a:rPr lang="en-US" altLang="en-US" sz="1800" b="0" dirty="0">
                <a:solidFill>
                  <a:srgbClr val="92D050"/>
                </a:solidFill>
              </a:rPr>
              <a:t> </a:t>
            </a:r>
            <a:r>
              <a:rPr lang="en-US" altLang="en-US" sz="1800" dirty="0">
                <a:solidFill>
                  <a:srgbClr val="92D050"/>
                </a:solidFill>
              </a:rPr>
              <a:t>at t</a:t>
            </a:r>
            <a:r>
              <a:rPr lang="en-US" altLang="en-US" sz="1800" baseline="-25000" dirty="0">
                <a:solidFill>
                  <a:srgbClr val="92D050"/>
                </a:solidFill>
              </a:rPr>
              <a:t>1</a:t>
            </a:r>
          </a:p>
        </p:txBody>
      </p:sp>
      <p:sp>
        <p:nvSpPr>
          <p:cNvPr id="29" name="AutoShape 15"/>
          <p:cNvSpPr>
            <a:spLocks noChangeArrowheads="1"/>
          </p:cNvSpPr>
          <p:nvPr/>
        </p:nvSpPr>
        <p:spPr bwMode="auto">
          <a:xfrm>
            <a:off x="4512756" y="3276600"/>
            <a:ext cx="1778504" cy="578882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66"/>
                </a:solidFill>
              </a:rPr>
              <a:t>left kidney</a:t>
            </a:r>
          </a:p>
        </p:txBody>
      </p:sp>
      <p:cxnSp>
        <p:nvCxnSpPr>
          <p:cNvPr id="30" name="AutoShape 16"/>
          <p:cNvCxnSpPr>
            <a:cxnSpLocks noChangeShapeType="1"/>
            <a:stCxn id="25" idx="3"/>
            <a:endCxn id="55" idx="1"/>
          </p:cNvCxnSpPr>
          <p:nvPr/>
        </p:nvCxnSpPr>
        <p:spPr bwMode="auto">
          <a:xfrm>
            <a:off x="1100622" y="6455420"/>
            <a:ext cx="3166578" cy="9405"/>
          </a:xfrm>
          <a:prstGeom prst="straightConnector1">
            <a:avLst/>
          </a:prstGeom>
          <a:noFill/>
          <a:ln w="9525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3371293" y="5372245"/>
            <a:ext cx="13260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err="1">
                <a:solidFill>
                  <a:srgbClr val="92D050"/>
                </a:solidFill>
              </a:rPr>
              <a:t>partOf</a:t>
            </a:r>
            <a:r>
              <a:rPr lang="en-US" altLang="en-US" sz="1800" b="0" dirty="0">
                <a:solidFill>
                  <a:srgbClr val="92D050"/>
                </a:solidFill>
              </a:rPr>
              <a:t> </a:t>
            </a:r>
            <a:r>
              <a:rPr lang="en-US" altLang="en-US" sz="1800" dirty="0">
                <a:solidFill>
                  <a:srgbClr val="92D050"/>
                </a:solidFill>
              </a:rPr>
              <a:t>at t</a:t>
            </a:r>
            <a:r>
              <a:rPr lang="en-US" altLang="en-US" sz="1800" baseline="-25000" dirty="0">
                <a:solidFill>
                  <a:srgbClr val="92D050"/>
                </a:solidFill>
              </a:rPr>
              <a:t>1,2</a:t>
            </a:r>
          </a:p>
        </p:txBody>
      </p:sp>
      <p:cxnSp>
        <p:nvCxnSpPr>
          <p:cNvPr id="32" name="AutoShape 18"/>
          <p:cNvCxnSpPr>
            <a:cxnSpLocks noChangeShapeType="1"/>
            <a:stCxn id="25" idx="0"/>
          </p:cNvCxnSpPr>
          <p:nvPr/>
        </p:nvCxnSpPr>
        <p:spPr bwMode="auto">
          <a:xfrm flipV="1">
            <a:off x="738985" y="4267858"/>
            <a:ext cx="0" cy="1925952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2305363" y="5474951"/>
            <a:ext cx="723275" cy="52322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#41</a:t>
            </a:r>
          </a:p>
        </p:txBody>
      </p:sp>
      <p:cxnSp>
        <p:nvCxnSpPr>
          <p:cNvPr id="34" name="AutoShape 16"/>
          <p:cNvCxnSpPr>
            <a:cxnSpLocks noChangeShapeType="1"/>
            <a:stCxn id="33" idx="3"/>
            <a:endCxn id="20" idx="1"/>
          </p:cNvCxnSpPr>
          <p:nvPr/>
        </p:nvCxnSpPr>
        <p:spPr bwMode="auto">
          <a:xfrm>
            <a:off x="3028638" y="5736561"/>
            <a:ext cx="2011728" cy="0"/>
          </a:xfrm>
          <a:prstGeom prst="straightConnector1">
            <a:avLst/>
          </a:prstGeom>
          <a:noFill/>
          <a:ln w="9525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2625060" y="4676992"/>
            <a:ext cx="1184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bg1"/>
                </a:solidFill>
              </a:rPr>
              <a:t>instanceOf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 at t</a:t>
            </a:r>
            <a:r>
              <a:rPr lang="en-US" altLang="en-US" sz="1800" baseline="-25000" dirty="0">
                <a:solidFill>
                  <a:schemeClr val="bg1"/>
                </a:solidFill>
              </a:rPr>
              <a:t>1,2</a:t>
            </a: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6593849" y="4676992"/>
            <a:ext cx="1184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bg1"/>
                </a:solidFill>
              </a:rPr>
              <a:t>instanceOf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 at t</a:t>
            </a:r>
            <a:r>
              <a:rPr lang="en-US" altLang="en-US" sz="1800" baseline="-25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7784238" y="4676992"/>
            <a:ext cx="1184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bg1"/>
                </a:solidFill>
              </a:rPr>
              <a:t>instanceOf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 at t</a:t>
            </a:r>
            <a:r>
              <a:rPr lang="en-US" altLang="en-US" sz="1800" baseline="-25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692212" y="4676992"/>
            <a:ext cx="11849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bg1"/>
                </a:solidFill>
              </a:rPr>
              <a:t>instanceOf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 at t</a:t>
            </a:r>
            <a:r>
              <a:rPr lang="en-US" altLang="en-US" sz="1800" baseline="-25000" dirty="0">
                <a:solidFill>
                  <a:schemeClr val="bg1"/>
                </a:solidFill>
              </a:rPr>
              <a:t>1</a:t>
            </a:r>
          </a:p>
        </p:txBody>
      </p:sp>
      <p:cxnSp>
        <p:nvCxnSpPr>
          <p:cNvPr id="23" name="AutoShape 9"/>
          <p:cNvCxnSpPr>
            <a:cxnSpLocks noChangeShapeType="1"/>
            <a:stCxn id="20" idx="0"/>
            <a:endCxn id="29" idx="2"/>
          </p:cNvCxnSpPr>
          <p:nvPr/>
        </p:nvCxnSpPr>
        <p:spPr bwMode="auto">
          <a:xfrm flipV="1">
            <a:off x="5402004" y="3855482"/>
            <a:ext cx="4" cy="1619469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914400" y="2462235"/>
            <a:ext cx="7486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(Exotic) 3</a:t>
            </a:r>
            <a:r>
              <a:rPr lang="en-US" baseline="30000" dirty="0">
                <a:solidFill>
                  <a:schemeClr val="bg1"/>
                </a:solidFill>
              </a:rPr>
              <a:t>rd</a:t>
            </a:r>
            <a:r>
              <a:rPr lang="en-US" dirty="0">
                <a:solidFill>
                  <a:schemeClr val="bg1"/>
                </a:solidFill>
              </a:rPr>
              <a:t> possibility: two distinct tumors were diagnosed</a:t>
            </a:r>
          </a:p>
        </p:txBody>
      </p:sp>
      <p:sp>
        <p:nvSpPr>
          <p:cNvPr id="35" name="AutoShape 15"/>
          <p:cNvSpPr>
            <a:spLocks noChangeArrowheads="1"/>
          </p:cNvSpPr>
          <p:nvPr/>
        </p:nvSpPr>
        <p:spPr bwMode="auto">
          <a:xfrm>
            <a:off x="7468352" y="3102342"/>
            <a:ext cx="1261940" cy="105560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66"/>
                </a:solidFill>
              </a:rPr>
              <a:t>human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66"/>
                </a:solidFill>
              </a:rPr>
              <a:t>being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7157078" y="5474951"/>
            <a:ext cx="723275" cy="52322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#80</a:t>
            </a:r>
          </a:p>
        </p:txBody>
      </p:sp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7819238" y="6201579"/>
            <a:ext cx="1082349" cy="52322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#0939</a:t>
            </a:r>
          </a:p>
        </p:txBody>
      </p:sp>
      <p:cxnSp>
        <p:nvCxnSpPr>
          <p:cNvPr id="39" name="AutoShape 9"/>
          <p:cNvCxnSpPr>
            <a:cxnSpLocks noChangeShapeType="1"/>
            <a:stCxn id="37" idx="0"/>
          </p:cNvCxnSpPr>
          <p:nvPr/>
        </p:nvCxnSpPr>
        <p:spPr bwMode="auto">
          <a:xfrm flipV="1">
            <a:off x="7518716" y="4157950"/>
            <a:ext cx="383759" cy="1317001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AutoShape 9"/>
          <p:cNvCxnSpPr>
            <a:cxnSpLocks noChangeShapeType="1"/>
            <a:stCxn id="38" idx="0"/>
          </p:cNvCxnSpPr>
          <p:nvPr/>
        </p:nvCxnSpPr>
        <p:spPr bwMode="auto">
          <a:xfrm flipH="1" flipV="1">
            <a:off x="7902477" y="4157951"/>
            <a:ext cx="457936" cy="2043628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AutoShape 16"/>
          <p:cNvCxnSpPr>
            <a:cxnSpLocks noChangeShapeType="1"/>
            <a:stCxn id="20" idx="3"/>
            <a:endCxn id="37" idx="1"/>
          </p:cNvCxnSpPr>
          <p:nvPr/>
        </p:nvCxnSpPr>
        <p:spPr bwMode="auto">
          <a:xfrm>
            <a:off x="5763641" y="5736561"/>
            <a:ext cx="1393437" cy="0"/>
          </a:xfrm>
          <a:prstGeom prst="straightConnector1">
            <a:avLst/>
          </a:prstGeom>
          <a:noFill/>
          <a:ln w="9525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Text Box 14"/>
          <p:cNvSpPr txBox="1">
            <a:spLocks noChangeArrowheads="1"/>
          </p:cNvSpPr>
          <p:nvPr/>
        </p:nvSpPr>
        <p:spPr bwMode="auto">
          <a:xfrm>
            <a:off x="5975353" y="5410200"/>
            <a:ext cx="1238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err="1">
                <a:solidFill>
                  <a:srgbClr val="92D050"/>
                </a:solidFill>
              </a:rPr>
              <a:t>partOf</a:t>
            </a:r>
            <a:r>
              <a:rPr lang="en-US" altLang="en-US" sz="1800" b="0" dirty="0">
                <a:solidFill>
                  <a:srgbClr val="92D050"/>
                </a:solidFill>
              </a:rPr>
              <a:t> </a:t>
            </a:r>
            <a:r>
              <a:rPr lang="en-US" altLang="en-US" sz="1800" dirty="0">
                <a:solidFill>
                  <a:srgbClr val="92D050"/>
                </a:solidFill>
              </a:rPr>
              <a:t>at t</a:t>
            </a:r>
            <a:r>
              <a:rPr lang="en-US" altLang="en-US" sz="1800" baseline="-25000" dirty="0">
                <a:solidFill>
                  <a:srgbClr val="92D050"/>
                </a:solidFill>
              </a:rPr>
              <a:t>1</a:t>
            </a:r>
          </a:p>
        </p:txBody>
      </p:sp>
      <p:cxnSp>
        <p:nvCxnSpPr>
          <p:cNvPr id="49" name="AutoShape 16"/>
          <p:cNvCxnSpPr>
            <a:cxnSpLocks noChangeShapeType="1"/>
            <a:stCxn id="20" idx="3"/>
            <a:endCxn id="38" idx="1"/>
          </p:cNvCxnSpPr>
          <p:nvPr/>
        </p:nvCxnSpPr>
        <p:spPr bwMode="auto">
          <a:xfrm>
            <a:off x="5763641" y="5736561"/>
            <a:ext cx="2055597" cy="726628"/>
          </a:xfrm>
          <a:prstGeom prst="straightConnector1">
            <a:avLst/>
          </a:prstGeom>
          <a:noFill/>
          <a:ln w="9525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Text Box 14"/>
          <p:cNvSpPr txBox="1">
            <a:spLocks noChangeArrowheads="1"/>
          </p:cNvSpPr>
          <p:nvPr/>
        </p:nvSpPr>
        <p:spPr bwMode="auto">
          <a:xfrm>
            <a:off x="6682867" y="5999171"/>
            <a:ext cx="12105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err="1">
                <a:solidFill>
                  <a:srgbClr val="92D050"/>
                </a:solidFill>
              </a:rPr>
              <a:t>partOf</a:t>
            </a:r>
            <a:r>
              <a:rPr lang="en-US" altLang="en-US" sz="1800" b="0" dirty="0">
                <a:solidFill>
                  <a:srgbClr val="92D050"/>
                </a:solidFill>
              </a:rPr>
              <a:t> </a:t>
            </a:r>
            <a:r>
              <a:rPr lang="en-US" altLang="en-US" sz="1800" dirty="0">
                <a:solidFill>
                  <a:srgbClr val="92D050"/>
                </a:solidFill>
              </a:rPr>
              <a:t>at t</a:t>
            </a:r>
            <a:r>
              <a:rPr lang="en-US" altLang="en-US" sz="1800" baseline="-25000" dirty="0">
                <a:solidFill>
                  <a:srgbClr val="92D050"/>
                </a:solidFill>
              </a:rPr>
              <a:t>2</a:t>
            </a:r>
          </a:p>
        </p:txBody>
      </p:sp>
      <p:sp>
        <p:nvSpPr>
          <p:cNvPr id="55" name="Text Box 6"/>
          <p:cNvSpPr txBox="1">
            <a:spLocks noChangeArrowheads="1"/>
          </p:cNvSpPr>
          <p:nvPr/>
        </p:nvSpPr>
        <p:spPr bwMode="auto">
          <a:xfrm>
            <a:off x="4267200" y="6203215"/>
            <a:ext cx="723275" cy="52322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1"/>
                </a:solidFill>
              </a:rPr>
              <a:t>#31</a:t>
            </a:r>
          </a:p>
        </p:txBody>
      </p:sp>
      <p:cxnSp>
        <p:nvCxnSpPr>
          <p:cNvPr id="56" name="AutoShape 9"/>
          <p:cNvCxnSpPr>
            <a:cxnSpLocks noChangeShapeType="1"/>
            <a:stCxn id="55" idx="0"/>
            <a:endCxn id="29" idx="2"/>
          </p:cNvCxnSpPr>
          <p:nvPr/>
        </p:nvCxnSpPr>
        <p:spPr bwMode="auto">
          <a:xfrm flipV="1">
            <a:off x="4628838" y="3855482"/>
            <a:ext cx="773170" cy="2347733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AutoShape 16"/>
          <p:cNvCxnSpPr>
            <a:cxnSpLocks noChangeShapeType="1"/>
            <a:stCxn id="55" idx="3"/>
            <a:endCxn id="38" idx="1"/>
          </p:cNvCxnSpPr>
          <p:nvPr/>
        </p:nvCxnSpPr>
        <p:spPr bwMode="auto">
          <a:xfrm flipV="1">
            <a:off x="4990475" y="6463189"/>
            <a:ext cx="2828763" cy="1636"/>
          </a:xfrm>
          <a:prstGeom prst="straightConnector1">
            <a:avLst/>
          </a:prstGeom>
          <a:noFill/>
          <a:ln w="9525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" name="Text Box 14"/>
          <p:cNvSpPr txBox="1">
            <a:spLocks noChangeArrowheads="1"/>
          </p:cNvSpPr>
          <p:nvPr/>
        </p:nvSpPr>
        <p:spPr bwMode="auto">
          <a:xfrm>
            <a:off x="5963560" y="6375119"/>
            <a:ext cx="1238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err="1">
                <a:solidFill>
                  <a:srgbClr val="92D050"/>
                </a:solidFill>
              </a:rPr>
              <a:t>partOf</a:t>
            </a:r>
            <a:r>
              <a:rPr lang="en-US" altLang="en-US" sz="1800" b="0" dirty="0">
                <a:solidFill>
                  <a:srgbClr val="92D050"/>
                </a:solidFill>
              </a:rPr>
              <a:t> </a:t>
            </a:r>
            <a:r>
              <a:rPr lang="en-US" altLang="en-US" sz="1800" dirty="0">
                <a:solidFill>
                  <a:srgbClr val="92D050"/>
                </a:solidFill>
              </a:rPr>
              <a:t>at t</a:t>
            </a:r>
            <a:r>
              <a:rPr lang="en-US" altLang="en-US" sz="1800" baseline="-25000" dirty="0">
                <a:solidFill>
                  <a:srgbClr val="92D050"/>
                </a:solidFill>
              </a:rPr>
              <a:t>1</a:t>
            </a:r>
          </a:p>
        </p:txBody>
      </p:sp>
      <p:sp>
        <p:nvSpPr>
          <p:cNvPr id="67" name="Text Box 3"/>
          <p:cNvSpPr txBox="1">
            <a:spLocks noChangeArrowheads="1"/>
          </p:cNvSpPr>
          <p:nvPr/>
        </p:nvSpPr>
        <p:spPr bwMode="auto">
          <a:xfrm>
            <a:off x="3962400" y="4676992"/>
            <a:ext cx="1184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bg1"/>
                </a:solidFill>
              </a:rPr>
              <a:t>instanceOf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 at t</a:t>
            </a:r>
            <a:r>
              <a:rPr lang="en-US" altLang="en-US" sz="1800" baseline="-25000" dirty="0">
                <a:solidFill>
                  <a:schemeClr val="bg1"/>
                </a:solidFill>
              </a:rPr>
              <a:t>1,2</a:t>
            </a:r>
          </a:p>
        </p:txBody>
      </p:sp>
      <p:sp>
        <p:nvSpPr>
          <p:cNvPr id="68" name="Text Box 3"/>
          <p:cNvSpPr txBox="1">
            <a:spLocks noChangeArrowheads="1"/>
          </p:cNvSpPr>
          <p:nvPr/>
        </p:nvSpPr>
        <p:spPr bwMode="auto">
          <a:xfrm>
            <a:off x="5323813" y="4676992"/>
            <a:ext cx="1184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bg1"/>
                </a:solidFill>
              </a:rPr>
              <a:t>instanceOf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 at t</a:t>
            </a:r>
            <a:r>
              <a:rPr lang="en-US" altLang="en-US" sz="1800" baseline="-25000" dirty="0">
                <a:solidFill>
                  <a:schemeClr val="bg1"/>
                </a:solidFill>
              </a:rPr>
              <a:t>1,2</a:t>
            </a:r>
          </a:p>
        </p:txBody>
      </p:sp>
    </p:spTree>
    <p:extLst>
      <p:ext uri="{BB962C8B-B14F-4D97-AF65-F5344CB8AC3E}">
        <p14:creationId xmlns:p14="http://schemas.microsoft.com/office/powerpoint/2010/main" val="17288819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Would this work?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81079" y="2455842"/>
            <a:ext cx="1371601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Bruxism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970" y="3576221"/>
            <a:ext cx="2982897" cy="91940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Bruxism without </a:t>
            </a:r>
          </a:p>
          <a:p>
            <a:pPr algn="ctr"/>
            <a:r>
              <a:rPr lang="en-US" dirty="0"/>
              <a:t>clinical consequences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14290" y="3590208"/>
            <a:ext cx="2705178" cy="91940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Prevention</a:t>
            </a:r>
          </a:p>
          <a:p>
            <a:pPr algn="ctr"/>
            <a:r>
              <a:rPr lang="en-US" dirty="0"/>
              <a:t>demanding bruxism</a:t>
            </a:r>
          </a:p>
        </p:txBody>
      </p:sp>
      <p:cxnSp>
        <p:nvCxnSpPr>
          <p:cNvPr id="8" name="Straight Arrow Connector 7"/>
          <p:cNvCxnSpPr>
            <a:stCxn id="6" idx="0"/>
            <a:endCxn id="5" idx="2"/>
          </p:cNvCxnSpPr>
          <p:nvPr/>
        </p:nvCxnSpPr>
        <p:spPr>
          <a:xfrm flipV="1">
            <a:off x="1632419" y="2966620"/>
            <a:ext cx="3034461" cy="60960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7" idx="0"/>
            <a:endCxn id="5" idx="2"/>
          </p:cNvCxnSpPr>
          <p:nvPr/>
        </p:nvCxnSpPr>
        <p:spPr>
          <a:xfrm flipV="1">
            <a:off x="4666879" y="2966620"/>
            <a:ext cx="1" cy="623588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678680" y="1958578"/>
            <a:ext cx="0" cy="497264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81079" y="1447800"/>
            <a:ext cx="1371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Behavior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06081" y="3576220"/>
            <a:ext cx="2743200" cy="91940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Treatment</a:t>
            </a:r>
          </a:p>
          <a:p>
            <a:pPr algn="ctr"/>
            <a:r>
              <a:rPr lang="en-US" dirty="0"/>
              <a:t>demanding bruxism</a:t>
            </a:r>
          </a:p>
        </p:txBody>
      </p:sp>
      <p:cxnSp>
        <p:nvCxnSpPr>
          <p:cNvPr id="13" name="Straight Arrow Connector 12"/>
          <p:cNvCxnSpPr>
            <a:stCxn id="12" idx="0"/>
            <a:endCxn id="5" idx="2"/>
          </p:cNvCxnSpPr>
          <p:nvPr/>
        </p:nvCxnSpPr>
        <p:spPr>
          <a:xfrm flipH="1" flipV="1">
            <a:off x="4666880" y="2966620"/>
            <a:ext cx="2910801" cy="60960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 bwMode="auto">
          <a:xfrm>
            <a:off x="1923678" y="6275070"/>
            <a:ext cx="5486401" cy="506730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dirty="0"/>
              <a:t>John’s repetitive jaw muscle activity</a:t>
            </a: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0" y="4718468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7784238" y="4671060"/>
            <a:ext cx="1184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bg1"/>
                </a:solidFill>
              </a:rPr>
              <a:t>instanceOf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 at t</a:t>
            </a:r>
            <a:r>
              <a:rPr lang="en-US" altLang="en-US" sz="1800" baseline="-250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692212" y="4671060"/>
            <a:ext cx="11849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bg1"/>
                </a:solidFill>
              </a:rPr>
              <a:t>instanceOf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 at t</a:t>
            </a:r>
            <a:r>
              <a:rPr lang="en-US" altLang="en-US" sz="1800" baseline="-25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3509572" y="4659630"/>
            <a:ext cx="1184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bg1"/>
                </a:solidFill>
              </a:rPr>
              <a:t>instanceOf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 at t</a:t>
            </a:r>
            <a:r>
              <a:rPr lang="en-US" altLang="en-US" sz="1800" baseline="-250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22" name="AutoShape 18"/>
          <p:cNvCxnSpPr>
            <a:cxnSpLocks noChangeShapeType="1"/>
            <a:stCxn id="14" idx="0"/>
            <a:endCxn id="6" idx="2"/>
          </p:cNvCxnSpPr>
          <p:nvPr/>
        </p:nvCxnSpPr>
        <p:spPr bwMode="auto">
          <a:xfrm flipH="1" flipV="1">
            <a:off x="1632419" y="4495622"/>
            <a:ext cx="3034460" cy="1779448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AutoShape 18"/>
          <p:cNvCxnSpPr>
            <a:cxnSpLocks noChangeShapeType="1"/>
            <a:stCxn id="14" idx="0"/>
            <a:endCxn id="7" idx="2"/>
          </p:cNvCxnSpPr>
          <p:nvPr/>
        </p:nvCxnSpPr>
        <p:spPr bwMode="auto">
          <a:xfrm flipV="1">
            <a:off x="4666879" y="4509609"/>
            <a:ext cx="0" cy="1765461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AutoShape 18"/>
          <p:cNvCxnSpPr>
            <a:cxnSpLocks noChangeShapeType="1"/>
            <a:stCxn id="14" idx="0"/>
            <a:endCxn id="12" idx="2"/>
          </p:cNvCxnSpPr>
          <p:nvPr/>
        </p:nvCxnSpPr>
        <p:spPr bwMode="auto">
          <a:xfrm flipV="1">
            <a:off x="4666879" y="4495621"/>
            <a:ext cx="2910802" cy="1779449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979834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762000"/>
            <a:ext cx="9143993" cy="762000"/>
          </a:xfrm>
        </p:spPr>
        <p:txBody>
          <a:bodyPr/>
          <a:lstStyle/>
          <a:p>
            <a:r>
              <a:rPr lang="en-US" dirty="0"/>
              <a:t>NO !!!  Occurrents never change type 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81078" y="2455842"/>
            <a:ext cx="1371601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Bruxism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970" y="3576221"/>
            <a:ext cx="2982897" cy="91940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Bruxism without </a:t>
            </a:r>
          </a:p>
          <a:p>
            <a:pPr algn="ctr"/>
            <a:r>
              <a:rPr lang="en-US" dirty="0"/>
              <a:t>clinical consequences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14289" y="3590208"/>
            <a:ext cx="2705178" cy="91940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Prevention</a:t>
            </a:r>
          </a:p>
          <a:p>
            <a:pPr algn="ctr"/>
            <a:r>
              <a:rPr lang="en-US" dirty="0"/>
              <a:t>demanding bruxism</a:t>
            </a:r>
          </a:p>
        </p:txBody>
      </p:sp>
      <p:cxnSp>
        <p:nvCxnSpPr>
          <p:cNvPr id="8" name="Straight Arrow Connector 7"/>
          <p:cNvCxnSpPr>
            <a:stCxn id="6" idx="0"/>
            <a:endCxn id="5" idx="2"/>
          </p:cNvCxnSpPr>
          <p:nvPr/>
        </p:nvCxnSpPr>
        <p:spPr>
          <a:xfrm flipV="1">
            <a:off x="1632419" y="2966620"/>
            <a:ext cx="3034461" cy="60960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7" idx="0"/>
            <a:endCxn id="5" idx="2"/>
          </p:cNvCxnSpPr>
          <p:nvPr/>
        </p:nvCxnSpPr>
        <p:spPr>
          <a:xfrm flipV="1">
            <a:off x="4666879" y="2966620"/>
            <a:ext cx="1" cy="623588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678680" y="1958578"/>
            <a:ext cx="0" cy="497264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81078" y="1447800"/>
            <a:ext cx="1371600" cy="510778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Behavior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06081" y="3576220"/>
            <a:ext cx="2743200" cy="919401"/>
          </a:xfrm>
          <a:prstGeom prst="round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Treatment</a:t>
            </a:r>
          </a:p>
          <a:p>
            <a:pPr algn="ctr"/>
            <a:r>
              <a:rPr lang="en-US" dirty="0"/>
              <a:t>demanding bruxism</a:t>
            </a:r>
          </a:p>
        </p:txBody>
      </p:sp>
      <p:cxnSp>
        <p:nvCxnSpPr>
          <p:cNvPr id="13" name="Straight Arrow Connector 12"/>
          <p:cNvCxnSpPr>
            <a:stCxn id="12" idx="0"/>
            <a:endCxn id="5" idx="2"/>
          </p:cNvCxnSpPr>
          <p:nvPr/>
        </p:nvCxnSpPr>
        <p:spPr>
          <a:xfrm flipH="1" flipV="1">
            <a:off x="4666880" y="2966620"/>
            <a:ext cx="2910801" cy="60960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0" y="4718468"/>
            <a:ext cx="9144000" cy="609600"/>
          </a:xfrm>
          <a:prstGeom prst="rect">
            <a:avLst/>
          </a:prstGeom>
          <a:solidFill>
            <a:srgbClr val="FF33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cxnSp>
        <p:nvCxnSpPr>
          <p:cNvPr id="22" name="AutoShape 18"/>
          <p:cNvCxnSpPr>
            <a:cxnSpLocks noChangeShapeType="1"/>
            <a:stCxn id="23" idx="0"/>
            <a:endCxn id="6" idx="2"/>
          </p:cNvCxnSpPr>
          <p:nvPr/>
        </p:nvCxnSpPr>
        <p:spPr bwMode="auto">
          <a:xfrm flipV="1">
            <a:off x="1369136" y="4495622"/>
            <a:ext cx="263283" cy="863171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AutoShape 18"/>
          <p:cNvCxnSpPr>
            <a:cxnSpLocks noChangeShapeType="1"/>
            <a:stCxn id="24" idx="0"/>
            <a:endCxn id="7" idx="2"/>
          </p:cNvCxnSpPr>
          <p:nvPr/>
        </p:nvCxnSpPr>
        <p:spPr bwMode="auto">
          <a:xfrm flipH="1" flipV="1">
            <a:off x="4666878" y="4509609"/>
            <a:ext cx="1" cy="872488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AutoShape 18"/>
          <p:cNvCxnSpPr>
            <a:cxnSpLocks noChangeShapeType="1"/>
            <a:stCxn id="26" idx="0"/>
            <a:endCxn id="12" idx="2"/>
          </p:cNvCxnSpPr>
          <p:nvPr/>
        </p:nvCxnSpPr>
        <p:spPr bwMode="auto">
          <a:xfrm flipH="1" flipV="1">
            <a:off x="7577681" y="4495621"/>
            <a:ext cx="91138" cy="876424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Rectangle 22"/>
          <p:cNvSpPr/>
          <p:nvPr/>
        </p:nvSpPr>
        <p:spPr bwMode="auto">
          <a:xfrm>
            <a:off x="260819" y="5358793"/>
            <a:ext cx="2216633" cy="600433"/>
          </a:xfrm>
          <a:prstGeom prst="rect">
            <a:avLst/>
          </a:prstGeom>
          <a:solidFill>
            <a:srgbClr val="BBE0E3"/>
          </a:solidFill>
          <a:ln w="381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dirty="0"/>
              <a:t>John’s repetitive jaw muscle activities of last year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3516112" y="5382097"/>
            <a:ext cx="2301533" cy="561503"/>
          </a:xfrm>
          <a:prstGeom prst="rect">
            <a:avLst/>
          </a:prstGeom>
          <a:solidFill>
            <a:srgbClr val="BBE0E3"/>
          </a:solidFill>
          <a:ln w="381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dirty="0"/>
              <a:t>John’s repetitive jaw muscle activities of last month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6501839" y="5372045"/>
            <a:ext cx="2333959" cy="547272"/>
          </a:xfrm>
          <a:prstGeom prst="rect">
            <a:avLst/>
          </a:prstGeom>
          <a:solidFill>
            <a:srgbClr val="BBE0E3"/>
          </a:solidFill>
          <a:ln w="381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00" dirty="0"/>
              <a:t>John’s repetitive jaw muscle activities of last week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1923678" y="6275070"/>
            <a:ext cx="5486401" cy="506730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dirty="0"/>
              <a:t>John’s repetitive jaw muscle activity</a:t>
            </a:r>
          </a:p>
        </p:txBody>
      </p:sp>
      <p:cxnSp>
        <p:nvCxnSpPr>
          <p:cNvPr id="32" name="Elbow Connector 31"/>
          <p:cNvCxnSpPr>
            <a:stCxn id="23" idx="2"/>
            <a:endCxn id="30" idx="1"/>
          </p:cNvCxnSpPr>
          <p:nvPr/>
        </p:nvCxnSpPr>
        <p:spPr bwMode="auto">
          <a:xfrm rot="16200000" flipH="1">
            <a:off x="1361803" y="5966559"/>
            <a:ext cx="569209" cy="5545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Elbow Connector 32"/>
          <p:cNvCxnSpPr>
            <a:stCxn id="26" idx="2"/>
            <a:endCxn id="30" idx="3"/>
          </p:cNvCxnSpPr>
          <p:nvPr/>
        </p:nvCxnSpPr>
        <p:spPr bwMode="auto">
          <a:xfrm rot="5400000">
            <a:off x="7234890" y="6094506"/>
            <a:ext cx="609118" cy="25874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/>
          <p:cNvCxnSpPr>
            <a:stCxn id="24" idx="2"/>
            <a:endCxn id="30" idx="0"/>
          </p:cNvCxnSpPr>
          <p:nvPr/>
        </p:nvCxnSpPr>
        <p:spPr bwMode="auto">
          <a:xfrm>
            <a:off x="4666879" y="5943600"/>
            <a:ext cx="0" cy="33147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 Box 14"/>
          <p:cNvSpPr txBox="1">
            <a:spLocks noChangeArrowheads="1"/>
          </p:cNvSpPr>
          <p:nvPr/>
        </p:nvSpPr>
        <p:spPr bwMode="auto">
          <a:xfrm>
            <a:off x="301638" y="6091713"/>
            <a:ext cx="11079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solidFill>
                  <a:srgbClr val="92D050"/>
                </a:solidFill>
              </a:rPr>
              <a:t>Occurrent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err="1">
                <a:solidFill>
                  <a:srgbClr val="92D050"/>
                </a:solidFill>
              </a:rPr>
              <a:t>PartOf</a:t>
            </a:r>
            <a:endParaRPr lang="en-US" altLang="en-US" sz="1800" baseline="-25000" dirty="0">
              <a:solidFill>
                <a:srgbClr val="92D050"/>
              </a:solidFill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7752076" y="6096000"/>
            <a:ext cx="11079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solidFill>
                  <a:srgbClr val="92D050"/>
                </a:solidFill>
              </a:rPr>
              <a:t>Occurrent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 err="1">
                <a:solidFill>
                  <a:srgbClr val="92D050"/>
                </a:solidFill>
              </a:rPr>
              <a:t>PartOf</a:t>
            </a:r>
            <a:endParaRPr lang="en-US" altLang="en-US" sz="1800" baseline="-25000" dirty="0">
              <a:solidFill>
                <a:srgbClr val="92D050"/>
              </a:solidFill>
            </a:endParaRPr>
          </a:p>
        </p:txBody>
      </p:sp>
      <p:sp>
        <p:nvSpPr>
          <p:cNvPr id="43" name="Text Box 14"/>
          <p:cNvSpPr txBox="1">
            <a:spLocks noChangeArrowheads="1"/>
          </p:cNvSpPr>
          <p:nvPr/>
        </p:nvSpPr>
        <p:spPr bwMode="auto">
          <a:xfrm>
            <a:off x="3551479" y="5876630"/>
            <a:ext cx="1976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solidFill>
                  <a:srgbClr val="92D050"/>
                </a:solidFill>
              </a:rPr>
              <a:t>Occurrent </a:t>
            </a:r>
            <a:r>
              <a:rPr lang="en-US" altLang="en-US" sz="1800" b="0" dirty="0" err="1">
                <a:solidFill>
                  <a:srgbClr val="92D050"/>
                </a:solidFill>
              </a:rPr>
              <a:t>PartOf</a:t>
            </a:r>
            <a:endParaRPr lang="en-US" altLang="en-US" sz="1800" baseline="-25000" dirty="0">
              <a:solidFill>
                <a:srgbClr val="92D050"/>
              </a:solidFill>
            </a:endParaRPr>
          </a:p>
        </p:txBody>
      </p:sp>
      <p:sp>
        <p:nvSpPr>
          <p:cNvPr id="31" name="Text Box 4">
            <a:extLst>
              <a:ext uri="{FF2B5EF4-FFF2-40B4-BE49-F238E27FC236}">
                <a16:creationId xmlns:a16="http://schemas.microsoft.com/office/drawing/2014/main" id="{89F05352-6DD8-44EA-9524-5EB46E8C1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0460" y="4671060"/>
            <a:ext cx="1184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bg1"/>
                </a:solidFill>
              </a:rPr>
              <a:t>instanceOf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 at t</a:t>
            </a:r>
            <a:r>
              <a:rPr lang="en-US" altLang="en-US" sz="1800" baseline="-250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4" name="Text Box 8">
            <a:extLst>
              <a:ext uri="{FF2B5EF4-FFF2-40B4-BE49-F238E27FC236}">
                <a16:creationId xmlns:a16="http://schemas.microsoft.com/office/drawing/2014/main" id="{9D4C5BFC-D441-4DFE-BE08-E3295DC3E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671060"/>
            <a:ext cx="11849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bg1"/>
                </a:solidFill>
              </a:rPr>
              <a:t>instanceOf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 at t</a:t>
            </a:r>
            <a:r>
              <a:rPr lang="en-US" altLang="en-US" sz="1800" baseline="-25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5" name="Text Box 3">
            <a:extLst>
              <a:ext uri="{FF2B5EF4-FFF2-40B4-BE49-F238E27FC236}">
                <a16:creationId xmlns:a16="http://schemas.microsoft.com/office/drawing/2014/main" id="{9697475F-2702-4625-AB4C-C5BE5E883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5794" y="4659630"/>
            <a:ext cx="1184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EBE6FC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EBE6FC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EBE6FC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EBE6FC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bg1"/>
                </a:solidFill>
              </a:rPr>
              <a:t>instanceOf</a:t>
            </a:r>
            <a:endParaRPr lang="en-US" altLang="en-US" sz="18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 at t</a:t>
            </a:r>
            <a:r>
              <a:rPr lang="en-US" altLang="en-US" sz="1800" baseline="-250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064749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Referent Tracking has its basis in three distinctions made in Ontological Realism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Third distinction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3581400"/>
            <a:ext cx="8686800" cy="3048000"/>
          </a:xfrm>
        </p:spPr>
        <p:txBody>
          <a:bodyPr/>
          <a:lstStyle/>
          <a:p>
            <a:pPr marL="0" indent="0"/>
            <a:r>
              <a:rPr lang="en-US" sz="4000" dirty="0">
                <a:sym typeface="Wingdings" panose="05000000000000000000" pitchFamily="2" charset="2"/>
              </a:rPr>
              <a:t>1.	particulars 	 universals</a:t>
            </a:r>
          </a:p>
          <a:p>
            <a:pPr marL="0" indent="0"/>
            <a:r>
              <a:rPr lang="en-US" sz="4000" dirty="0">
                <a:sym typeface="Wingdings" panose="05000000000000000000" pitchFamily="2" charset="2"/>
              </a:rPr>
              <a:t>2.	continuants  occurrents</a:t>
            </a:r>
            <a:endParaRPr lang="en-US" sz="4000" dirty="0"/>
          </a:p>
          <a:p>
            <a:pPr marL="0" indent="0"/>
            <a:r>
              <a:rPr lang="en-US" sz="4000" dirty="0">
                <a:sym typeface="Wingdings" panose="05000000000000000000" pitchFamily="2" charset="2"/>
              </a:rPr>
              <a:t>*3.	reality  representation</a:t>
            </a:r>
          </a:p>
          <a:p>
            <a:pPr algn="ctr"/>
            <a:endParaRPr lang="en-US" sz="40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95636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Representing portions of reality</a:t>
            </a:r>
            <a:br>
              <a:rPr lang="en-US" dirty="0"/>
            </a:br>
            <a:r>
              <a:rPr lang="en-US" dirty="0"/>
              <a:t>through Referent Tracking assertions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7859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of Referent Tracking (2)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Identification of </a:t>
            </a:r>
            <a:r>
              <a:rPr lang="en-US" sz="2800" b="1" i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particulars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‘of interest’;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Faithful representation of how these </a:t>
            </a:r>
            <a:r>
              <a:rPr lang="en-US" sz="2800" b="1" i="1" u="sng" dirty="0"/>
              <a:t>particulars</a:t>
            </a:r>
            <a:r>
              <a:rPr lang="en-US" sz="2800" dirty="0"/>
              <a:t> ‘of interest’ relate to other Portions of Reality (</a:t>
            </a:r>
            <a:r>
              <a:rPr lang="en-US" sz="2800" dirty="0" err="1"/>
              <a:t>PoR</a:t>
            </a:r>
            <a:r>
              <a:rPr lang="en-US" sz="2800" dirty="0"/>
              <a:t>) ‘of interest’.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83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Reality</a:t>
            </a:r>
            <a:r>
              <a:rPr lang="en-US" dirty="0"/>
              <a:t>             </a:t>
            </a:r>
            <a:r>
              <a:rPr lang="en-US" sz="1400" dirty="0"/>
              <a:t>  </a:t>
            </a:r>
            <a:r>
              <a:rPr lang="en-US" dirty="0"/>
              <a:t>         representation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775" y="1568479"/>
            <a:ext cx="4817625" cy="3536921"/>
          </a:xfrm>
          <a:prstGeom prst="rect">
            <a:avLst/>
          </a:prstGeom>
          <a:scene3d>
            <a:camera prst="perspectiveContrastingRightFacing" fov="4500000">
              <a:rot lat="639963" lon="18658966" rev="157485"/>
            </a:camera>
            <a:lightRig rig="threePt" dir="t"/>
          </a:scene3d>
        </p:spPr>
      </p:pic>
      <p:pic>
        <p:nvPicPr>
          <p:cNvPr id="10" name="Picture 2" descr="https://www.statnews.com/wp-content/uploads/2016/03/PHILLIPS_14-1024x6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4711084" cy="3133055"/>
          </a:xfrm>
          <a:prstGeom prst="rect">
            <a:avLst/>
          </a:prstGeom>
          <a:noFill/>
          <a:scene3d>
            <a:camera prst="perspectiveContrastingRightFacing" fov="4500000">
              <a:rot lat="639963" lon="18658966" rev="157485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 rot="20149433">
            <a:off x="5430268" y="4096700"/>
            <a:ext cx="26378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https://www.statnews.com/2016/03/24/appendix-cancer-treatment/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018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Reality</a:t>
            </a:r>
            <a:r>
              <a:rPr lang="en-US" dirty="0"/>
              <a:t>    through    representation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775" y="1568479"/>
            <a:ext cx="4817625" cy="3536921"/>
          </a:xfrm>
          <a:prstGeom prst="rect">
            <a:avLst/>
          </a:prstGeom>
          <a:scene3d>
            <a:camera prst="perspectiveContrastingRightFacing" fov="4500000">
              <a:rot lat="639963" lon="18658966" rev="157485"/>
            </a:camera>
            <a:lightRig rig="threePt" dir="t"/>
          </a:scene3d>
        </p:spPr>
      </p:pic>
      <p:pic>
        <p:nvPicPr>
          <p:cNvPr id="10" name="Picture 2" descr="https://www.statnews.com/wp-content/uploads/2016/03/PHILLIPS_14-1024x6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4711084" cy="3133055"/>
          </a:xfrm>
          <a:prstGeom prst="rect">
            <a:avLst/>
          </a:prstGeom>
          <a:noFill/>
          <a:scene3d>
            <a:camera prst="perspectiveContrastingRightFacing" fov="4500000">
              <a:rot lat="639963" lon="18658966" rev="157485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 rot="20149433">
            <a:off x="5430268" y="4096700"/>
            <a:ext cx="26378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https://www.statnews.com/2016/03/24/appendix-cancer-treatment/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2668809" y="4572000"/>
            <a:ext cx="381000" cy="533400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6908799" y="4038600"/>
            <a:ext cx="314984" cy="457200"/>
          </a:xfrm>
          <a:prstGeom prst="ellipse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cxnSp>
        <p:nvCxnSpPr>
          <p:cNvPr id="16" name="Straight Arrow Connector 15"/>
          <p:cNvCxnSpPr>
            <a:stCxn id="17" idx="0"/>
            <a:endCxn id="3" idx="4"/>
          </p:cNvCxnSpPr>
          <p:nvPr/>
        </p:nvCxnSpPr>
        <p:spPr bwMode="auto">
          <a:xfrm flipV="1">
            <a:off x="2844304" y="5105400"/>
            <a:ext cx="15005" cy="495543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2226987" y="5600943"/>
            <a:ext cx="1234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this man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 flipV="1">
            <a:off x="7078883" y="4521200"/>
            <a:ext cx="7717" cy="1018886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6461567" y="5564977"/>
            <a:ext cx="1234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this man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57366" y="602664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#1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40378" y="599966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#1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1739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Reality</a:t>
            </a:r>
            <a:r>
              <a:rPr lang="en-US" dirty="0"/>
              <a:t>         and </a:t>
            </a:r>
            <a:r>
              <a:rPr lang="en-US" sz="3200" dirty="0"/>
              <a:t> </a:t>
            </a:r>
            <a:r>
              <a:rPr lang="en-US" dirty="0"/>
              <a:t>     representation  (1)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775" y="1568479"/>
            <a:ext cx="4817625" cy="3536921"/>
          </a:xfrm>
          <a:prstGeom prst="rect">
            <a:avLst/>
          </a:prstGeom>
          <a:scene3d>
            <a:camera prst="perspectiveContrastingRightFacing" fov="4500000">
              <a:rot lat="639963" lon="18658966" rev="157485"/>
            </a:camera>
            <a:lightRig rig="threePt" dir="t"/>
          </a:scene3d>
        </p:spPr>
      </p:pic>
      <p:pic>
        <p:nvPicPr>
          <p:cNvPr id="10" name="Picture 2" descr="https://www.statnews.com/wp-content/uploads/2016/03/PHILLIPS_14-1024x6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4711084" cy="3133055"/>
          </a:xfrm>
          <a:prstGeom prst="rect">
            <a:avLst/>
          </a:prstGeom>
          <a:noFill/>
          <a:scene3d>
            <a:camera prst="perspectiveContrastingRightFacing" fov="4500000">
              <a:rot lat="639963" lon="18658966" rev="157485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 rot="20149433">
            <a:off x="5430268" y="4096700"/>
            <a:ext cx="26378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https://www.statnews.com/2016/03/24/appendix-cancer-treatment/</a:t>
            </a:r>
          </a:p>
        </p:txBody>
      </p:sp>
      <p:sp>
        <p:nvSpPr>
          <p:cNvPr id="9" name="Oval 8"/>
          <p:cNvSpPr/>
          <p:nvPr/>
        </p:nvSpPr>
        <p:spPr bwMode="auto">
          <a:xfrm>
            <a:off x="6908799" y="4038600"/>
            <a:ext cx="314984" cy="457200"/>
          </a:xfrm>
          <a:prstGeom prst="ellipse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cxnSp>
        <p:nvCxnSpPr>
          <p:cNvPr id="12" name="Straight Arrow Connector 11"/>
          <p:cNvCxnSpPr>
            <a:stCxn id="14" idx="0"/>
            <a:endCxn id="24" idx="5"/>
          </p:cNvCxnSpPr>
          <p:nvPr/>
        </p:nvCxnSpPr>
        <p:spPr bwMode="auto">
          <a:xfrm flipH="1" flipV="1">
            <a:off x="7200138" y="4462014"/>
            <a:ext cx="1189579" cy="1161014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7772400" y="5623028"/>
            <a:ext cx="1234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this man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28489" y="60153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#1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 flipH="1" flipV="1">
            <a:off x="3049810" y="6322975"/>
            <a:ext cx="3105565" cy="1625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5486400" y="5613884"/>
            <a:ext cx="2113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this picture part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96719" y="599324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#2</a:t>
            </a:r>
          </a:p>
        </p:txBody>
      </p:sp>
      <p:sp>
        <p:nvSpPr>
          <p:cNvPr id="24" name="Oval 23"/>
          <p:cNvSpPr/>
          <p:nvPr/>
        </p:nvSpPr>
        <p:spPr bwMode="auto">
          <a:xfrm>
            <a:off x="6874934" y="4006729"/>
            <a:ext cx="381000" cy="533400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cxnSp>
        <p:nvCxnSpPr>
          <p:cNvPr id="25" name="Straight Arrow Connector 24"/>
          <p:cNvCxnSpPr>
            <a:endCxn id="24" idx="3"/>
          </p:cNvCxnSpPr>
          <p:nvPr/>
        </p:nvCxnSpPr>
        <p:spPr bwMode="auto">
          <a:xfrm flipV="1">
            <a:off x="6611915" y="4462014"/>
            <a:ext cx="318815" cy="1250407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3954683" y="6252428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92D050"/>
                </a:solidFill>
              </a:rPr>
              <a:t>isAbout</a:t>
            </a:r>
            <a:r>
              <a:rPr lang="en-US" dirty="0">
                <a:solidFill>
                  <a:srgbClr val="92D050"/>
                </a:solidFill>
              </a:rPr>
              <a:t> 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2668809" y="4572000"/>
            <a:ext cx="381000" cy="533400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cxnSp>
        <p:nvCxnSpPr>
          <p:cNvPr id="26" name="Straight Arrow Connector 25"/>
          <p:cNvCxnSpPr>
            <a:stCxn id="28" idx="0"/>
            <a:endCxn id="20" idx="4"/>
          </p:cNvCxnSpPr>
          <p:nvPr/>
        </p:nvCxnSpPr>
        <p:spPr bwMode="auto">
          <a:xfrm flipV="1">
            <a:off x="2844304" y="5105400"/>
            <a:ext cx="15005" cy="495543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2226987" y="5600943"/>
            <a:ext cx="1234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this man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57366" y="602664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#1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6142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360" y="1436426"/>
            <a:ext cx="4762500" cy="3971925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74" y="1700879"/>
            <a:ext cx="4526186" cy="4095638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Reality</a:t>
            </a:r>
            <a:r>
              <a:rPr lang="en-US" dirty="0"/>
              <a:t>         and </a:t>
            </a:r>
            <a:r>
              <a:rPr lang="en-US" sz="3200" dirty="0"/>
              <a:t> </a:t>
            </a:r>
            <a:r>
              <a:rPr lang="en-US" dirty="0"/>
              <a:t>     representation  (2)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01267" y="5613883"/>
            <a:ext cx="13195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this heart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1905000" y="3215298"/>
            <a:ext cx="1295399" cy="1585302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6908799" y="2971801"/>
            <a:ext cx="990600" cy="1447800"/>
          </a:xfrm>
          <a:prstGeom prst="ellipse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cxnSp>
        <p:nvCxnSpPr>
          <p:cNvPr id="12" name="Straight Arrow Connector 11"/>
          <p:cNvCxnSpPr>
            <a:stCxn id="14" idx="0"/>
            <a:endCxn id="24" idx="5"/>
          </p:cNvCxnSpPr>
          <p:nvPr/>
        </p:nvCxnSpPr>
        <p:spPr bwMode="auto">
          <a:xfrm flipH="1" flipV="1">
            <a:off x="7771051" y="4207576"/>
            <a:ext cx="661145" cy="1415452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7772400" y="5623028"/>
            <a:ext cx="13195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this heart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03479" y="6015335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#12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28489" y="6015335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#12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 flipH="1" flipV="1">
            <a:off x="3049810" y="6322975"/>
            <a:ext cx="3105565" cy="1625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92D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>
            <a:endCxn id="8" idx="4"/>
          </p:cNvCxnSpPr>
          <p:nvPr/>
        </p:nvCxnSpPr>
        <p:spPr bwMode="auto">
          <a:xfrm flipH="1" flipV="1">
            <a:off x="2552700" y="4800600"/>
            <a:ext cx="291604" cy="800344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5486400" y="5613884"/>
            <a:ext cx="2113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this picture part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96719" y="599324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#245</a:t>
            </a:r>
          </a:p>
        </p:txBody>
      </p:sp>
      <p:sp>
        <p:nvSpPr>
          <p:cNvPr id="24" name="Oval 23"/>
          <p:cNvSpPr/>
          <p:nvPr/>
        </p:nvSpPr>
        <p:spPr bwMode="auto">
          <a:xfrm>
            <a:off x="6874934" y="2971801"/>
            <a:ext cx="1049866" cy="1447800"/>
          </a:xfrm>
          <a:prstGeom prst="ellipse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cxnSp>
        <p:nvCxnSpPr>
          <p:cNvPr id="25" name="Straight Arrow Connector 24"/>
          <p:cNvCxnSpPr>
            <a:endCxn id="24" idx="3"/>
          </p:cNvCxnSpPr>
          <p:nvPr/>
        </p:nvCxnSpPr>
        <p:spPr bwMode="auto">
          <a:xfrm flipV="1">
            <a:off x="6611915" y="4207576"/>
            <a:ext cx="416768" cy="1504848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3954683" y="6252428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92D050"/>
                </a:solidFill>
              </a:rPr>
              <a:t>isAbout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607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Referent Tracking Assertion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600" y="4649519"/>
            <a:ext cx="8686800" cy="197988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Reality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/>
              <a:t>Representation: 	#245 isAbout #12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E7C767-B579-4F05-B205-76EE674D1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853" y="1600199"/>
            <a:ext cx="6346294" cy="403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0216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Reality</a:t>
            </a:r>
            <a:r>
              <a:rPr lang="en-US" dirty="0"/>
              <a:t>    through    representation 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For a-temporal, binary relations: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Through:	x </a:t>
            </a:r>
            <a:r>
              <a:rPr lang="en-US" b="1" dirty="0"/>
              <a:t>relation</a:t>
            </a:r>
            <a:r>
              <a:rPr lang="en-US" dirty="0"/>
              <a:t> y	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One sees:	</a:t>
            </a:r>
            <a:r>
              <a:rPr lang="en-US" dirty="0">
                <a:solidFill>
                  <a:srgbClr val="FFC000"/>
                </a:solidFill>
              </a:rPr>
              <a:t>x </a:t>
            </a:r>
            <a:r>
              <a:rPr lang="en-US" b="1" dirty="0">
                <a:solidFill>
                  <a:srgbClr val="FFC000"/>
                </a:solidFill>
              </a:rPr>
              <a:t>relation</a:t>
            </a:r>
            <a:r>
              <a:rPr lang="en-US" dirty="0">
                <a:solidFill>
                  <a:srgbClr val="FFC000"/>
                </a:solidFill>
              </a:rPr>
              <a:t> y</a:t>
            </a:r>
            <a:r>
              <a:rPr lang="en-US" dirty="0">
                <a:solidFill>
                  <a:srgbClr val="FFFF00"/>
                </a:solidFill>
              </a:rPr>
              <a:t>	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For ternary relations: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Through:	x </a:t>
            </a:r>
            <a:r>
              <a:rPr lang="en-US" b="1" dirty="0"/>
              <a:t>relation</a:t>
            </a:r>
            <a:r>
              <a:rPr lang="en-US" dirty="0"/>
              <a:t> y </a:t>
            </a:r>
            <a:r>
              <a:rPr lang="en-US" b="1" dirty="0"/>
              <a:t>at </a:t>
            </a:r>
            <a:r>
              <a:rPr lang="en-US" dirty="0"/>
              <a:t>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One sees:	</a:t>
            </a:r>
            <a:r>
              <a:rPr lang="en-US" dirty="0">
                <a:solidFill>
                  <a:srgbClr val="FFC000"/>
                </a:solidFill>
              </a:rPr>
              <a:t>x </a:t>
            </a:r>
            <a:r>
              <a:rPr lang="en-US" b="1" dirty="0">
                <a:solidFill>
                  <a:srgbClr val="FFC000"/>
                </a:solidFill>
              </a:rPr>
              <a:t>relation</a:t>
            </a:r>
            <a:r>
              <a:rPr lang="en-US" dirty="0">
                <a:solidFill>
                  <a:srgbClr val="FFC000"/>
                </a:solidFill>
              </a:rPr>
              <a:t> y </a:t>
            </a:r>
            <a:r>
              <a:rPr lang="en-US" b="1" dirty="0">
                <a:solidFill>
                  <a:srgbClr val="FFC000"/>
                </a:solidFill>
              </a:rPr>
              <a:t>at </a:t>
            </a:r>
            <a:r>
              <a:rPr lang="en-US" dirty="0">
                <a:solidFill>
                  <a:srgbClr val="FFC000"/>
                </a:solidFill>
              </a:rPr>
              <a:t>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marL="400050">
              <a:buFont typeface="Arial" panose="020B0604020202020204" pitchFamily="34" charset="0"/>
              <a:buChar char="•"/>
            </a:pPr>
            <a:r>
              <a:rPr lang="en-US" dirty="0"/>
              <a:t>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4144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dirty="0"/>
              <a:t>Basic Referent Tracking Assertions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15400" cy="4953000"/>
          </a:xfrm>
        </p:spPr>
        <p:txBody>
          <a:bodyPr/>
          <a:lstStyle/>
          <a:p>
            <a:pPr marL="57150" indent="0"/>
            <a:r>
              <a:rPr lang="en-US" dirty="0"/>
              <a:t>x 	</a:t>
            </a:r>
            <a:r>
              <a:rPr lang="en-US" b="1" dirty="0"/>
              <a:t>relation</a:t>
            </a:r>
            <a:r>
              <a:rPr lang="en-US" dirty="0"/>
              <a:t> 	y	</a:t>
            </a:r>
            <a:r>
              <a:rPr lang="en-US" b="1" dirty="0"/>
              <a:t>at</a:t>
            </a:r>
            <a:r>
              <a:rPr lang="en-US" dirty="0"/>
              <a:t>		t</a:t>
            </a:r>
          </a:p>
          <a:p>
            <a:pPr marL="57150" indent="0"/>
            <a:r>
              <a:rPr lang="en-US" dirty="0"/>
              <a:t>x 	</a:t>
            </a:r>
            <a:r>
              <a:rPr lang="en-US" b="1" dirty="0"/>
              <a:t>relation</a:t>
            </a:r>
            <a:r>
              <a:rPr lang="en-US" dirty="0"/>
              <a:t> 	y	</a:t>
            </a:r>
          </a:p>
          <a:p>
            <a:pPr marL="5715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Where:</a:t>
            </a:r>
          </a:p>
          <a:p>
            <a:pPr lvl="1" defTabSz="641350">
              <a:buFont typeface="Arial" panose="020B0604020202020204" pitchFamily="34" charset="0"/>
              <a:buChar char="•"/>
            </a:pPr>
            <a:r>
              <a:rPr lang="en-US" dirty="0"/>
              <a:t>x 				denotes a particular,</a:t>
            </a:r>
          </a:p>
          <a:p>
            <a:pPr lvl="1" defTabSz="6413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relation (at)</a:t>
            </a:r>
            <a:r>
              <a:rPr lang="en-US" dirty="0"/>
              <a:t>		denotes a relation between x, y (and t),</a:t>
            </a:r>
          </a:p>
          <a:p>
            <a:pPr lvl="1" defTabSz="6413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y 				denotes a particular or a type,</a:t>
            </a:r>
          </a:p>
          <a:p>
            <a:pPr lvl="1" defTabSz="6413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				denotes a </a:t>
            </a:r>
            <a:r>
              <a:rPr lang="en-US" dirty="0" err="1"/>
              <a:t>BFO:temporal_region</a:t>
            </a:r>
            <a:r>
              <a:rPr lang="en-US" dirty="0"/>
              <a:t>,</a:t>
            </a:r>
          </a:p>
          <a:p>
            <a:pPr lvl="1" defTabSz="6413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x </a:t>
            </a:r>
            <a:r>
              <a:rPr lang="en-US" b="1" dirty="0"/>
              <a:t>relation </a:t>
            </a:r>
            <a:r>
              <a:rPr lang="en-US" dirty="0"/>
              <a:t>y </a:t>
            </a:r>
            <a:r>
              <a:rPr lang="en-US" b="1" dirty="0"/>
              <a:t>at </a:t>
            </a:r>
            <a:r>
              <a:rPr lang="en-US" dirty="0"/>
              <a:t>t	denotes a configuration,</a:t>
            </a:r>
          </a:p>
          <a:p>
            <a:pPr lvl="1" defTabSz="6413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x </a:t>
            </a:r>
            <a:r>
              <a:rPr lang="en-US" b="1" dirty="0"/>
              <a:t>relation</a:t>
            </a:r>
            <a:r>
              <a:rPr lang="en-US" dirty="0"/>
              <a:t> y		denotes a configuration.</a:t>
            </a:r>
          </a:p>
          <a:p>
            <a:pPr lvl="1" defTabSz="6413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Left Brace 3"/>
          <p:cNvSpPr/>
          <p:nvPr/>
        </p:nvSpPr>
        <p:spPr bwMode="auto">
          <a:xfrm rot="16200000">
            <a:off x="1808021" y="5126182"/>
            <a:ext cx="422564" cy="2362201"/>
          </a:xfrm>
          <a:prstGeom prst="leftBrace">
            <a:avLst>
              <a:gd name="adj1" fmla="val 35874"/>
              <a:gd name="adj2" fmla="val 50000"/>
            </a:avLst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2133600" y="6629400"/>
            <a:ext cx="1295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Rectangle 7"/>
          <p:cNvSpPr/>
          <p:nvPr/>
        </p:nvSpPr>
        <p:spPr>
          <a:xfrm>
            <a:off x="3446878" y="6346457"/>
            <a:ext cx="32832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denote portions of reality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F0956-5B8E-40B4-A8DD-F75AA1D26018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6350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sz="3500" dirty="0"/>
              <a:t>Simple RT-compatible assertions (BFO2020)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848600" cy="2743200"/>
          </a:xfrm>
        </p:spPr>
        <p:txBody>
          <a:bodyPr/>
          <a:lstStyle/>
          <a:p>
            <a:pPr marL="0" lvl="1" indent="0">
              <a:buNone/>
            </a:pPr>
            <a:r>
              <a:rPr lang="en-US" dirty="0"/>
              <a:t>#1	participates-in   	#2			t</a:t>
            </a:r>
            <a:r>
              <a:rPr lang="en-US" baseline="-25000" dirty="0"/>
              <a:t>1</a:t>
            </a:r>
          </a:p>
          <a:p>
            <a:pPr marL="0" lvl="1" indent="0">
              <a:buNone/>
            </a:pPr>
            <a:r>
              <a:rPr lang="en-US" dirty="0"/>
              <a:t>#2	instance-of		</a:t>
            </a:r>
            <a:r>
              <a:rPr lang="en-US" dirty="0" err="1"/>
              <a:t>DiagnosticProcess</a:t>
            </a:r>
            <a:r>
              <a:rPr lang="en-US" dirty="0"/>
              <a:t>  	t</a:t>
            </a:r>
            <a:r>
              <a:rPr lang="en-US" baseline="-25000" dirty="0"/>
              <a:t>1</a:t>
            </a:r>
          </a:p>
          <a:p>
            <a:pPr marL="0" lvl="1" indent="0">
              <a:buNone/>
            </a:pPr>
            <a:r>
              <a:rPr lang="en-US" dirty="0"/>
              <a:t>#1	participates-in   	#3			t</a:t>
            </a:r>
            <a:r>
              <a:rPr lang="en-US" baseline="-25000" dirty="0"/>
              <a:t>2</a:t>
            </a:r>
          </a:p>
          <a:p>
            <a:pPr marL="0" lvl="1" indent="0">
              <a:buNone/>
            </a:pPr>
            <a:r>
              <a:rPr lang="en-US" dirty="0"/>
              <a:t>#3	instance-of 		Life                        t</a:t>
            </a:r>
            <a:r>
              <a:rPr lang="en-US" baseline="-25000" dirty="0"/>
              <a:t>2</a:t>
            </a:r>
          </a:p>
          <a:p>
            <a:pPr marL="0" lvl="1" indent="0">
              <a:buNone/>
            </a:pPr>
            <a:r>
              <a:rPr lang="en-US" dirty="0"/>
              <a:t>#1	participates-in   	#4			t</a:t>
            </a:r>
            <a:r>
              <a:rPr lang="en-US" baseline="-25000" dirty="0"/>
              <a:t>3</a:t>
            </a:r>
          </a:p>
          <a:p>
            <a:pPr marL="0" lvl="1" indent="0">
              <a:buNone/>
            </a:pPr>
            <a:r>
              <a:rPr lang="en-US" dirty="0"/>
              <a:t>#4	instance-of 		</a:t>
            </a:r>
            <a:r>
              <a:rPr lang="en-US" dirty="0" err="1"/>
              <a:t>SurgicalProcedure</a:t>
            </a:r>
            <a:r>
              <a:rPr lang="en-US" dirty="0"/>
              <a:t>   t</a:t>
            </a:r>
            <a:r>
              <a:rPr lang="en-US" baseline="-25000" dirty="0"/>
              <a:t>3</a:t>
            </a:r>
          </a:p>
          <a:p>
            <a:pPr marL="0" lvl="1" indent="0">
              <a:buNone/>
            </a:pPr>
            <a:r>
              <a:rPr lang="en-US" dirty="0"/>
              <a:t>#2	precedes		#4</a:t>
            </a:r>
          </a:p>
          <a:p>
            <a:pPr marL="0" lvl="1" indent="0">
              <a:buNone/>
            </a:pPr>
            <a:r>
              <a:rPr lang="en-US" dirty="0"/>
              <a:t>#4	occurrent-part-of	#3</a:t>
            </a:r>
          </a:p>
          <a:p>
            <a:pPr marL="0" lvl="1" indent="0">
              <a:buNone/>
            </a:pPr>
            <a:r>
              <a:rPr lang="en-US" dirty="0"/>
              <a:t>t</a:t>
            </a:r>
            <a:r>
              <a:rPr lang="en-US" baseline="-25000" dirty="0"/>
              <a:t>3</a:t>
            </a:r>
            <a:r>
              <a:rPr lang="en-US" dirty="0"/>
              <a:t>	occurrent-part-of 	t</a:t>
            </a:r>
            <a:r>
              <a:rPr lang="en-US" baseline="-25000" dirty="0"/>
              <a:t>2</a:t>
            </a:r>
          </a:p>
          <a:p>
            <a:pPr marL="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7552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C6681-EA00-421E-A08D-15A121BF9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 assertions in CLIF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6556214-0A15-4FA3-94E4-AF55EF7A4E99}"/>
              </a:ext>
            </a:extLst>
          </p:cNvPr>
          <p:cNvSpPr txBox="1">
            <a:spLocks/>
          </p:cNvSpPr>
          <p:nvPr/>
        </p:nvSpPr>
        <p:spPr>
          <a:xfrm>
            <a:off x="838200" y="1676400"/>
            <a:ext cx="7848600" cy="2743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Times" charset="0"/>
              <a:buChar char="•"/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95000"/>
              <a:buFont typeface="Times" charset="0"/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 b="0" i="1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pPr marL="0" lvl="1" indent="0">
              <a:buFont typeface="Times" charset="0"/>
              <a:buNone/>
            </a:pPr>
            <a:r>
              <a:rPr lang="en-US" kern="0" dirty="0"/>
              <a:t>#1	participates-in   	#2	at		t</a:t>
            </a:r>
            <a:r>
              <a:rPr lang="en-US" kern="0" baseline="-25000" dirty="0"/>
              <a:t>1</a:t>
            </a:r>
          </a:p>
          <a:p>
            <a:pPr marL="0" lvl="1" indent="0">
              <a:buFont typeface="Times" charset="0"/>
              <a:buNone/>
            </a:pPr>
            <a:endParaRPr lang="en-US" kern="0" dirty="0"/>
          </a:p>
          <a:p>
            <a:pPr marL="0" lvl="1" indent="0">
              <a:buFont typeface="Times" charset="0"/>
              <a:buNone/>
            </a:pPr>
            <a:endParaRPr lang="en-US" kern="0" dirty="0"/>
          </a:p>
          <a:p>
            <a:pPr marL="0" lvl="1" indent="0">
              <a:buFont typeface="Times" charset="0"/>
              <a:buNone/>
            </a:pPr>
            <a:endParaRPr lang="en-US" kern="0" dirty="0"/>
          </a:p>
          <a:p>
            <a:pPr marL="0" lvl="1" indent="0" algn="ctr">
              <a:buFont typeface="Times" charset="0"/>
              <a:buNone/>
            </a:pPr>
            <a:r>
              <a:rPr lang="en-US" kern="0" dirty="0"/>
              <a:t>(participates-in iui-1 iui-2 t1)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62A289C2-868C-4E1F-B69B-5DA0BF203189}"/>
              </a:ext>
            </a:extLst>
          </p:cNvPr>
          <p:cNvSpPr/>
          <p:nvPr/>
        </p:nvSpPr>
        <p:spPr bwMode="auto">
          <a:xfrm>
            <a:off x="4648200" y="2209800"/>
            <a:ext cx="381000" cy="12192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8158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sz="3200" dirty="0"/>
              <a:t>‘#n’:  (globally) </a:t>
            </a:r>
            <a:r>
              <a:rPr lang="en-US" sz="3200" b="1" i="1" u="sng" dirty="0"/>
              <a:t>singularly</a:t>
            </a:r>
            <a:r>
              <a:rPr lang="en-US" sz="3200" dirty="0"/>
              <a:t> unique identifiers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772400" cy="2743200"/>
          </a:xfrm>
        </p:spPr>
        <p:txBody>
          <a:bodyPr/>
          <a:lstStyle/>
          <a:p>
            <a:pPr marL="0" lvl="1" indent="0">
              <a:buNone/>
            </a:pPr>
            <a:r>
              <a:rPr lang="en-US" dirty="0"/>
              <a:t>#1	participates-in   	#2			t</a:t>
            </a:r>
            <a:r>
              <a:rPr lang="en-US" baseline="-25000" dirty="0"/>
              <a:t>1</a:t>
            </a:r>
          </a:p>
          <a:p>
            <a:pPr marL="0" lvl="1" indent="0">
              <a:buNone/>
            </a:pPr>
            <a:r>
              <a:rPr lang="en-US" dirty="0"/>
              <a:t>#2	instance-of		</a:t>
            </a:r>
            <a:r>
              <a:rPr lang="en-US" dirty="0" err="1"/>
              <a:t>DiagnosticProcess</a:t>
            </a:r>
            <a:r>
              <a:rPr lang="en-US" dirty="0"/>
              <a:t>	t</a:t>
            </a:r>
            <a:r>
              <a:rPr lang="en-US" baseline="-25000" dirty="0"/>
              <a:t>4</a:t>
            </a:r>
            <a:endParaRPr lang="en-US" dirty="0"/>
          </a:p>
          <a:p>
            <a:pPr marL="0" lvl="1" indent="0">
              <a:buNone/>
            </a:pPr>
            <a:r>
              <a:rPr lang="en-US" dirty="0"/>
              <a:t>#1	participates-in   	#3			t</a:t>
            </a:r>
            <a:r>
              <a:rPr lang="en-US" baseline="-25000" dirty="0"/>
              <a:t>2</a:t>
            </a:r>
          </a:p>
          <a:p>
            <a:pPr marL="0" lvl="1" indent="0">
              <a:buNone/>
            </a:pPr>
            <a:r>
              <a:rPr lang="en-US" dirty="0"/>
              <a:t>#3	instance-of 		Life			t</a:t>
            </a:r>
            <a:r>
              <a:rPr lang="en-US" baseline="-25000" dirty="0"/>
              <a:t>5</a:t>
            </a:r>
            <a:endParaRPr lang="en-US" dirty="0"/>
          </a:p>
          <a:p>
            <a:pPr marL="0" lvl="1" indent="0">
              <a:buNone/>
            </a:pPr>
            <a:r>
              <a:rPr lang="en-US" dirty="0"/>
              <a:t>#1	participates-in   	#4			t</a:t>
            </a:r>
            <a:r>
              <a:rPr lang="en-US" baseline="-25000" dirty="0"/>
              <a:t>3</a:t>
            </a:r>
          </a:p>
          <a:p>
            <a:pPr marL="0" lvl="1" indent="0">
              <a:buNone/>
            </a:pPr>
            <a:r>
              <a:rPr lang="en-US" dirty="0"/>
              <a:t>#4	instance-of 		</a:t>
            </a:r>
            <a:r>
              <a:rPr lang="en-US" dirty="0" err="1"/>
              <a:t>SurgicalProcedure</a:t>
            </a:r>
            <a:r>
              <a:rPr lang="en-US" dirty="0"/>
              <a:t>	t</a:t>
            </a:r>
            <a:r>
              <a:rPr lang="en-US" baseline="-25000" dirty="0"/>
              <a:t>6</a:t>
            </a:r>
            <a:endParaRPr lang="en-US" dirty="0"/>
          </a:p>
          <a:p>
            <a:pPr marL="0" lvl="1" indent="0">
              <a:buNone/>
            </a:pPr>
            <a:r>
              <a:rPr lang="en-US" dirty="0"/>
              <a:t>#2	precedes		#4</a:t>
            </a:r>
          </a:p>
          <a:p>
            <a:pPr marL="0" lvl="1" indent="0">
              <a:buNone/>
            </a:pPr>
            <a:r>
              <a:rPr lang="en-US" dirty="0"/>
              <a:t>#4	occurrent-part-of	#3</a:t>
            </a:r>
          </a:p>
          <a:p>
            <a:pPr marL="0" lvl="1" indent="0">
              <a:buNone/>
            </a:pPr>
            <a:r>
              <a:rPr lang="en-US" dirty="0"/>
              <a:t>t</a:t>
            </a:r>
            <a:r>
              <a:rPr lang="en-US" baseline="-25000" dirty="0"/>
              <a:t>3</a:t>
            </a:r>
            <a:r>
              <a:rPr lang="en-US" dirty="0"/>
              <a:t>	occurrent-part-of 	t</a:t>
            </a:r>
            <a:r>
              <a:rPr lang="en-US" baseline="-25000" dirty="0"/>
              <a:t>2</a:t>
            </a: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A91CE6-74A6-4555-A21B-67F3C810AB1A}"/>
              </a:ext>
            </a:extLst>
          </p:cNvPr>
          <p:cNvSpPr/>
          <p:nvPr/>
        </p:nvSpPr>
        <p:spPr bwMode="auto">
          <a:xfrm>
            <a:off x="838200" y="1676400"/>
            <a:ext cx="533400" cy="3581400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DC3E61-0E2C-42AB-83CB-768CE039C4FB}"/>
              </a:ext>
            </a:extLst>
          </p:cNvPr>
          <p:cNvSpPr/>
          <p:nvPr/>
        </p:nvSpPr>
        <p:spPr bwMode="auto">
          <a:xfrm>
            <a:off x="4495800" y="1704975"/>
            <a:ext cx="533400" cy="428625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FDF100-D3A5-4745-9935-61E8C4B66660}"/>
              </a:ext>
            </a:extLst>
          </p:cNvPr>
          <p:cNvSpPr/>
          <p:nvPr/>
        </p:nvSpPr>
        <p:spPr bwMode="auto">
          <a:xfrm>
            <a:off x="4495800" y="2590800"/>
            <a:ext cx="533400" cy="428625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B00072-4EB6-4F32-AFB7-4F6E4036BE4E}"/>
              </a:ext>
            </a:extLst>
          </p:cNvPr>
          <p:cNvSpPr/>
          <p:nvPr/>
        </p:nvSpPr>
        <p:spPr bwMode="auto">
          <a:xfrm>
            <a:off x="4495800" y="3457575"/>
            <a:ext cx="533400" cy="428625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F257F8-4B02-46A5-8937-BD926FB33996}"/>
              </a:ext>
            </a:extLst>
          </p:cNvPr>
          <p:cNvSpPr/>
          <p:nvPr/>
        </p:nvSpPr>
        <p:spPr bwMode="auto">
          <a:xfrm>
            <a:off x="4495800" y="4371975"/>
            <a:ext cx="533400" cy="809625"/>
          </a:xfrm>
          <a:prstGeom prst="rect">
            <a:avLst/>
          </a:prstGeom>
          <a:noFill/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01469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sz="3200" dirty="0"/>
              <a:t>‘</a:t>
            </a:r>
            <a:r>
              <a:rPr lang="en-US" sz="3200" dirty="0" err="1"/>
              <a:t>t</a:t>
            </a:r>
            <a:r>
              <a:rPr lang="en-US" sz="3200" baseline="-25000" dirty="0" err="1"/>
              <a:t>n</a:t>
            </a:r>
            <a:r>
              <a:rPr lang="en-US" sz="3200" dirty="0"/>
              <a:t>’:  (globally) unique identifiers</a:t>
            </a:r>
            <a:endParaRPr lang="en-US" sz="35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DD0E23-99B2-4B36-A4D1-3E262CBEE6B5}"/>
              </a:ext>
            </a:extLst>
          </p:cNvPr>
          <p:cNvSpPr/>
          <p:nvPr/>
        </p:nvSpPr>
        <p:spPr bwMode="auto">
          <a:xfrm flipV="1">
            <a:off x="4419600" y="5257800"/>
            <a:ext cx="533400" cy="457200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42F5A3-06B2-4EB0-B801-110C2A595A4A}"/>
              </a:ext>
            </a:extLst>
          </p:cNvPr>
          <p:cNvSpPr/>
          <p:nvPr/>
        </p:nvSpPr>
        <p:spPr bwMode="auto">
          <a:xfrm flipV="1">
            <a:off x="790575" y="5238750"/>
            <a:ext cx="533400" cy="457200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248287-3F9C-4169-81AA-5457AE4AD2C3}"/>
              </a:ext>
            </a:extLst>
          </p:cNvPr>
          <p:cNvSpPr/>
          <p:nvPr/>
        </p:nvSpPr>
        <p:spPr bwMode="auto">
          <a:xfrm flipV="1">
            <a:off x="7162800" y="1676400"/>
            <a:ext cx="533400" cy="457200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68AFE0-1E0C-4973-8779-C5176F86190B}"/>
              </a:ext>
            </a:extLst>
          </p:cNvPr>
          <p:cNvSpPr/>
          <p:nvPr/>
        </p:nvSpPr>
        <p:spPr bwMode="auto">
          <a:xfrm flipV="1">
            <a:off x="7162800" y="2590800"/>
            <a:ext cx="533400" cy="457200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B5EA16-F7EB-4887-9428-AFA5D82A7015}"/>
              </a:ext>
            </a:extLst>
          </p:cNvPr>
          <p:cNvSpPr/>
          <p:nvPr/>
        </p:nvSpPr>
        <p:spPr bwMode="auto">
          <a:xfrm flipV="1">
            <a:off x="7162800" y="3505200"/>
            <a:ext cx="533400" cy="457200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3A47003-3451-4118-8D3B-857F8C12E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130BA7A-CBCF-4C2D-9F53-17794537F876}"/>
              </a:ext>
            </a:extLst>
          </p:cNvPr>
          <p:cNvSpPr txBox="1">
            <a:spLocks/>
          </p:cNvSpPr>
          <p:nvPr/>
        </p:nvSpPr>
        <p:spPr>
          <a:xfrm>
            <a:off x="838200" y="1676400"/>
            <a:ext cx="7772400" cy="2743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Times" charset="0"/>
              <a:buChar char="•"/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95000"/>
              <a:buFont typeface="Times" charset="0"/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 b="0" i="1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pPr marL="0" lvl="1" indent="0">
              <a:buFont typeface="Times" charset="0"/>
              <a:buNone/>
            </a:pPr>
            <a:r>
              <a:rPr lang="en-US" kern="0"/>
              <a:t>#1	participates-in   	#2			t</a:t>
            </a:r>
            <a:r>
              <a:rPr lang="en-US" kern="0" baseline="-25000"/>
              <a:t>1</a:t>
            </a:r>
          </a:p>
          <a:p>
            <a:pPr marL="0" lvl="1" indent="0">
              <a:buFont typeface="Times" charset="0"/>
              <a:buNone/>
            </a:pPr>
            <a:r>
              <a:rPr lang="en-US" kern="0"/>
              <a:t>#2	instance-of		DiagnosticProcess	t</a:t>
            </a:r>
            <a:r>
              <a:rPr lang="en-US" kern="0" baseline="-25000"/>
              <a:t>4</a:t>
            </a:r>
            <a:endParaRPr lang="en-US" kern="0"/>
          </a:p>
          <a:p>
            <a:pPr marL="0" lvl="1" indent="0">
              <a:buFont typeface="Times" charset="0"/>
              <a:buNone/>
            </a:pPr>
            <a:r>
              <a:rPr lang="en-US" kern="0"/>
              <a:t>#1	participates-in   	#3			t</a:t>
            </a:r>
            <a:r>
              <a:rPr lang="en-US" kern="0" baseline="-25000"/>
              <a:t>2</a:t>
            </a:r>
          </a:p>
          <a:p>
            <a:pPr marL="0" lvl="1" indent="0">
              <a:buFont typeface="Times" charset="0"/>
              <a:buNone/>
            </a:pPr>
            <a:r>
              <a:rPr lang="en-US" kern="0"/>
              <a:t>#3	instance-of 		Life			t</a:t>
            </a:r>
            <a:r>
              <a:rPr lang="en-US" kern="0" baseline="-25000"/>
              <a:t>5</a:t>
            </a:r>
            <a:endParaRPr lang="en-US" kern="0"/>
          </a:p>
          <a:p>
            <a:pPr marL="0" lvl="1" indent="0">
              <a:buFont typeface="Times" charset="0"/>
              <a:buNone/>
            </a:pPr>
            <a:r>
              <a:rPr lang="en-US" kern="0"/>
              <a:t>#1	participates-in   	#4			t</a:t>
            </a:r>
            <a:r>
              <a:rPr lang="en-US" kern="0" baseline="-25000"/>
              <a:t>3</a:t>
            </a:r>
          </a:p>
          <a:p>
            <a:pPr marL="0" lvl="1" indent="0">
              <a:buFont typeface="Times" charset="0"/>
              <a:buNone/>
            </a:pPr>
            <a:r>
              <a:rPr lang="en-US" kern="0"/>
              <a:t>#4	instance-of 		SurgicalProcedure	t</a:t>
            </a:r>
            <a:r>
              <a:rPr lang="en-US" kern="0" baseline="-25000"/>
              <a:t>6</a:t>
            </a:r>
            <a:endParaRPr lang="en-US" kern="0"/>
          </a:p>
          <a:p>
            <a:pPr marL="0" lvl="1" indent="0">
              <a:buFont typeface="Times" charset="0"/>
              <a:buNone/>
            </a:pPr>
            <a:r>
              <a:rPr lang="en-US" kern="0"/>
              <a:t>#2	precedes		#4</a:t>
            </a:r>
          </a:p>
          <a:p>
            <a:pPr marL="0" lvl="1" indent="0">
              <a:buFont typeface="Times" charset="0"/>
              <a:buNone/>
            </a:pPr>
            <a:r>
              <a:rPr lang="en-US" kern="0"/>
              <a:t>#4	occurrent-part-of	#3</a:t>
            </a:r>
          </a:p>
          <a:p>
            <a:pPr marL="0" lvl="1" indent="0">
              <a:buFont typeface="Times" charset="0"/>
              <a:buNone/>
            </a:pPr>
            <a:r>
              <a:rPr lang="en-US" kern="0"/>
              <a:t>t</a:t>
            </a:r>
            <a:r>
              <a:rPr lang="en-US" kern="0" baseline="-25000"/>
              <a:t>3</a:t>
            </a:r>
            <a:r>
              <a:rPr lang="en-US" kern="0"/>
              <a:t>	occurrent-part-of 	t</a:t>
            </a:r>
            <a:r>
              <a:rPr lang="en-US" kern="0" baseline="-25000"/>
              <a:t>2</a:t>
            </a:r>
          </a:p>
          <a:p>
            <a:pPr marL="0" lvl="1" indent="0">
              <a:buFont typeface="Times" charset="0"/>
              <a:buNone/>
            </a:pPr>
            <a:endParaRPr lang="en-US" kern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8BD114-D0A4-4CA7-8CD8-E44065DDDFF6}"/>
              </a:ext>
            </a:extLst>
          </p:cNvPr>
          <p:cNvSpPr/>
          <p:nvPr/>
        </p:nvSpPr>
        <p:spPr bwMode="auto">
          <a:xfrm flipV="1">
            <a:off x="7162800" y="3048000"/>
            <a:ext cx="533400" cy="457200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152B9B-A97C-44F7-AEA1-3FACA6470FAF}"/>
              </a:ext>
            </a:extLst>
          </p:cNvPr>
          <p:cNvSpPr/>
          <p:nvPr/>
        </p:nvSpPr>
        <p:spPr bwMode="auto">
          <a:xfrm flipV="1">
            <a:off x="7162800" y="2133600"/>
            <a:ext cx="533400" cy="457200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DF725A-55DF-4ADC-99BF-F2DB2C61CAB7}"/>
              </a:ext>
            </a:extLst>
          </p:cNvPr>
          <p:cNvSpPr/>
          <p:nvPr/>
        </p:nvSpPr>
        <p:spPr bwMode="auto">
          <a:xfrm flipV="1">
            <a:off x="7162800" y="3962400"/>
            <a:ext cx="533400" cy="457200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2596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762000"/>
          </a:xfrm>
        </p:spPr>
        <p:txBody>
          <a:bodyPr/>
          <a:lstStyle/>
          <a:p>
            <a:r>
              <a:rPr lang="en-US" sz="3200" dirty="0"/>
              <a:t>Capacities for reasoners</a:t>
            </a:r>
            <a:endParaRPr lang="en-US" sz="35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18B9CB-2E6E-4709-BD11-AB1F57AA716B}"/>
              </a:ext>
            </a:extLst>
          </p:cNvPr>
          <p:cNvSpPr/>
          <p:nvPr/>
        </p:nvSpPr>
        <p:spPr bwMode="auto">
          <a:xfrm flipV="1">
            <a:off x="762000" y="3438698"/>
            <a:ext cx="6858000" cy="457200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7E7B91-9F99-4018-9B29-A258DE51DEB4}"/>
              </a:ext>
            </a:extLst>
          </p:cNvPr>
          <p:cNvSpPr/>
          <p:nvPr/>
        </p:nvSpPr>
        <p:spPr bwMode="auto">
          <a:xfrm flipV="1">
            <a:off x="762000" y="2590800"/>
            <a:ext cx="6858000" cy="457200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C92CB4-1379-4FA6-BC9B-45B1B9EA82CA}"/>
              </a:ext>
            </a:extLst>
          </p:cNvPr>
          <p:cNvSpPr/>
          <p:nvPr/>
        </p:nvSpPr>
        <p:spPr bwMode="auto">
          <a:xfrm flipV="1">
            <a:off x="762000" y="3048000"/>
            <a:ext cx="6858000" cy="390698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DF2083-5816-4000-85DE-7C8D8AB17D5C}"/>
              </a:ext>
            </a:extLst>
          </p:cNvPr>
          <p:cNvSpPr/>
          <p:nvPr/>
        </p:nvSpPr>
        <p:spPr bwMode="auto">
          <a:xfrm flipV="1">
            <a:off x="762000" y="3886200"/>
            <a:ext cx="6858000" cy="457200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8EA574-9A84-4A96-8937-5CBF2D7947B3}"/>
              </a:ext>
            </a:extLst>
          </p:cNvPr>
          <p:cNvSpPr/>
          <p:nvPr/>
        </p:nvSpPr>
        <p:spPr bwMode="auto">
          <a:xfrm flipV="1">
            <a:off x="762000" y="4800600"/>
            <a:ext cx="6858000" cy="457200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CDFBF2-89B7-44D1-90F1-C36D3CF48043}"/>
              </a:ext>
            </a:extLst>
          </p:cNvPr>
          <p:cNvSpPr/>
          <p:nvPr/>
        </p:nvSpPr>
        <p:spPr bwMode="auto">
          <a:xfrm flipV="1">
            <a:off x="762000" y="5257800"/>
            <a:ext cx="6858000" cy="390698"/>
          </a:xfrm>
          <a:prstGeom prst="rec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12" name="Curved Right Arrow 20">
            <a:extLst>
              <a:ext uri="{FF2B5EF4-FFF2-40B4-BE49-F238E27FC236}">
                <a16:creationId xmlns:a16="http://schemas.microsoft.com/office/drawing/2014/main" id="{AEFF668B-70EF-453D-936C-7E039864412D}"/>
              </a:ext>
            </a:extLst>
          </p:cNvPr>
          <p:cNvSpPr/>
          <p:nvPr/>
        </p:nvSpPr>
        <p:spPr bwMode="auto">
          <a:xfrm>
            <a:off x="80356" y="3289069"/>
            <a:ext cx="533400" cy="2133600"/>
          </a:xfrm>
          <a:prstGeom prst="curvedRightArrow">
            <a:avLst>
              <a:gd name="adj1" fmla="val 21833"/>
              <a:gd name="adj2" fmla="val 50000"/>
              <a:gd name="adj3" fmla="val 25000"/>
            </a:avLst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22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A0ECEEC-F67C-4CEF-9CB8-FFC96C1CBCA3}"/>
              </a:ext>
            </a:extLst>
          </p:cNvPr>
          <p:cNvSpPr txBox="1">
            <a:spLocks/>
          </p:cNvSpPr>
          <p:nvPr/>
        </p:nvSpPr>
        <p:spPr>
          <a:xfrm>
            <a:off x="838200" y="1676400"/>
            <a:ext cx="7772400" cy="2743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4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Times" charset="0"/>
              <a:buChar char="•"/>
              <a:defRPr lang="en-US" sz="2400" b="0" i="0" dirty="0" smtClean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95000"/>
              <a:buFont typeface="Times" charset="0"/>
              <a:buChar char="•"/>
              <a:defRPr sz="2000" b="0" i="0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 b="0" i="1">
                <a:solidFill>
                  <a:schemeClr val="bg1"/>
                </a:solidFill>
                <a:latin typeface="Trebuchet MS"/>
                <a:ea typeface="ＭＳ Ｐゴシック" pitchFamily="122" charset="-128"/>
                <a:cs typeface="Trebuchet M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defRPr sz="2000">
                <a:solidFill>
                  <a:schemeClr val="bg1"/>
                </a:solidFill>
                <a:latin typeface="+mn-lt"/>
                <a:ea typeface="ＭＳ Ｐゴシック" pitchFamily="122" charset="-128"/>
              </a:defRPr>
            </a:lvl9pPr>
          </a:lstStyle>
          <a:p>
            <a:pPr marL="0" lvl="1" indent="0">
              <a:buFont typeface="Times" charset="0"/>
              <a:buNone/>
            </a:pPr>
            <a:r>
              <a:rPr lang="en-US" kern="0"/>
              <a:t>#1	participates-in   	#2			t</a:t>
            </a:r>
            <a:r>
              <a:rPr lang="en-US" kern="0" baseline="-25000"/>
              <a:t>1</a:t>
            </a:r>
          </a:p>
          <a:p>
            <a:pPr marL="0" lvl="1" indent="0">
              <a:buFont typeface="Times" charset="0"/>
              <a:buNone/>
            </a:pPr>
            <a:r>
              <a:rPr lang="en-US" kern="0"/>
              <a:t>#2	instance-of		DiagnosticProcess	t</a:t>
            </a:r>
            <a:r>
              <a:rPr lang="en-US" kern="0" baseline="-25000"/>
              <a:t>4</a:t>
            </a:r>
            <a:endParaRPr lang="en-US" kern="0"/>
          </a:p>
          <a:p>
            <a:pPr marL="0" lvl="1" indent="0">
              <a:buFont typeface="Times" charset="0"/>
              <a:buNone/>
            </a:pPr>
            <a:r>
              <a:rPr lang="en-US" kern="0"/>
              <a:t>#1	participates-in   	#3			t</a:t>
            </a:r>
            <a:r>
              <a:rPr lang="en-US" kern="0" baseline="-25000"/>
              <a:t>2</a:t>
            </a:r>
          </a:p>
          <a:p>
            <a:pPr marL="0" lvl="1" indent="0">
              <a:buFont typeface="Times" charset="0"/>
              <a:buNone/>
            </a:pPr>
            <a:r>
              <a:rPr lang="en-US" kern="0"/>
              <a:t>#3	instance-of 		Life			t</a:t>
            </a:r>
            <a:r>
              <a:rPr lang="en-US" kern="0" baseline="-25000"/>
              <a:t>5</a:t>
            </a:r>
            <a:endParaRPr lang="en-US" kern="0"/>
          </a:p>
          <a:p>
            <a:pPr marL="0" lvl="1" indent="0">
              <a:buFont typeface="Times" charset="0"/>
              <a:buNone/>
            </a:pPr>
            <a:r>
              <a:rPr lang="en-US" kern="0"/>
              <a:t>#1	participates-in   	#4			t</a:t>
            </a:r>
            <a:r>
              <a:rPr lang="en-US" kern="0" baseline="-25000"/>
              <a:t>3</a:t>
            </a:r>
          </a:p>
          <a:p>
            <a:pPr marL="0" lvl="1" indent="0">
              <a:buFont typeface="Times" charset="0"/>
              <a:buNone/>
            </a:pPr>
            <a:r>
              <a:rPr lang="en-US" kern="0"/>
              <a:t>#4	instance-of 		SurgicalProcedure	t</a:t>
            </a:r>
            <a:r>
              <a:rPr lang="en-US" kern="0" baseline="-25000"/>
              <a:t>6</a:t>
            </a:r>
            <a:endParaRPr lang="en-US" kern="0"/>
          </a:p>
          <a:p>
            <a:pPr marL="0" lvl="1" indent="0">
              <a:buFont typeface="Times" charset="0"/>
              <a:buNone/>
            </a:pPr>
            <a:r>
              <a:rPr lang="en-US" kern="0"/>
              <a:t>#2	precedes		#4</a:t>
            </a:r>
          </a:p>
          <a:p>
            <a:pPr marL="0" lvl="1" indent="0">
              <a:buFont typeface="Times" charset="0"/>
              <a:buNone/>
            </a:pPr>
            <a:r>
              <a:rPr lang="en-US" kern="0"/>
              <a:t>#4	occurrent-part-of	#3</a:t>
            </a:r>
          </a:p>
          <a:p>
            <a:pPr marL="0" lvl="1" indent="0">
              <a:buFont typeface="Times" charset="0"/>
              <a:buNone/>
            </a:pPr>
            <a:r>
              <a:rPr lang="en-US" kern="0"/>
              <a:t>t</a:t>
            </a:r>
            <a:r>
              <a:rPr lang="en-US" kern="0" baseline="-25000"/>
              <a:t>3</a:t>
            </a:r>
            <a:r>
              <a:rPr lang="en-US" kern="0"/>
              <a:t>	occurrent-part-of 	t</a:t>
            </a:r>
            <a:r>
              <a:rPr lang="en-US" kern="0" baseline="-25000"/>
              <a:t>2</a:t>
            </a:r>
          </a:p>
          <a:p>
            <a:pPr marL="0" lvl="1" indent="0">
              <a:buFont typeface="Times" charset="0"/>
              <a:buNone/>
            </a:pPr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23033940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Referent tracking assertions are real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Through:	#1 </a:t>
            </a:r>
            <a:r>
              <a:rPr lang="en-US" b="1" dirty="0" err="1"/>
              <a:t>partOf</a:t>
            </a:r>
            <a:r>
              <a:rPr lang="en-US" dirty="0"/>
              <a:t> #2 </a:t>
            </a:r>
            <a:r>
              <a:rPr lang="en-US" b="1" dirty="0"/>
              <a:t>at </a:t>
            </a:r>
            <a:r>
              <a:rPr lang="en-US" dirty="0"/>
              <a:t>t1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One sees:	</a:t>
            </a:r>
            <a:r>
              <a:rPr lang="en-US" dirty="0">
                <a:solidFill>
                  <a:srgbClr val="FFC000"/>
                </a:solidFill>
              </a:rPr>
              <a:t>#1 </a:t>
            </a:r>
            <a:r>
              <a:rPr lang="en-US" b="1" dirty="0" err="1">
                <a:solidFill>
                  <a:srgbClr val="FFC000"/>
                </a:solidFill>
              </a:rPr>
              <a:t>partOf</a:t>
            </a:r>
            <a:r>
              <a:rPr lang="en-US" dirty="0">
                <a:solidFill>
                  <a:srgbClr val="FFC000"/>
                </a:solidFill>
              </a:rPr>
              <a:t> #2 </a:t>
            </a:r>
            <a:r>
              <a:rPr lang="en-US" b="1" dirty="0">
                <a:solidFill>
                  <a:srgbClr val="FFC000"/>
                </a:solidFill>
              </a:rPr>
              <a:t>at </a:t>
            </a:r>
            <a:r>
              <a:rPr lang="en-US" dirty="0">
                <a:solidFill>
                  <a:srgbClr val="FFC000"/>
                </a:solidFill>
              </a:rPr>
              <a:t>t1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Thus we can assign identifiers to these assertions: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#3 stands proxy for #1 </a:t>
            </a:r>
            <a:r>
              <a:rPr lang="en-US" b="1" dirty="0" err="1"/>
              <a:t>partOf</a:t>
            </a:r>
            <a:r>
              <a:rPr lang="en-US" dirty="0"/>
              <a:t> #2 </a:t>
            </a:r>
            <a:r>
              <a:rPr lang="en-US" b="1" dirty="0"/>
              <a:t>at </a:t>
            </a:r>
            <a:r>
              <a:rPr lang="en-US" dirty="0"/>
              <a:t>t1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And we can write: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#3 is-about #1 (at t3),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#3 is-about #2 (at t3).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This is important for referent tracking systems which keep track of the faithfulness of its representations, but not for today’s exercise.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30376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5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Referent Tracking System Components</a:t>
            </a:r>
          </a:p>
        </p:txBody>
      </p:sp>
      <p:sp>
        <p:nvSpPr>
          <p:cNvPr id="1133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Referent Tracking Software:</a:t>
            </a:r>
          </a:p>
          <a:p>
            <a:pPr lvl="2">
              <a:buFontTx/>
              <a:buNone/>
            </a:pPr>
            <a:r>
              <a:rPr lang="en-US" altLang="en-US" dirty="0"/>
              <a:t>		Manipulation of assertions about particulars.</a:t>
            </a:r>
          </a:p>
          <a:p>
            <a:r>
              <a:rPr lang="en-US" altLang="en-US" b="1" dirty="0"/>
              <a:t>Referent Tracking </a:t>
            </a:r>
            <a:r>
              <a:rPr lang="en-US" altLang="en-US" b="1" dirty="0" err="1"/>
              <a:t>Datastore</a:t>
            </a:r>
            <a:r>
              <a:rPr lang="en-US" altLang="en-US" b="1" dirty="0"/>
              <a:t>:</a:t>
            </a:r>
          </a:p>
          <a:p>
            <a:pPr lvl="2"/>
            <a:r>
              <a:rPr lang="en-US" altLang="en-US" u="sng" dirty="0"/>
              <a:t>IUI repository:</a:t>
            </a:r>
          </a:p>
          <a:p>
            <a:pPr lvl="2">
              <a:buFontTx/>
              <a:buNone/>
            </a:pPr>
            <a:r>
              <a:rPr lang="en-US" altLang="en-US" dirty="0"/>
              <a:t>		A collection of:</a:t>
            </a:r>
          </a:p>
          <a:p>
            <a:pPr lvl="3"/>
            <a:r>
              <a:rPr lang="en-US" altLang="en-US" dirty="0"/>
              <a:t>A-tuples, each one representing the assignment of a globally unique singular identifier to some particular.</a:t>
            </a:r>
          </a:p>
          <a:p>
            <a:pPr lvl="3"/>
            <a:r>
              <a:rPr lang="en-US" altLang="en-US" dirty="0"/>
              <a:t>N-tuples, each one providing a name for a particular.</a:t>
            </a:r>
          </a:p>
          <a:p>
            <a:pPr lvl="2"/>
            <a:r>
              <a:rPr lang="en-US" altLang="en-US" u="sng" dirty="0"/>
              <a:t>Referent Tracking Database:</a:t>
            </a:r>
          </a:p>
          <a:p>
            <a:pPr lvl="2">
              <a:buFontTx/>
              <a:buNone/>
            </a:pPr>
            <a:r>
              <a:rPr lang="en-US" altLang="en-US" dirty="0"/>
              <a:t>		A collection of assertions in the form of tuples of various sorts about the particulars denoted through A-tuples in the IUI repository.</a:t>
            </a:r>
          </a:p>
          <a:p>
            <a:pPr lvl="2"/>
            <a:r>
              <a:rPr lang="en-US" altLang="en-US" u="sng" dirty="0"/>
              <a:t>Belief assertions and revisions:</a:t>
            </a:r>
          </a:p>
          <a:p>
            <a:pPr marL="914400" lvl="2" indent="0">
              <a:buNone/>
            </a:pPr>
            <a:r>
              <a:rPr lang="en-US" altLang="en-US" dirty="0"/>
              <a:t>	A collection of D-tuples.</a:t>
            </a:r>
          </a:p>
          <a:p>
            <a:pPr lvl="2"/>
            <a:endParaRPr lang="en-US" altLang="en-US" u="sng" dirty="0"/>
          </a:p>
          <a:p>
            <a:pPr lvl="2">
              <a:buFontTx/>
              <a:buNone/>
            </a:pPr>
            <a:endParaRPr lang="en-US" altLang="en-US" dirty="0"/>
          </a:p>
        </p:txBody>
      </p:sp>
      <p:sp>
        <p:nvSpPr>
          <p:cNvPr id="1133572" name="AutoShape 4"/>
          <p:cNvSpPr>
            <a:spLocks noChangeArrowheads="1"/>
          </p:cNvSpPr>
          <p:nvPr/>
        </p:nvSpPr>
        <p:spPr bwMode="auto">
          <a:xfrm>
            <a:off x="1208088" y="2224088"/>
            <a:ext cx="652462" cy="138113"/>
          </a:xfrm>
          <a:prstGeom prst="rightArrow">
            <a:avLst>
              <a:gd name="adj1" fmla="val 50000"/>
              <a:gd name="adj2" fmla="val 118103"/>
            </a:avLst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3573" name="AutoShape 5"/>
          <p:cNvSpPr>
            <a:spLocks noChangeArrowheads="1"/>
          </p:cNvSpPr>
          <p:nvPr/>
        </p:nvSpPr>
        <p:spPr bwMode="auto">
          <a:xfrm>
            <a:off x="1213168" y="3436463"/>
            <a:ext cx="652462" cy="138112"/>
          </a:xfrm>
          <a:prstGeom prst="rightArrow">
            <a:avLst>
              <a:gd name="adj1" fmla="val 50000"/>
              <a:gd name="adj2" fmla="val 118104"/>
            </a:avLst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3574" name="AutoShape 6"/>
          <p:cNvSpPr>
            <a:spLocks noChangeArrowheads="1"/>
          </p:cNvSpPr>
          <p:nvPr/>
        </p:nvSpPr>
        <p:spPr bwMode="auto">
          <a:xfrm>
            <a:off x="1208088" y="5181600"/>
            <a:ext cx="652462" cy="138112"/>
          </a:xfrm>
          <a:prstGeom prst="rightArrow">
            <a:avLst>
              <a:gd name="adj1" fmla="val 50000"/>
              <a:gd name="adj2" fmla="val 118104"/>
            </a:avLst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1181100" y="6491288"/>
            <a:ext cx="652462" cy="138112"/>
          </a:xfrm>
          <a:prstGeom prst="rightArrow">
            <a:avLst>
              <a:gd name="adj1" fmla="val 50000"/>
              <a:gd name="adj2" fmla="val 118104"/>
            </a:avLst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5257800" y="6150114"/>
            <a:ext cx="3886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CC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/>
            <a:r>
              <a:rPr lang="en-US" altLang="en-US" sz="1000" b="0" dirty="0" err="1">
                <a:solidFill>
                  <a:schemeClr val="bg1"/>
                </a:solidFill>
              </a:rPr>
              <a:t>Manzoor</a:t>
            </a:r>
            <a:r>
              <a:rPr lang="en-US" altLang="en-US" sz="1000" b="0" dirty="0">
                <a:solidFill>
                  <a:schemeClr val="bg1"/>
                </a:solidFill>
              </a:rPr>
              <a:t> S, Ceusters W, </a:t>
            </a:r>
            <a:r>
              <a:rPr lang="en-US" altLang="en-US" sz="1000" b="0" dirty="0" err="1">
                <a:solidFill>
                  <a:schemeClr val="bg1"/>
                </a:solidFill>
              </a:rPr>
              <a:t>Rudnicki</a:t>
            </a:r>
            <a:r>
              <a:rPr lang="en-US" altLang="en-US" sz="1000" b="0" dirty="0">
                <a:solidFill>
                  <a:schemeClr val="bg1"/>
                </a:solidFill>
              </a:rPr>
              <a:t> R. </a:t>
            </a:r>
          </a:p>
          <a:p>
            <a:pPr algn="r"/>
            <a:r>
              <a:rPr lang="en-US" altLang="en-US" sz="1000" b="0" dirty="0">
                <a:solidFill>
                  <a:schemeClr val="bg1"/>
                </a:solidFill>
              </a:rPr>
              <a:t>Implementation of a Referent Tracking System. </a:t>
            </a:r>
          </a:p>
          <a:p>
            <a:pPr algn="r"/>
            <a:r>
              <a:rPr lang="en-US" altLang="en-US" sz="1000" b="0" dirty="0">
                <a:solidFill>
                  <a:schemeClr val="bg1"/>
                </a:solidFill>
              </a:rPr>
              <a:t>International Journal of Healthcare Information Systems and Informatics 2007;2(4):41-58. </a:t>
            </a:r>
          </a:p>
        </p:txBody>
      </p:sp>
    </p:spTree>
    <p:extLst>
      <p:ext uri="{BB962C8B-B14F-4D97-AF65-F5344CB8AC3E}">
        <p14:creationId xmlns:p14="http://schemas.microsoft.com/office/powerpoint/2010/main" val="31370377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3571" grpId="0" build="p"/>
      <p:bldP spid="1133572" grpId="0" animBg="1"/>
      <p:bldP spid="1133573" grpId="0" animBg="1"/>
      <p:bldP spid="1133574" grpId="0" animBg="1"/>
      <p:bldP spid="8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38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en-US"/>
              <a:t>Essentials of Referent Tracking  </a:t>
            </a:r>
            <a:endParaRPr lang="nl-NL" altLang="en-US"/>
          </a:p>
        </p:txBody>
      </p:sp>
      <p:sp>
        <p:nvSpPr>
          <p:cNvPr id="1168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dirty="0"/>
              <a:t>Deciding what particulars should receive a universally unique identifier (IUI);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dirty="0"/>
              <a:t>Finding out whether or not a particular has already been assigned a IUI (each particular should receive maximally one IUI);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dirty="0"/>
              <a:t>Generating an IUI;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dirty="0"/>
              <a:t>Using IUIs in information systems, i.e. issues concerning the syntax and semantics of statements containing IUIs;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dirty="0"/>
              <a:t>Determining the truth values of statements in which IUIs are used;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dirty="0"/>
              <a:t>Correcting errors in the assignment of IUIs and in other assertions in tuples..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19439403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484502"/>
            <a:ext cx="9144001" cy="4992498"/>
          </a:xfrm>
          <a:prstGeom prst="rect">
            <a:avLst/>
          </a:prstGeom>
        </p:spPr>
      </p:pic>
      <p:sp>
        <p:nvSpPr>
          <p:cNvPr id="358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Towards formalization: RT tuple types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0" y="2331310"/>
            <a:ext cx="7931150" cy="822325"/>
            <a:chOff x="0" y="1652"/>
            <a:chExt cx="4996" cy="518"/>
          </a:xfrm>
        </p:grpSpPr>
        <p:grpSp>
          <p:nvGrpSpPr>
            <p:cNvPr id="35862" name="Group 21"/>
            <p:cNvGrpSpPr>
              <a:grpSpLocks/>
            </p:cNvGrpSpPr>
            <p:nvPr/>
          </p:nvGrpSpPr>
          <p:grpSpPr bwMode="auto">
            <a:xfrm>
              <a:off x="0" y="1800"/>
              <a:ext cx="1452" cy="144"/>
              <a:chOff x="0" y="1800"/>
              <a:chExt cx="1452" cy="144"/>
            </a:xfrm>
          </p:grpSpPr>
          <p:sp>
            <p:nvSpPr>
              <p:cNvPr id="35864" name="Rectangle 6"/>
              <p:cNvSpPr>
                <a:spLocks noChangeArrowheads="1"/>
              </p:cNvSpPr>
              <p:nvPr/>
            </p:nvSpPr>
            <p:spPr bwMode="auto">
              <a:xfrm>
                <a:off x="0" y="1800"/>
                <a:ext cx="960" cy="144"/>
              </a:xfrm>
              <a:prstGeom prst="rect">
                <a:avLst/>
              </a:prstGeom>
              <a:solidFill>
                <a:srgbClr val="FF3300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5865" name="Line 7"/>
              <p:cNvSpPr>
                <a:spLocks noChangeShapeType="1"/>
              </p:cNvSpPr>
              <p:nvPr/>
            </p:nvSpPr>
            <p:spPr bwMode="auto">
              <a:xfrm flipH="1">
                <a:off x="1164" y="1884"/>
                <a:ext cx="288" cy="0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5863" name="Text Box 8"/>
            <p:cNvSpPr txBox="1">
              <a:spLocks noChangeArrowheads="1"/>
            </p:cNvSpPr>
            <p:nvPr/>
          </p:nvSpPr>
          <p:spPr bwMode="auto">
            <a:xfrm>
              <a:off x="1462" y="1652"/>
              <a:ext cx="3534" cy="518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n-US" dirty="0">
                  <a:solidFill>
                    <a:schemeClr val="bg1"/>
                  </a:solidFill>
                </a:rPr>
                <a:t>Relationships between particulars taken from a realism-based relation ontology</a:t>
              </a: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0" y="3108464"/>
            <a:ext cx="7931150" cy="463550"/>
            <a:chOff x="0" y="2031"/>
            <a:chExt cx="4996" cy="292"/>
          </a:xfrm>
        </p:grpSpPr>
        <p:sp>
          <p:nvSpPr>
            <p:cNvPr id="35859" name="Rectangle 9"/>
            <p:cNvSpPr>
              <a:spLocks noChangeArrowheads="1"/>
            </p:cNvSpPr>
            <p:nvPr/>
          </p:nvSpPr>
          <p:spPr bwMode="auto">
            <a:xfrm>
              <a:off x="0" y="2179"/>
              <a:ext cx="960" cy="144"/>
            </a:xfrm>
            <a:prstGeom prst="rect">
              <a:avLst/>
            </a:prstGeom>
            <a:solidFill>
              <a:srgbClr val="FF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5860" name="Line 10"/>
            <p:cNvSpPr>
              <a:spLocks noChangeShapeType="1"/>
            </p:cNvSpPr>
            <p:nvPr/>
          </p:nvSpPr>
          <p:spPr bwMode="auto">
            <a:xfrm flipH="1">
              <a:off x="1164" y="2263"/>
              <a:ext cx="288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61" name="Text Box 11"/>
            <p:cNvSpPr txBox="1">
              <a:spLocks noChangeArrowheads="1"/>
            </p:cNvSpPr>
            <p:nvPr/>
          </p:nvSpPr>
          <p:spPr bwMode="auto">
            <a:xfrm>
              <a:off x="1462" y="2031"/>
              <a:ext cx="3534" cy="288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n-US">
                  <a:solidFill>
                    <a:schemeClr val="bg1"/>
                  </a:solidFill>
                </a:rPr>
                <a:t>Instantiation of a universal</a:t>
              </a: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0" y="3894147"/>
            <a:ext cx="7931150" cy="822325"/>
            <a:chOff x="0" y="2427"/>
            <a:chExt cx="4996" cy="518"/>
          </a:xfrm>
        </p:grpSpPr>
        <p:sp>
          <p:nvSpPr>
            <p:cNvPr id="35856" name="Rectangle 12"/>
            <p:cNvSpPr>
              <a:spLocks noChangeArrowheads="1"/>
            </p:cNvSpPr>
            <p:nvPr/>
          </p:nvSpPr>
          <p:spPr bwMode="auto">
            <a:xfrm>
              <a:off x="0" y="2575"/>
              <a:ext cx="960" cy="144"/>
            </a:xfrm>
            <a:prstGeom prst="rect">
              <a:avLst/>
            </a:prstGeom>
            <a:solidFill>
              <a:srgbClr val="FF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5857" name="Line 13"/>
            <p:cNvSpPr>
              <a:spLocks noChangeShapeType="1"/>
            </p:cNvSpPr>
            <p:nvPr/>
          </p:nvSpPr>
          <p:spPr bwMode="auto">
            <a:xfrm flipH="1">
              <a:off x="1164" y="2659"/>
              <a:ext cx="288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8" name="Text Box 14"/>
            <p:cNvSpPr txBox="1">
              <a:spLocks noChangeArrowheads="1"/>
            </p:cNvSpPr>
            <p:nvPr/>
          </p:nvSpPr>
          <p:spPr bwMode="auto">
            <a:xfrm>
              <a:off x="1462" y="2427"/>
              <a:ext cx="3534" cy="518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n-US">
                  <a:solidFill>
                    <a:schemeClr val="bg1"/>
                  </a:solidFill>
                </a:rPr>
                <a:t>Annotation using terms from a non-realist terminology</a:t>
              </a:r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0" y="4672147"/>
            <a:ext cx="7931150" cy="822325"/>
            <a:chOff x="0" y="2824"/>
            <a:chExt cx="4996" cy="518"/>
          </a:xfrm>
        </p:grpSpPr>
        <p:sp>
          <p:nvSpPr>
            <p:cNvPr id="35853" name="Rectangle 15"/>
            <p:cNvSpPr>
              <a:spLocks noChangeArrowheads="1"/>
            </p:cNvSpPr>
            <p:nvPr/>
          </p:nvSpPr>
          <p:spPr bwMode="auto">
            <a:xfrm>
              <a:off x="0" y="2972"/>
              <a:ext cx="960" cy="144"/>
            </a:xfrm>
            <a:prstGeom prst="rect">
              <a:avLst/>
            </a:prstGeom>
            <a:solidFill>
              <a:srgbClr val="FF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5854" name="Line 16"/>
            <p:cNvSpPr>
              <a:spLocks noChangeShapeType="1"/>
            </p:cNvSpPr>
            <p:nvPr/>
          </p:nvSpPr>
          <p:spPr bwMode="auto">
            <a:xfrm flipH="1">
              <a:off x="1164" y="3056"/>
              <a:ext cx="288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5" name="Text Box 17"/>
            <p:cNvSpPr txBox="1">
              <a:spLocks noChangeArrowheads="1"/>
            </p:cNvSpPr>
            <p:nvPr/>
          </p:nvSpPr>
          <p:spPr bwMode="auto">
            <a:xfrm>
              <a:off x="1462" y="2824"/>
              <a:ext cx="3534" cy="518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n-US">
                  <a:solidFill>
                    <a:schemeClr val="bg1"/>
                  </a:solidFill>
                </a:rPr>
                <a:t>‘Negative findings’ such as absences, missing parts, preventions, …</a:t>
              </a:r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0" y="5447144"/>
            <a:ext cx="7931150" cy="463550"/>
            <a:chOff x="0" y="3208"/>
            <a:chExt cx="4996" cy="292"/>
          </a:xfrm>
        </p:grpSpPr>
        <p:sp>
          <p:nvSpPr>
            <p:cNvPr id="35850" name="Rectangle 18"/>
            <p:cNvSpPr>
              <a:spLocks noChangeArrowheads="1"/>
            </p:cNvSpPr>
            <p:nvPr/>
          </p:nvSpPr>
          <p:spPr bwMode="auto">
            <a:xfrm>
              <a:off x="0" y="3356"/>
              <a:ext cx="960" cy="144"/>
            </a:xfrm>
            <a:prstGeom prst="rect">
              <a:avLst/>
            </a:prstGeom>
            <a:solidFill>
              <a:srgbClr val="FF33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5851" name="Line 19"/>
            <p:cNvSpPr>
              <a:spLocks noChangeShapeType="1"/>
            </p:cNvSpPr>
            <p:nvPr/>
          </p:nvSpPr>
          <p:spPr bwMode="auto">
            <a:xfrm flipH="1">
              <a:off x="1164" y="3440"/>
              <a:ext cx="288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2" name="Text Box 20"/>
            <p:cNvSpPr txBox="1">
              <a:spLocks noChangeArrowheads="1"/>
            </p:cNvSpPr>
            <p:nvPr/>
          </p:nvSpPr>
          <p:spPr bwMode="auto">
            <a:xfrm>
              <a:off x="1462" y="3208"/>
              <a:ext cx="3534" cy="288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n-US">
                  <a:solidFill>
                    <a:schemeClr val="bg1"/>
                  </a:solidFill>
                </a:rPr>
                <a:t>Names for a particular</a:t>
              </a:r>
            </a:p>
          </p:txBody>
        </p:sp>
      </p:grpSp>
      <p:grpSp>
        <p:nvGrpSpPr>
          <p:cNvPr id="28" name="Group 26"/>
          <p:cNvGrpSpPr>
            <a:grpSpLocks/>
          </p:cNvGrpSpPr>
          <p:nvPr/>
        </p:nvGrpSpPr>
        <p:grpSpPr bwMode="auto">
          <a:xfrm>
            <a:off x="0" y="1828802"/>
            <a:ext cx="7931150" cy="830263"/>
            <a:chOff x="0" y="1652"/>
            <a:chExt cx="4996" cy="523"/>
          </a:xfrm>
        </p:grpSpPr>
        <p:grpSp>
          <p:nvGrpSpPr>
            <p:cNvPr id="29" name="Group 21"/>
            <p:cNvGrpSpPr>
              <a:grpSpLocks/>
            </p:cNvGrpSpPr>
            <p:nvPr/>
          </p:nvGrpSpPr>
          <p:grpSpPr bwMode="auto">
            <a:xfrm>
              <a:off x="0" y="1800"/>
              <a:ext cx="1452" cy="144"/>
              <a:chOff x="0" y="1800"/>
              <a:chExt cx="1452" cy="144"/>
            </a:xfrm>
          </p:grpSpPr>
          <p:sp>
            <p:nvSpPr>
              <p:cNvPr id="31" name="Rectangle 6"/>
              <p:cNvSpPr>
                <a:spLocks noChangeArrowheads="1"/>
              </p:cNvSpPr>
              <p:nvPr/>
            </p:nvSpPr>
            <p:spPr bwMode="auto">
              <a:xfrm>
                <a:off x="0" y="1800"/>
                <a:ext cx="960" cy="144"/>
              </a:xfrm>
              <a:prstGeom prst="rect">
                <a:avLst/>
              </a:prstGeom>
              <a:solidFill>
                <a:srgbClr val="FF3300">
                  <a:alpha val="5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2" name="Line 7"/>
              <p:cNvSpPr>
                <a:spLocks noChangeShapeType="1"/>
              </p:cNvSpPr>
              <p:nvPr/>
            </p:nvSpPr>
            <p:spPr bwMode="auto">
              <a:xfrm flipH="1">
                <a:off x="1164" y="1884"/>
                <a:ext cx="288" cy="0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" name="Text Box 8"/>
            <p:cNvSpPr txBox="1">
              <a:spLocks noChangeArrowheads="1"/>
            </p:cNvSpPr>
            <p:nvPr/>
          </p:nvSpPr>
          <p:spPr bwMode="auto">
            <a:xfrm>
              <a:off x="1462" y="1652"/>
              <a:ext cx="3534" cy="523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n-US" dirty="0">
                  <a:solidFill>
                    <a:schemeClr val="bg1"/>
                  </a:solidFill>
                </a:rPr>
                <a:t>Assignment of unique identifier to a particular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744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8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 dirty="0"/>
              <a:t>D-tuples:  Validity and availability of information</a:t>
            </a:r>
            <a:br>
              <a:rPr lang="en-US" altLang="en-US" sz="3000" dirty="0"/>
            </a:br>
            <a:endParaRPr lang="en-US" altLang="en-US" sz="3000" i="1" dirty="0"/>
          </a:p>
        </p:txBody>
      </p:sp>
      <p:sp>
        <p:nvSpPr>
          <p:cNvPr id="1272848" name="Rectangle 16"/>
          <p:cNvSpPr>
            <a:spLocks noChangeArrowheads="1"/>
          </p:cNvSpPr>
          <p:nvPr/>
        </p:nvSpPr>
        <p:spPr bwMode="auto">
          <a:xfrm>
            <a:off x="304800" y="4953000"/>
            <a:ext cx="8305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tabLst>
                <a:tab pos="1127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 algn="l">
              <a:tabLst>
                <a:tab pos="1127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 algn="l">
              <a:tabLst>
                <a:tab pos="1127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 algn="l">
              <a:tabLst>
                <a:tab pos="1127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 algn="l">
              <a:tabLst>
                <a:tab pos="1127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tabLst>
                <a:tab pos="1127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tabLst>
                <a:tab pos="1127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tabLst>
                <a:tab pos="1127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tabLst>
                <a:tab pos="1127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84163" indent="-284163">
              <a:buFont typeface="Arial" panose="020B0604020202020204" pitchFamily="34" charset="0"/>
              <a:buChar char="•"/>
            </a:pPr>
            <a:r>
              <a:rPr lang="en-GB" altLang="en-US" sz="2000" b="0" dirty="0">
                <a:solidFill>
                  <a:schemeClr val="bg1"/>
                </a:solidFill>
              </a:rPr>
              <a:t>A </a:t>
            </a:r>
            <a:r>
              <a:rPr lang="en-GB" altLang="en-US" sz="2000" b="0" dirty="0">
                <a:solidFill>
                  <a:srgbClr val="FFC000"/>
                </a:solidFill>
              </a:rPr>
              <a:t>D-tuple</a:t>
            </a:r>
            <a:r>
              <a:rPr lang="en-GB" altLang="en-US" sz="2000" b="0" dirty="0">
                <a:solidFill>
                  <a:schemeClr val="bg1"/>
                </a:solidFill>
              </a:rPr>
              <a:t> is inserted: </a:t>
            </a:r>
          </a:p>
          <a:p>
            <a:pPr lvl="1">
              <a:buFontTx/>
              <a:buAutoNum type="arabicParenBoth"/>
            </a:pPr>
            <a:r>
              <a:rPr lang="en-GB" altLang="en-US" sz="2000" b="0" dirty="0">
                <a:solidFill>
                  <a:schemeClr val="bg1"/>
                </a:solidFill>
              </a:rPr>
              <a:t>to resolve mistakes in RTS, and </a:t>
            </a:r>
          </a:p>
          <a:p>
            <a:pPr lvl="1">
              <a:buFontTx/>
              <a:buAutoNum type="arabicParenBoth"/>
            </a:pPr>
            <a:r>
              <a:rPr lang="en-GB" altLang="en-US" sz="2000" b="0" dirty="0">
                <a:solidFill>
                  <a:schemeClr val="bg1"/>
                </a:solidFill>
              </a:rPr>
              <a:t>whenever a new tuple other than a D-tuple is inserted in the RTS.</a:t>
            </a:r>
            <a:endParaRPr lang="en-US" altLang="en-US" sz="2000" b="0" dirty="0">
              <a:solidFill>
                <a:schemeClr val="bg1"/>
              </a:solidFill>
            </a:endParaRPr>
          </a:p>
        </p:txBody>
      </p:sp>
      <p:sp>
        <p:nvSpPr>
          <p:cNvPr id="1272849" name="Rectangle 17"/>
          <p:cNvSpPr>
            <a:spLocks noChangeArrowheads="1"/>
          </p:cNvSpPr>
          <p:nvPr/>
        </p:nvSpPr>
        <p:spPr bwMode="auto">
          <a:xfrm>
            <a:off x="1752600" y="6306235"/>
            <a:ext cx="7391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en-US" altLang="en-US" sz="1200" b="0" dirty="0">
                <a:solidFill>
                  <a:schemeClr val="bg1"/>
                </a:solidFill>
              </a:rPr>
              <a:t>Corrected from:   Ceusters W. Dealing with Mistakes in a Referent Tracking System. In: Hornsby KS (eds.) Proceedings of Ontology for the Intelligence Community 2007 (</a:t>
            </a:r>
            <a:r>
              <a:rPr lang="en-US" altLang="en-US" sz="1200" b="0" dirty="0">
                <a:solidFill>
                  <a:schemeClr val="bg1"/>
                </a:solidFill>
                <a:hlinkClick r:id="rId3"/>
              </a:rPr>
              <a:t>OIC-2007</a:t>
            </a:r>
            <a:r>
              <a:rPr lang="en-US" altLang="en-US" sz="1200" b="0" dirty="0">
                <a:solidFill>
                  <a:schemeClr val="bg1"/>
                </a:solidFill>
              </a:rPr>
              <a:t>), Columbia MA, 28-29 November 2007;:5-8.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524000"/>
            <a:ext cx="8915400" cy="3352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i="1" dirty="0"/>
              <a:t>&lt; </a:t>
            </a:r>
            <a:r>
              <a:rPr lang="en-US" sz="2000" i="1" dirty="0" err="1"/>
              <a:t>IUI</a:t>
            </a:r>
            <a:r>
              <a:rPr lang="en-US" sz="2000" i="1" baseline="-25000" dirty="0" err="1"/>
              <a:t>d</a:t>
            </a:r>
            <a:r>
              <a:rPr lang="en-US" sz="2000" i="1" dirty="0"/>
              <a:t>, IUI</a:t>
            </a:r>
            <a:r>
              <a:rPr lang="en-US" sz="2000" i="1" baseline="-25000" dirty="0"/>
              <a:t>T</a:t>
            </a:r>
            <a:r>
              <a:rPr lang="en-US" sz="2000" i="1" dirty="0"/>
              <a:t>, t</a:t>
            </a:r>
            <a:r>
              <a:rPr lang="en-US" sz="2000" i="1" baseline="-25000" dirty="0"/>
              <a:t>d</a:t>
            </a:r>
            <a:r>
              <a:rPr lang="en-US" sz="2000" i="1" dirty="0"/>
              <a:t>, E, C, S &gt;,</a:t>
            </a:r>
            <a:r>
              <a:rPr lang="en-US" sz="2000" dirty="0"/>
              <a:t> where: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i="1" dirty="0" err="1"/>
              <a:t>IUI</a:t>
            </a:r>
            <a:r>
              <a:rPr lang="en-US" sz="2000" i="1" baseline="-25000" dirty="0" err="1"/>
              <a:t>d</a:t>
            </a:r>
            <a:r>
              <a:rPr lang="en-US" sz="2000" dirty="0"/>
              <a:t>: is the IUI of the entity annotating </a:t>
            </a:r>
            <a:r>
              <a:rPr lang="en-US" sz="2000" i="1" dirty="0"/>
              <a:t>IUI</a:t>
            </a:r>
            <a:r>
              <a:rPr lang="en-US" sz="2000" i="1" baseline="-25000" dirty="0"/>
              <a:t>T</a:t>
            </a:r>
            <a:r>
              <a:rPr lang="en-US" sz="2000" dirty="0"/>
              <a:t> by means of this D-tuple,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i="1" dirty="0"/>
              <a:t>IUI</a:t>
            </a:r>
            <a:r>
              <a:rPr lang="en-US" sz="2000" i="1" baseline="-25000" dirty="0"/>
              <a:t>T</a:t>
            </a:r>
            <a:r>
              <a:rPr lang="en-US" sz="2000" dirty="0"/>
              <a:t> is the IUI of the tuple about which the D-tuple contains information,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i="1" dirty="0"/>
              <a:t>E</a:t>
            </a:r>
            <a:r>
              <a:rPr lang="en-US" sz="2000" dirty="0"/>
              <a:t> is any of the configuration symbols ‘P+1’, ‘P-1’, …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i="1" dirty="0"/>
              <a:t>C</a:t>
            </a:r>
            <a:r>
              <a:rPr lang="en-US" sz="2000" dirty="0"/>
              <a:t> is indication for the reason of change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i="1" dirty="0"/>
              <a:t>t</a:t>
            </a:r>
            <a:r>
              <a:rPr lang="en-US" sz="2000" i="1" baseline="-25000" dirty="0"/>
              <a:t>d</a:t>
            </a:r>
            <a:r>
              <a:rPr lang="en-US" sz="2000" dirty="0"/>
              <a:t> is the time the tuple denoted by </a:t>
            </a:r>
            <a:r>
              <a:rPr lang="en-US" sz="2000" i="1" dirty="0"/>
              <a:t>IUI</a:t>
            </a:r>
            <a:r>
              <a:rPr lang="en-US" sz="2000" i="1" baseline="-25000" dirty="0"/>
              <a:t>T</a:t>
            </a:r>
            <a:r>
              <a:rPr lang="en-US" sz="2000" dirty="0"/>
              <a:t> is inserted or ‘retired’, and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i="1" dirty="0"/>
              <a:t>S</a:t>
            </a:r>
            <a:r>
              <a:rPr lang="en-US" sz="2000" dirty="0"/>
              <a:t> is a list of IUIs denoting the tuples, if any, that replace the retired one.</a:t>
            </a:r>
          </a:p>
          <a:p>
            <a:pPr marL="0" indent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769923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types for representations in RTS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1676400"/>
          <a:ext cx="8686804" cy="957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0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8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0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26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26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955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7744">
                <a:tc rowSpan="3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configuration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reality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dirty="0">
                          <a:solidFill>
                            <a:schemeClr val="tx1"/>
                          </a:solidFill>
                          <a:effectLst/>
                        </a:rPr>
                        <a:t>representation</a:t>
                      </a:r>
                      <a:endParaRPr lang="en-US" sz="157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-679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>
                          <a:solidFill>
                            <a:schemeClr val="tx1"/>
                          </a:solidFill>
                          <a:effectLst/>
                        </a:rPr>
                        <a:t>ME</a:t>
                      </a:r>
                      <a:endParaRPr lang="en-US" sz="157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7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authors' belief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encoding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7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OE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OR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>
                          <a:solidFill>
                            <a:schemeClr val="tx1"/>
                          </a:solidFill>
                          <a:effectLst/>
                        </a:rPr>
                        <a:t>BE</a:t>
                      </a:r>
                      <a:endParaRPr lang="en-US" sz="157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BR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IE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TR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(1)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(2)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(3)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(4)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(5)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(6)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(7)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6858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70" b="1" dirty="0">
                          <a:solidFill>
                            <a:schemeClr val="tx1"/>
                          </a:solidFill>
                          <a:effectLst/>
                        </a:rPr>
                        <a:t>(8)</a:t>
                      </a:r>
                      <a:endParaRPr lang="en-US" sz="157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52600" y="2760472"/>
            <a:ext cx="7391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0" hangingPunct="0"/>
            <a:r>
              <a:rPr lang="en-US" sz="2400" u="sng" dirty="0">
                <a:solidFill>
                  <a:srgbClr val="FFFFFF"/>
                </a:solidFill>
                <a:latin typeface="Times" charset="0"/>
              </a:rPr>
              <a:t>Reality</a:t>
            </a:r>
            <a:r>
              <a:rPr lang="en-US" sz="2400" b="0" dirty="0">
                <a:solidFill>
                  <a:srgbClr val="FFFFFF"/>
                </a:solidFill>
                <a:latin typeface="Times" charset="0"/>
              </a:rPr>
              <a:t>:</a:t>
            </a:r>
          </a:p>
          <a:p>
            <a:pPr lvl="1" algn="l" eaLnBrk="0" hangingPunct="0"/>
            <a:r>
              <a:rPr lang="en-US" sz="2400" b="0" dirty="0">
                <a:solidFill>
                  <a:srgbClr val="FFFFFF"/>
                </a:solidFill>
                <a:latin typeface="Times" charset="0"/>
              </a:rPr>
              <a:t>OE: Objective existence</a:t>
            </a:r>
          </a:p>
          <a:p>
            <a:pPr lvl="1" algn="l" eaLnBrk="0" hangingPunct="0"/>
            <a:r>
              <a:rPr lang="en-US" sz="2400" b="0" dirty="0">
                <a:solidFill>
                  <a:srgbClr val="FFFFFF"/>
                </a:solidFill>
                <a:latin typeface="Times" charset="0"/>
              </a:rPr>
              <a:t>OR: Objective relevance</a:t>
            </a:r>
          </a:p>
          <a:p>
            <a:pPr algn="l" eaLnBrk="0" hangingPunct="0"/>
            <a:endParaRPr lang="en-US" sz="2400" b="0" dirty="0">
              <a:solidFill>
                <a:srgbClr val="FFFFFF"/>
              </a:solidFill>
              <a:latin typeface="Times" charset="0"/>
            </a:endParaRPr>
          </a:p>
          <a:p>
            <a:pPr lvl="5" defTabSz="457200"/>
            <a:r>
              <a:rPr lang="en-US" sz="2400" u="sng" dirty="0">
                <a:solidFill>
                  <a:srgbClr val="FFFFFF"/>
                </a:solidFill>
                <a:latin typeface="Times" charset="0"/>
              </a:rPr>
              <a:t>Representation</a:t>
            </a:r>
            <a:r>
              <a:rPr lang="en-US" sz="2400" b="0" dirty="0">
                <a:solidFill>
                  <a:srgbClr val="FFFFFF"/>
                </a:solidFill>
                <a:latin typeface="Times" charset="0"/>
              </a:rPr>
              <a:t>:</a:t>
            </a:r>
          </a:p>
          <a:p>
            <a:pPr lvl="6" defTabSz="457200"/>
            <a:r>
              <a:rPr lang="en-US" sz="2400" b="0" dirty="0">
                <a:solidFill>
                  <a:srgbClr val="FFFFFF"/>
                </a:solidFill>
                <a:latin typeface="Times" charset="0"/>
              </a:rPr>
              <a:t>BE: Author’s belief in existence</a:t>
            </a:r>
          </a:p>
          <a:p>
            <a:pPr lvl="6" defTabSz="457200"/>
            <a:r>
              <a:rPr lang="en-US" sz="2400" b="0" dirty="0">
                <a:solidFill>
                  <a:srgbClr val="FFFFFF"/>
                </a:solidFill>
                <a:latin typeface="Times" charset="0"/>
              </a:rPr>
              <a:t>BR: Author’s belief in relevance</a:t>
            </a:r>
          </a:p>
          <a:p>
            <a:pPr lvl="5" defTabSz="457200"/>
            <a:endParaRPr lang="en-US" sz="2400" b="0" dirty="0">
              <a:solidFill>
                <a:srgbClr val="FFFFFF"/>
              </a:solidFill>
              <a:latin typeface="Times" charset="0"/>
            </a:endParaRPr>
          </a:p>
          <a:p>
            <a:pPr lvl="7" defTabSz="457200"/>
            <a:r>
              <a:rPr lang="en-US" sz="2400" b="0" dirty="0">
                <a:solidFill>
                  <a:srgbClr val="FFFFFF"/>
                </a:solidFill>
                <a:latin typeface="Times" charset="0"/>
              </a:rPr>
              <a:t>IE: Author’s intended encoding</a:t>
            </a:r>
          </a:p>
          <a:p>
            <a:pPr lvl="7" defTabSz="457200"/>
            <a:r>
              <a:rPr lang="en-US" sz="2400" b="0" dirty="0">
                <a:solidFill>
                  <a:srgbClr val="FFFFFF"/>
                </a:solidFill>
                <a:latin typeface="Times" charset="0"/>
              </a:rPr>
              <a:t>TR: Type of reference</a:t>
            </a:r>
          </a:p>
          <a:p>
            <a:pPr lvl="7" defTabSz="457200"/>
            <a:r>
              <a:rPr lang="en-US" sz="2400" b="0" dirty="0">
                <a:solidFill>
                  <a:srgbClr val="FFFFFF"/>
                </a:solidFill>
                <a:latin typeface="Times" charset="0"/>
              </a:rPr>
              <a:t>ME: Magnitude of error</a:t>
            </a:r>
          </a:p>
        </p:txBody>
      </p:sp>
      <p:sp>
        <p:nvSpPr>
          <p:cNvPr id="2" name="Rectangle 1"/>
          <p:cNvSpPr/>
          <p:nvPr/>
        </p:nvSpPr>
        <p:spPr>
          <a:xfrm>
            <a:off x="-76200" y="608076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55563" indent="0"/>
            <a:r>
              <a:rPr lang="en-US" sz="1050" b="0" kern="0" dirty="0" err="1">
                <a:solidFill>
                  <a:schemeClr val="bg1"/>
                </a:solidFill>
              </a:rPr>
              <a:t>Seppãlã</a:t>
            </a:r>
            <a:r>
              <a:rPr lang="en-US" sz="1050" b="0" kern="0" dirty="0">
                <a:solidFill>
                  <a:schemeClr val="bg1"/>
                </a:solidFill>
              </a:rPr>
              <a:t> S, Smith B, Ceusters W. </a:t>
            </a:r>
            <a:r>
              <a:rPr lang="en-US" sz="1050" b="0" i="1" kern="0" dirty="0">
                <a:solidFill>
                  <a:schemeClr val="bg1"/>
                </a:solidFill>
              </a:rPr>
              <a:t>Applying the realism-based ontology versioning method for tracking changes in the Basic Formal Ontology</a:t>
            </a:r>
            <a:r>
              <a:rPr lang="en-US" sz="1050" b="0" kern="0" dirty="0">
                <a:solidFill>
                  <a:schemeClr val="bg1"/>
                </a:solidFill>
              </a:rPr>
              <a:t>. Formal Ontology in Information Systems. Proceedings of the Eight International Conference (FOIS 2014), Amsterdam: IOS Press, 2014;:227-240.</a:t>
            </a:r>
          </a:p>
        </p:txBody>
      </p:sp>
    </p:spTree>
    <p:extLst>
      <p:ext uri="{BB962C8B-B14F-4D97-AF65-F5344CB8AC3E}">
        <p14:creationId xmlns:p14="http://schemas.microsoft.com/office/powerpoint/2010/main" val="19666047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use of Referent Tracking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Above all: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Representation of what is the case for particulars in some portion of reality: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Electronic healthcare systems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Gazetteers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Product or system maintenance systems.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But also: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As an aid to build application ontologies.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Shows you where shortcut relations can be useful and how to avoid unnecessary reification in ontologies crippled by the ‘only binary relations’ requirement.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Forces you to think better about temporal aspects!</a:t>
            </a:r>
          </a:p>
        </p:txBody>
      </p:sp>
    </p:spTree>
    <p:extLst>
      <p:ext uri="{BB962C8B-B14F-4D97-AF65-F5344CB8AC3E}">
        <p14:creationId xmlns:p14="http://schemas.microsoft.com/office/powerpoint/2010/main" val="2461595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5F23A-FBF2-4617-B19C-00E94A549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Guided exercise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C86F0-BF23-455A-A840-FF4AC73F3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On the basis of the corrected A4 assignment: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Check (or adapt when necessary) the scenario described in A3 such that to each most-specific domain type-term in your A4 ontology a unique particular can be assigned which participates in the scenario.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Use the RT-methodology to represent the relationships expressed in the scenario in BFO2020-style CLIF.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All relationships must form ONE graph (i.e., all relationships must have at least one non-time particular that is also used in at least one other relationship.).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Use the relationships which share a particular to improve the definitions for the domain type-terms that are instantiated by them.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771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12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122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014-Indianapolis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12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122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20675</TotalTime>
  <Words>4686</Words>
  <Application>Microsoft Office PowerPoint</Application>
  <PresentationFormat>On-screen Show (4:3)</PresentationFormat>
  <Paragraphs>1101</Paragraphs>
  <Slides>81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92" baseType="lpstr">
      <vt:lpstr>Batang</vt:lpstr>
      <vt:lpstr>Arial</vt:lpstr>
      <vt:lpstr>Calibri</vt:lpstr>
      <vt:lpstr>Georgia</vt:lpstr>
      <vt:lpstr>Times</vt:lpstr>
      <vt:lpstr>Times New Roman</vt:lpstr>
      <vt:lpstr>Trebuchet MS</vt:lpstr>
      <vt:lpstr>Verdana</vt:lpstr>
      <vt:lpstr>Office Theme</vt:lpstr>
      <vt:lpstr>2014-Indianapolis</vt:lpstr>
      <vt:lpstr>Photo Editor-foto</vt:lpstr>
      <vt:lpstr>BMI508 – Fall 2026 Introduction to Biomedical Ontology  Class 8 – Oct 14, 2026 Using Referent Tracking for  ontology development     </vt:lpstr>
      <vt:lpstr>Outline</vt:lpstr>
      <vt:lpstr>RT’s foundation: Ontological Realism: what it commits to.</vt:lpstr>
      <vt:lpstr>Ontological Realism: Basic Formal Ontology</vt:lpstr>
      <vt:lpstr>Basic Principles</vt:lpstr>
      <vt:lpstr>Referent Tracking has its basis in three distinctions made in Ontological Realism</vt:lpstr>
      <vt:lpstr>Referent Tracking has its basis in three distinctions made in Ontological Realism First distinction</vt:lpstr>
      <vt:lpstr>Universals versus particulars: elucidations</vt:lpstr>
      <vt:lpstr>Universals versus particulars: no universal is or can become a particular or vice versa</vt:lpstr>
      <vt:lpstr>Universals versus particulars every particular is an instance of at least one universal </vt:lpstr>
      <vt:lpstr>Universals versus particulars for every universal there is or has been at least one instance </vt:lpstr>
      <vt:lpstr>An ontology uses references to universals</vt:lpstr>
      <vt:lpstr>Referent Tracking is primarily about particulars</vt:lpstr>
      <vt:lpstr>Referent Tracking is primarily about particulars</vt:lpstr>
      <vt:lpstr>Referent Tracking is primarily about particulars</vt:lpstr>
      <vt:lpstr>RT / Ontology collaboration</vt:lpstr>
      <vt:lpstr>Importance of the particular/universal distinction (1)</vt:lpstr>
      <vt:lpstr>Importance of being clear</vt:lpstr>
      <vt:lpstr>Talking about particulars or types?</vt:lpstr>
      <vt:lpstr>Talking about particulars or types?</vt:lpstr>
      <vt:lpstr>Importance of the particular/universal distinction (2)</vt:lpstr>
      <vt:lpstr>How to analyze these assertions?</vt:lpstr>
      <vt:lpstr>‘ … bruxism is a behavior …’</vt:lpstr>
      <vt:lpstr>‘ … bruxism is a behavior …’ (1)</vt:lpstr>
      <vt:lpstr>‘ … bruxism is a behavior …’ (2)</vt:lpstr>
      <vt:lpstr>‘ … bruxism is a behavior …’ ‘Bruxism is a continuously distributed behavior’  (1)</vt:lpstr>
      <vt:lpstr>‘ … bruxism is a behavior …’ ‘Bruxism is a continuously distributed behavior’ (2)</vt:lpstr>
      <vt:lpstr>‘ … bruxism is a behavior …’ ‘Bruxism is a continuously distributed behavior’ (3)</vt:lpstr>
      <vt:lpstr>‘ … bruxism is a behavior …’ ‘Bruxism is a continuously distributed behavior’  (4)</vt:lpstr>
      <vt:lpstr>A universal whose particulars ‘are distributed over a continuum’</vt:lpstr>
      <vt:lpstr>A universal whose particulars ‘are distributed over a continuum’</vt:lpstr>
      <vt:lpstr>A universal whose particulars ‘are distributed over a continuum’</vt:lpstr>
      <vt:lpstr>Similarly</vt:lpstr>
      <vt:lpstr>Similarly</vt:lpstr>
      <vt:lpstr>Importance of the particular/universal distinction (3)</vt:lpstr>
      <vt:lpstr>PowerPoint Presentation</vt:lpstr>
      <vt:lpstr>PowerPoint Presentation</vt:lpstr>
      <vt:lpstr>RT interpretation of ‘diagnoses’ in EHRs</vt:lpstr>
      <vt:lpstr>The consequence: several ambiguities!</vt:lpstr>
      <vt:lpstr>Focus of Referent Tracking (1)</vt:lpstr>
      <vt:lpstr>Focus of Referent Tracking (1)</vt:lpstr>
      <vt:lpstr>RT interpretation of ‘diagnoses’ in EHRs</vt:lpstr>
      <vt:lpstr>Universals versus particulars: a sad example</vt:lpstr>
      <vt:lpstr>Solution: use IUIs to denote particulars</vt:lpstr>
      <vt:lpstr>Key RT mechanism: IUI assignment</vt:lpstr>
      <vt:lpstr>Criteria for IUI assignment</vt:lpstr>
      <vt:lpstr>IUI</vt:lpstr>
      <vt:lpstr>Codes for ‘types’ AND identifiers for instances … one of a few possibilities</vt:lpstr>
      <vt:lpstr>Referent Tracking has its basis in three distinctions made in Ontological Realism  Second distinction</vt:lpstr>
      <vt:lpstr>Continuants  Occurrents (1)</vt:lpstr>
      <vt:lpstr>Continuants  Occurrents (2)</vt:lpstr>
      <vt:lpstr>NEVER FORGET!</vt:lpstr>
      <vt:lpstr>Importance of time indexing</vt:lpstr>
      <vt:lpstr>Importance of time indexing (1)</vt:lpstr>
      <vt:lpstr>Importance of time indexing (2)</vt:lpstr>
      <vt:lpstr>Importance of time indexing (3)</vt:lpstr>
      <vt:lpstr>Would this work?</vt:lpstr>
      <vt:lpstr>NO !!!  Occurrents never change type !!!</vt:lpstr>
      <vt:lpstr>Referent Tracking has its basis in three distinctions made in Ontological Realism  Third distinction</vt:lpstr>
      <vt:lpstr>Representing portions of reality through Referent Tracking assertions</vt:lpstr>
      <vt:lpstr>Focus of Referent Tracking (2)</vt:lpstr>
      <vt:lpstr>Reality                        representation</vt:lpstr>
      <vt:lpstr>Reality    through    representation</vt:lpstr>
      <vt:lpstr>Reality         and       representation  (1)</vt:lpstr>
      <vt:lpstr>Reality         and       representation  (2)</vt:lpstr>
      <vt:lpstr>Basic Referent Tracking Assertion</vt:lpstr>
      <vt:lpstr>Reality    through    representation  (3)</vt:lpstr>
      <vt:lpstr>Basic Referent Tracking Assertions</vt:lpstr>
      <vt:lpstr>Simple RT-compatible assertions (BFO2020)</vt:lpstr>
      <vt:lpstr>RT assertions in CLIF</vt:lpstr>
      <vt:lpstr>‘#n’:  (globally) singularly unique identifiers</vt:lpstr>
      <vt:lpstr>‘tn’:  (globally) unique identifiers</vt:lpstr>
      <vt:lpstr>Capacities for reasoners</vt:lpstr>
      <vt:lpstr>Referent tracking assertions are real</vt:lpstr>
      <vt:lpstr>Referent Tracking System Components</vt:lpstr>
      <vt:lpstr>Essentials of Referent Tracking  </vt:lpstr>
      <vt:lpstr>Towards formalization: RT tuple types</vt:lpstr>
      <vt:lpstr>D-tuples:  Validity and availability of information </vt:lpstr>
      <vt:lpstr>Error types for representations in RTS</vt:lpstr>
      <vt:lpstr>Summary: use of Referent Tracking</vt:lpstr>
      <vt:lpstr>Guided exercise</vt:lpstr>
    </vt:vector>
  </TitlesOfParts>
  <Company>SUNY at Buffalo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Creative/News Services</dc:creator>
  <cp:lastModifiedBy>Werner Ceusters</cp:lastModifiedBy>
  <cp:revision>545</cp:revision>
  <dcterms:created xsi:type="dcterms:W3CDTF">2011-06-07T20:07:59Z</dcterms:created>
  <dcterms:modified xsi:type="dcterms:W3CDTF">2026-10-14T18:17:53Z</dcterms:modified>
</cp:coreProperties>
</file>