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7"/>
  </p:notesMasterIdLst>
  <p:handoutMasterIdLst>
    <p:handoutMasterId r:id="rId38"/>
  </p:handoutMasterIdLst>
  <p:sldIdLst>
    <p:sldId id="1369" r:id="rId2"/>
    <p:sldId id="1400" r:id="rId3"/>
    <p:sldId id="1403" r:id="rId4"/>
    <p:sldId id="1406" r:id="rId5"/>
    <p:sldId id="1849" r:id="rId6"/>
    <p:sldId id="1409" r:id="rId7"/>
    <p:sldId id="1836" r:id="rId8"/>
    <p:sldId id="1837" r:id="rId9"/>
    <p:sldId id="1850" r:id="rId10"/>
    <p:sldId id="1399" r:id="rId11"/>
    <p:sldId id="1839" r:id="rId12"/>
    <p:sldId id="1410" r:id="rId13"/>
    <p:sldId id="1411" r:id="rId14"/>
    <p:sldId id="1845" r:id="rId15"/>
    <p:sldId id="1844" r:id="rId16"/>
    <p:sldId id="1840" r:id="rId17"/>
    <p:sldId id="1851" r:id="rId18"/>
    <p:sldId id="1841" r:id="rId19"/>
    <p:sldId id="1842" r:id="rId20"/>
    <p:sldId id="1843" r:id="rId21"/>
    <p:sldId id="1852" r:id="rId22"/>
    <p:sldId id="1846" r:id="rId23"/>
    <p:sldId id="1853" r:id="rId24"/>
    <p:sldId id="1847" r:id="rId25"/>
    <p:sldId id="1854" r:id="rId26"/>
    <p:sldId id="1848" r:id="rId27"/>
    <p:sldId id="1855" r:id="rId28"/>
    <p:sldId id="1856" r:id="rId29"/>
    <p:sldId id="1861" r:id="rId30"/>
    <p:sldId id="1388" r:id="rId31"/>
    <p:sldId id="1857" r:id="rId32"/>
    <p:sldId id="1860" r:id="rId33"/>
    <p:sldId id="1858" r:id="rId34"/>
    <p:sldId id="1862" r:id="rId35"/>
    <p:sldId id="1401" r:id="rId36"/>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0000"/>
    <a:srgbClr val="F6D5A8"/>
    <a:srgbClr val="000D26"/>
    <a:srgbClr val="CCCCCC"/>
    <a:srgbClr val="E59C00"/>
    <a:srgbClr val="ECD63F"/>
    <a:srgbClr val="BBE0E3"/>
    <a:srgbClr val="D5C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4" autoAdjust="0"/>
    <p:restoredTop sz="59364" autoAdjust="0"/>
  </p:normalViewPr>
  <p:slideViewPr>
    <p:cSldViewPr>
      <p:cViewPr varScale="1">
        <p:scale>
          <a:sx n="42" d="100"/>
          <a:sy n="42" d="100"/>
        </p:scale>
        <p:origin x="1449" y="45"/>
      </p:cViewPr>
      <p:guideLst>
        <p:guide orient="horz" pos="2160"/>
        <p:guide pos="3840"/>
      </p:guideLst>
    </p:cSldViewPr>
  </p:slideViewPr>
  <p:notesTextViewPr>
    <p:cViewPr>
      <p:scale>
        <a:sx n="3" d="2"/>
        <a:sy n="3" d="2"/>
      </p:scale>
      <p:origin x="0" y="0"/>
    </p:cViewPr>
  </p:notesTextViewPr>
  <p:sorterViewPr>
    <p:cViewPr>
      <p:scale>
        <a:sx n="110" d="100"/>
        <a:sy n="110" d="100"/>
      </p:scale>
      <p:origin x="0" y="-12516"/>
    </p:cViewPr>
  </p:sorterViewPr>
  <p:notesViewPr>
    <p:cSldViewPr>
      <p:cViewPr varScale="1">
        <p:scale>
          <a:sx n="53" d="100"/>
          <a:sy n="53" d="100"/>
        </p:scale>
        <p:origin x="2514"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25E6B-A41D-4854-806E-B3C27E91F80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016457-3129-426D-A335-91B5B50DDCFF}"/>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4628A1B-95E9-44FD-B27B-53613284C89C}" type="datetimeFigureOut">
              <a:rPr lang="en-US" smtClean="0"/>
              <a:t>11/9/2025</a:t>
            </a:fld>
            <a:endParaRPr lang="en-US"/>
          </a:p>
        </p:txBody>
      </p:sp>
      <p:sp>
        <p:nvSpPr>
          <p:cNvPr id="4" name="Footer Placeholder 3">
            <a:extLst>
              <a:ext uri="{FF2B5EF4-FFF2-40B4-BE49-F238E27FC236}">
                <a16:creationId xmlns:a16="http://schemas.microsoft.com/office/drawing/2014/main" id="{D80AB646-C47A-4C65-9A84-CB09CFF4346C}"/>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E41413-4A4B-48EE-9D7C-14680789445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FDC01F8-D551-4343-8B22-42EEA612564A}" type="slidenum">
              <a:rPr lang="en-US" smtClean="0"/>
              <a:t>‹#›</a:t>
            </a:fld>
            <a:endParaRPr lang="en-US"/>
          </a:p>
        </p:txBody>
      </p:sp>
    </p:spTree>
    <p:extLst>
      <p:ext uri="{BB962C8B-B14F-4D97-AF65-F5344CB8AC3E}">
        <p14:creationId xmlns:p14="http://schemas.microsoft.com/office/powerpoint/2010/main" val="206652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Image Placeholder 1">
            <a:extLst>
              <a:ext uri="{FF2B5EF4-FFF2-40B4-BE49-F238E27FC236}">
                <a16:creationId xmlns:a16="http://schemas.microsoft.com/office/drawing/2014/main" id="{C88B6A9E-3036-4312-AF50-8CCA721A7688}"/>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3" name="Header Placeholder 2">
            <a:extLst>
              <a:ext uri="{FF2B5EF4-FFF2-40B4-BE49-F238E27FC236}">
                <a16:creationId xmlns:a16="http://schemas.microsoft.com/office/drawing/2014/main" id="{31C2F1A0-25E5-4A0F-994C-0C949F2E4D0A}"/>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4" name="Date Placeholder 3">
            <a:extLst>
              <a:ext uri="{FF2B5EF4-FFF2-40B4-BE49-F238E27FC236}">
                <a16:creationId xmlns:a16="http://schemas.microsoft.com/office/drawing/2014/main" id="{94447641-1248-426C-9CA6-0B654F97F22B}"/>
              </a:ext>
            </a:extLst>
          </p:cNvPr>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6D39880-0948-4736-ADB4-9CCCE0D678C5}" type="datetimeFigureOut">
              <a:rPr lang="en-US" smtClean="0"/>
              <a:t>11/9/2025</a:t>
            </a:fld>
            <a:endParaRPr lang="en-US"/>
          </a:p>
        </p:txBody>
      </p:sp>
      <p:sp>
        <p:nvSpPr>
          <p:cNvPr id="6" name="Slide Number Placeholder 5">
            <a:extLst>
              <a:ext uri="{FF2B5EF4-FFF2-40B4-BE49-F238E27FC236}">
                <a16:creationId xmlns:a16="http://schemas.microsoft.com/office/drawing/2014/main" id="{5909B804-82D0-4947-A043-AC98A494EF5B}"/>
              </a:ext>
            </a:extLst>
          </p:cNvPr>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9990B18-B6B9-4591-9046-A185CCA09297}" type="slidenum">
              <a:rPr lang="en-US" smtClean="0"/>
              <a:t>‹#›</a:t>
            </a:fld>
            <a:endParaRPr lang="en-US"/>
          </a:p>
        </p:txBody>
      </p:sp>
      <p:sp>
        <p:nvSpPr>
          <p:cNvPr id="7" name="Footer Placeholder 6">
            <a:extLst>
              <a:ext uri="{FF2B5EF4-FFF2-40B4-BE49-F238E27FC236}">
                <a16:creationId xmlns:a16="http://schemas.microsoft.com/office/drawing/2014/main" id="{AB795F88-A6DE-4B5B-BAFE-E02AA5A9214C}"/>
              </a:ext>
            </a:extLst>
          </p:cNvPr>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1726"/>
          </a:xfrm>
          <a:prstGeom prst="rect">
            <a:avLst/>
          </a:prstGeom>
          <a:ln/>
        </p:spPr>
        <p:txBody>
          <a:bodyPr/>
          <a:lstStyle/>
          <a:p>
            <a:fld id="{46D3674D-E59F-4C2D-95C3-E10A23210743}" type="slidenum">
              <a:rPr lang="en-US"/>
              <a:pPr/>
              <a:t>1</a:t>
            </a:fld>
            <a:endParaRPr lang="en-US"/>
          </a:p>
        </p:txBody>
      </p:sp>
      <p:sp>
        <p:nvSpPr>
          <p:cNvPr id="20482" name="Rectangle 2"/>
          <p:cNvSpPr>
            <a:spLocks noGrp="1" noRot="1" noChangeAspect="1" noChangeArrowheads="1" noTextEdit="1"/>
          </p:cNvSpPr>
          <p:nvPr>
            <p:ph type="sldImg"/>
          </p:nvPr>
        </p:nvSpPr>
        <p:spPr>
          <a:xfrm>
            <a:off x="777875" y="1200150"/>
            <a:ext cx="5759450" cy="3240088"/>
          </a:xfrm>
          <a:prstGeom prst="rect">
            <a:avLst/>
          </a:prstGeom>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10</a:t>
            </a:fld>
            <a:endParaRPr lang="en-US"/>
          </a:p>
        </p:txBody>
      </p:sp>
    </p:spTree>
    <p:extLst>
      <p:ext uri="{BB962C8B-B14F-4D97-AF65-F5344CB8AC3E}">
        <p14:creationId xmlns:p14="http://schemas.microsoft.com/office/powerpoint/2010/main" val="245165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463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12</a:t>
            </a:fld>
            <a:endParaRPr lang="en-US"/>
          </a:p>
        </p:txBody>
      </p:sp>
    </p:spTree>
    <p:extLst>
      <p:ext uri="{BB962C8B-B14F-4D97-AF65-F5344CB8AC3E}">
        <p14:creationId xmlns:p14="http://schemas.microsoft.com/office/powerpoint/2010/main" val="277676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13</a:t>
            </a:fld>
            <a:endParaRPr lang="en-US"/>
          </a:p>
        </p:txBody>
      </p:sp>
    </p:spTree>
    <p:extLst>
      <p:ext uri="{BB962C8B-B14F-4D97-AF65-F5344CB8AC3E}">
        <p14:creationId xmlns:p14="http://schemas.microsoft.com/office/powerpoint/2010/main" val="373935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14</a:t>
            </a:fld>
            <a:endParaRPr lang="en-US"/>
          </a:p>
        </p:txBody>
      </p:sp>
    </p:spTree>
    <p:extLst>
      <p:ext uri="{BB962C8B-B14F-4D97-AF65-F5344CB8AC3E}">
        <p14:creationId xmlns:p14="http://schemas.microsoft.com/office/powerpoint/2010/main" val="3952192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15</a:t>
            </a:fld>
            <a:endParaRPr lang="en-US"/>
          </a:p>
        </p:txBody>
      </p:sp>
    </p:spTree>
    <p:extLst>
      <p:ext uri="{BB962C8B-B14F-4D97-AF65-F5344CB8AC3E}">
        <p14:creationId xmlns:p14="http://schemas.microsoft.com/office/powerpoint/2010/main" val="420757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16</a:t>
            </a:fld>
            <a:endParaRPr lang="en-US"/>
          </a:p>
        </p:txBody>
      </p:sp>
    </p:spTree>
    <p:extLst>
      <p:ext uri="{BB962C8B-B14F-4D97-AF65-F5344CB8AC3E}">
        <p14:creationId xmlns:p14="http://schemas.microsoft.com/office/powerpoint/2010/main" val="240948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554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273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549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2</a:t>
            </a:fld>
            <a:endParaRPr lang="en-US"/>
          </a:p>
        </p:txBody>
      </p:sp>
    </p:spTree>
    <p:extLst>
      <p:ext uri="{BB962C8B-B14F-4D97-AF65-F5344CB8AC3E}">
        <p14:creationId xmlns:p14="http://schemas.microsoft.com/office/powerpoint/2010/main" val="2848526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6780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13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22</a:t>
            </a:fld>
            <a:endParaRPr lang="en-US"/>
          </a:p>
        </p:txBody>
      </p:sp>
    </p:spTree>
    <p:extLst>
      <p:ext uri="{BB962C8B-B14F-4D97-AF65-F5344CB8AC3E}">
        <p14:creationId xmlns:p14="http://schemas.microsoft.com/office/powerpoint/2010/main" val="1925266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8472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0173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947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7961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372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3258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419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3</a:t>
            </a:fld>
            <a:endParaRPr lang="en-US"/>
          </a:p>
        </p:txBody>
      </p:sp>
    </p:spTree>
    <p:extLst>
      <p:ext uri="{BB962C8B-B14F-4D97-AF65-F5344CB8AC3E}">
        <p14:creationId xmlns:p14="http://schemas.microsoft.com/office/powerpoint/2010/main" val="1975767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30</a:t>
            </a:fld>
            <a:endParaRPr lang="en-US"/>
          </a:p>
        </p:txBody>
      </p:sp>
    </p:spTree>
    <p:extLst>
      <p:ext uri="{BB962C8B-B14F-4D97-AF65-F5344CB8AC3E}">
        <p14:creationId xmlns:p14="http://schemas.microsoft.com/office/powerpoint/2010/main" val="2973973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8373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165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7460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34</a:t>
            </a:fld>
            <a:endParaRPr lang="en-US"/>
          </a:p>
        </p:txBody>
      </p:sp>
    </p:spTree>
    <p:extLst>
      <p:ext uri="{BB962C8B-B14F-4D97-AF65-F5344CB8AC3E}">
        <p14:creationId xmlns:p14="http://schemas.microsoft.com/office/powerpoint/2010/main" val="388750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503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4</a:t>
            </a:fld>
            <a:endParaRPr lang="en-US"/>
          </a:p>
        </p:txBody>
      </p:sp>
    </p:spTree>
    <p:extLst>
      <p:ext uri="{BB962C8B-B14F-4D97-AF65-F5344CB8AC3E}">
        <p14:creationId xmlns:p14="http://schemas.microsoft.com/office/powerpoint/2010/main" val="24649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007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000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4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8</a:t>
            </a:fld>
            <a:endParaRPr lang="en-US"/>
          </a:p>
        </p:txBody>
      </p:sp>
    </p:spTree>
    <p:extLst>
      <p:ext uri="{BB962C8B-B14F-4D97-AF65-F5344CB8AC3E}">
        <p14:creationId xmlns:p14="http://schemas.microsoft.com/office/powerpoint/2010/main" val="119569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984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1016000" y="3733800"/>
            <a:ext cx="103632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963084" y="3743326"/>
            <a:ext cx="103632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963084" y="2243139"/>
            <a:ext cx="103632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115824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304800" y="1676400"/>
            <a:ext cx="115824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103632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914400" y="2438400"/>
            <a:ext cx="508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438400"/>
            <a:ext cx="508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109728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609600" y="2315377"/>
            <a:ext cx="5386917"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2895601"/>
            <a:ext cx="5386917"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315377"/>
            <a:ext cx="5389033"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6193368" y="2895601"/>
            <a:ext cx="5389033"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800"/>
            <a:ext cx="4011084"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4766733" y="1066801"/>
            <a:ext cx="6815667"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514600"/>
            <a:ext cx="4011084"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0"/>
            <a:ext cx="7112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2438400" y="1143000"/>
            <a:ext cx="7112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8400" y="5138738"/>
            <a:ext cx="7112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12192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sz="2400"/>
          </a:p>
        </p:txBody>
      </p:sp>
      <p:sp>
        <p:nvSpPr>
          <p:cNvPr id="5" name="Rectangle 19"/>
          <p:cNvSpPr>
            <a:spLocks noChangeArrowheads="1"/>
          </p:cNvSpPr>
          <p:nvPr userDrawn="1"/>
        </p:nvSpPr>
        <p:spPr bwMode="auto">
          <a:xfrm>
            <a:off x="0" y="1066800"/>
            <a:ext cx="12192000" cy="5791200"/>
          </a:xfrm>
          <a:prstGeom prst="rect">
            <a:avLst/>
          </a:prstGeom>
          <a:solidFill>
            <a:srgbClr val="000042"/>
          </a:solidFill>
          <a:ln w="9525">
            <a:noFill/>
            <a:miter lim="800000"/>
            <a:headEnd/>
            <a:tailEnd/>
          </a:ln>
          <a:effectLst/>
        </p:spPr>
        <p:txBody>
          <a:bodyPr wrap="none" anchor="ctr"/>
          <a:lstStyle/>
          <a:p>
            <a:pPr>
              <a:defRPr/>
            </a:pPr>
            <a:endParaRPr lang="en-US" sz="2400"/>
          </a:p>
        </p:txBody>
      </p:sp>
      <p:sp>
        <p:nvSpPr>
          <p:cNvPr id="6" name="Rectangle 2"/>
          <p:cNvSpPr>
            <a:spLocks noChangeArrowheads="1"/>
          </p:cNvSpPr>
          <p:nvPr/>
        </p:nvSpPr>
        <p:spPr bwMode="auto">
          <a:xfrm>
            <a:off x="0" y="1066800"/>
            <a:ext cx="12192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sz="2400"/>
          </a:p>
        </p:txBody>
      </p:sp>
      <p:sp>
        <p:nvSpPr>
          <p:cNvPr id="7" name="Rectangle 3"/>
          <p:cNvSpPr>
            <a:spLocks noChangeArrowheads="1"/>
          </p:cNvSpPr>
          <p:nvPr/>
        </p:nvSpPr>
        <p:spPr bwMode="auto">
          <a:xfrm>
            <a:off x="0" y="1066800"/>
            <a:ext cx="12192000" cy="5791200"/>
          </a:xfrm>
          <a:prstGeom prst="rect">
            <a:avLst/>
          </a:prstGeom>
          <a:noFill/>
          <a:ln w="9525">
            <a:noFill/>
            <a:miter lim="800000"/>
            <a:headEnd/>
            <a:tailEnd/>
          </a:ln>
          <a:effectLst/>
        </p:spPr>
        <p:txBody>
          <a:bodyPr wrap="none" anchor="ctr"/>
          <a:lstStyle/>
          <a:p>
            <a:pPr>
              <a:defRPr/>
            </a:pPr>
            <a:endParaRPr lang="en-US" sz="2400"/>
          </a:p>
        </p:txBody>
      </p:sp>
      <p:graphicFrame>
        <p:nvGraphicFramePr>
          <p:cNvPr id="8" name="Object 6"/>
          <p:cNvGraphicFramePr>
            <a:graphicFrameLocks noChangeAspect="1"/>
          </p:cNvGraphicFramePr>
          <p:nvPr/>
        </p:nvGraphicFramePr>
        <p:xfrm>
          <a:off x="0" y="0"/>
          <a:ext cx="12192000" cy="1130300"/>
        </p:xfrm>
        <a:graphic>
          <a:graphicData uri="http://schemas.openxmlformats.org/presentationml/2006/ole">
            <mc:AlternateContent xmlns:mc="http://schemas.openxmlformats.org/markup-compatibility/2006">
              <mc:Choice xmlns:v="urn:schemas-microsoft-com:vml" Requires="v">
                <p:oleObj spid="_x0000_s182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2438400" y="71438"/>
            <a:ext cx="5588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203200" y="152400"/>
            <a:ext cx="23368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sz="2400"/>
            </a:p>
          </p:txBody>
        </p:sp>
        <p:sp>
          <p:nvSpPr>
            <p:cNvPr id="17" name="Rectangle 15"/>
            <p:cNvSpPr>
              <a:spLocks noChangeArrowheads="1"/>
            </p:cNvSpPr>
            <p:nvPr/>
          </p:nvSpPr>
          <p:spPr bwMode="auto">
            <a:xfrm>
              <a:off x="864" y="1440"/>
              <a:ext cx="960" cy="317"/>
            </a:xfrm>
            <a:prstGeom prst="rect">
              <a:avLst/>
            </a:prstGeom>
            <a:noFill/>
            <a:ln w="9525">
              <a:noFill/>
              <a:miter lim="800000"/>
              <a:headEnd/>
              <a:tailEnd/>
            </a:ln>
            <a:effectLst/>
          </p:spPr>
          <p:txBody>
            <a:bodyPr>
              <a:spAutoFit/>
            </a:bodyPr>
            <a:lstStyle/>
            <a:p>
              <a:pPr algn="l">
                <a:defRPr/>
              </a:pPr>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18" name="Line 16"/>
          <p:cNvSpPr>
            <a:spLocks noChangeShapeType="1"/>
          </p:cNvSpPr>
          <p:nvPr/>
        </p:nvSpPr>
        <p:spPr bwMode="auto">
          <a:xfrm>
            <a:off x="0" y="1143000"/>
            <a:ext cx="12192000" cy="0"/>
          </a:xfrm>
          <a:prstGeom prst="line">
            <a:avLst/>
          </a:prstGeom>
          <a:noFill/>
          <a:ln w="9525">
            <a:solidFill>
              <a:schemeClr val="bg1"/>
            </a:solidFill>
            <a:round/>
            <a:headEnd/>
            <a:tailEnd/>
          </a:ln>
          <a:effectLst/>
        </p:spPr>
        <p:txBody>
          <a:bodyPr anchor="ctr"/>
          <a:lstStyle/>
          <a:p>
            <a:pPr>
              <a:defRPr/>
            </a:pPr>
            <a:endParaRPr lang="en-US" sz="2400"/>
          </a:p>
        </p:txBody>
      </p:sp>
      <p:graphicFrame>
        <p:nvGraphicFramePr>
          <p:cNvPr id="19" name="Object 20"/>
          <p:cNvGraphicFramePr>
            <a:graphicFrameLocks noChangeAspect="1"/>
          </p:cNvGraphicFramePr>
          <p:nvPr userDrawn="1"/>
        </p:nvGraphicFramePr>
        <p:xfrm>
          <a:off x="0" y="0"/>
          <a:ext cx="12192000" cy="1130300"/>
        </p:xfrm>
        <a:graphic>
          <a:graphicData uri="http://schemas.openxmlformats.org/presentationml/2006/ole">
            <mc:AlternateContent xmlns:mc="http://schemas.openxmlformats.org/markup-compatibility/2006">
              <mc:Choice xmlns:v="urn:schemas-microsoft-com:vml" Requires="v">
                <p:oleObj spid="_x0000_s182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2438400" y="71438"/>
            <a:ext cx="5588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203200" y="152400"/>
            <a:ext cx="23368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sz="2400"/>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sz="2400"/>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sz="2400"/>
            </a:p>
          </p:txBody>
        </p:sp>
        <p:sp>
          <p:nvSpPr>
            <p:cNvPr id="28" name="Rectangle 29"/>
            <p:cNvSpPr>
              <a:spLocks noChangeArrowheads="1"/>
            </p:cNvSpPr>
            <p:nvPr/>
          </p:nvSpPr>
          <p:spPr bwMode="auto">
            <a:xfrm>
              <a:off x="864" y="1440"/>
              <a:ext cx="960" cy="317"/>
            </a:xfrm>
            <a:prstGeom prst="rect">
              <a:avLst/>
            </a:prstGeom>
            <a:noFill/>
            <a:ln w="9525">
              <a:noFill/>
              <a:miter lim="800000"/>
              <a:headEnd/>
              <a:tailEnd/>
            </a:ln>
            <a:effectLst/>
          </p:spPr>
          <p:txBody>
            <a:bodyPr>
              <a:spAutoFit/>
            </a:bodyPr>
            <a:lstStyle/>
            <a:p>
              <a:pPr algn="l">
                <a:defRPr/>
              </a:pPr>
              <a:r>
                <a:rPr lang="nl-BE" sz="2400">
                  <a:solidFill>
                    <a:srgbClr val="153C8B"/>
                  </a:solidFill>
                  <a:latin typeface="Verdana" pitchFamily="34" charset="0"/>
                </a:rPr>
                <a:t>R  </a:t>
              </a:r>
              <a:r>
                <a:rPr lang="nl-BE" sz="1600">
                  <a:solidFill>
                    <a:srgbClr val="153C8B"/>
                  </a:solidFill>
                  <a:latin typeface="Verdana" pitchFamily="34" charset="0"/>
                </a:rPr>
                <a:t> </a:t>
              </a:r>
              <a:r>
                <a:rPr lang="nl-BE" sz="2400">
                  <a:solidFill>
                    <a:srgbClr val="153C8B"/>
                  </a:solidFill>
                  <a:latin typeface="Verdana" pitchFamily="34" charset="0"/>
                </a:rPr>
                <a:t>T  U</a:t>
              </a:r>
              <a:endParaRPr lang="en-US" sz="2400">
                <a:solidFill>
                  <a:srgbClr val="153C8B"/>
                </a:solidFill>
                <a:latin typeface="Verdana" pitchFamily="34" charset="0"/>
              </a:endParaRPr>
            </a:p>
          </p:txBody>
        </p:sp>
      </p:grpSp>
      <p:sp>
        <p:nvSpPr>
          <p:cNvPr id="29" name="Line 30"/>
          <p:cNvSpPr>
            <a:spLocks noChangeShapeType="1"/>
          </p:cNvSpPr>
          <p:nvPr userDrawn="1"/>
        </p:nvSpPr>
        <p:spPr bwMode="auto">
          <a:xfrm>
            <a:off x="0" y="1143000"/>
            <a:ext cx="12192000" cy="0"/>
          </a:xfrm>
          <a:prstGeom prst="line">
            <a:avLst/>
          </a:prstGeom>
          <a:noFill/>
          <a:ln w="9525">
            <a:solidFill>
              <a:schemeClr val="bg1"/>
            </a:solidFill>
            <a:round/>
            <a:headEnd/>
            <a:tailEnd/>
          </a:ln>
          <a:effectLst/>
        </p:spPr>
        <p:txBody>
          <a:bodyPr anchor="ctr"/>
          <a:lstStyle/>
          <a:p>
            <a:pPr>
              <a:defRPr/>
            </a:pPr>
            <a:endParaRPr lang="en-US" sz="2400"/>
          </a:p>
        </p:txBody>
      </p:sp>
      <p:sp>
        <p:nvSpPr>
          <p:cNvPr id="2" name="Title 1"/>
          <p:cNvSpPr>
            <a:spLocks noGrp="1"/>
          </p:cNvSpPr>
          <p:nvPr>
            <p:ph type="title"/>
          </p:nvPr>
        </p:nvSpPr>
        <p:spPr>
          <a:xfrm>
            <a:off x="304800" y="1012825"/>
            <a:ext cx="115824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203200" y="1981200"/>
            <a:ext cx="117856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9652000" y="6553200"/>
            <a:ext cx="2540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12192000" cy="6858000"/>
          </a:xfrm>
          <a:prstGeom prst="rect">
            <a:avLst/>
          </a:prstGeom>
          <a:noFill/>
          <a:ln w="9525">
            <a:noFill/>
            <a:miter lim="800000"/>
            <a:headEnd/>
            <a:tailEnd/>
          </a:ln>
        </p:spPr>
      </p:pic>
      <p:sp>
        <p:nvSpPr>
          <p:cNvPr id="2" name="Rectangle 1"/>
          <p:cNvSpPr/>
          <p:nvPr userDrawn="1"/>
        </p:nvSpPr>
        <p:spPr bwMode="auto">
          <a:xfrm>
            <a:off x="0" y="609600"/>
            <a:ext cx="12192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0" y="6553200"/>
            <a:ext cx="457200" cy="304800"/>
          </a:xfrm>
          <a:prstGeom prst="rect">
            <a:avLst/>
          </a:prstGeom>
          <a:noFill/>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200" kern="0" smtClean="0"/>
              <a:pPr/>
              <a:t>‹#›</a:t>
            </a:fld>
            <a:endParaRPr lang="en-US" sz="1200" kern="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hf hd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github.com/BFO-ontology/BFO/issues?q=is%3Aissue%20histor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pubmed.ncbi.nlm.nih.gov/40949106/"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hyperlink" Target="https://pubmed.ncbi.nlm.nih.gov/40949106/"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pubmed.ncbi.nlm.nih.gov/40949106/"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40949106/"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pubmed.ncbi.nlm.nih.gov/40949106/"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www.cancerresearchuk.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cancerresearchuk.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0" y="1371600"/>
            <a:ext cx="12192000" cy="1066800"/>
          </a:xfrm>
          <a:ln/>
        </p:spPr>
        <p:txBody>
          <a:bodyPr/>
          <a:lstStyle/>
          <a:p>
            <a:pPr>
              <a:spcBef>
                <a:spcPts val="1200"/>
              </a:spcBef>
            </a:pPr>
            <a:r>
              <a:rPr lang="en-US" sz="2400" dirty="0"/>
              <a:t>16</a:t>
            </a:r>
            <a:r>
              <a:rPr lang="en-US" sz="2400" baseline="30000" dirty="0"/>
              <a:t>th</a:t>
            </a:r>
            <a:r>
              <a:rPr lang="en-US" sz="2400" dirty="0"/>
              <a:t> International Conference on Biological and Biomedical Ontology (ICBO 2025)</a:t>
            </a:r>
            <a:br>
              <a:rPr lang="en-US" sz="2400" dirty="0"/>
            </a:br>
            <a:r>
              <a:rPr lang="en-US" sz="2400" dirty="0"/>
              <a:t>Online: 9-11 November 2025</a:t>
            </a:r>
            <a:br>
              <a:rPr lang="en-US" sz="4400" dirty="0"/>
            </a:br>
            <a:br>
              <a:rPr lang="en-US" sz="1600" dirty="0"/>
            </a:br>
            <a:br>
              <a:rPr lang="en-US" sz="1800" dirty="0"/>
            </a:br>
            <a:r>
              <a:rPr lang="en-US" i="1" dirty="0"/>
              <a:t>History</a:t>
            </a:r>
            <a:r>
              <a:rPr lang="en-US" dirty="0"/>
              <a:t> in the Basic Formal Ontology</a:t>
            </a:r>
            <a:br>
              <a:rPr lang="en-US" sz="800" dirty="0"/>
            </a:br>
            <a:br>
              <a:rPr lang="en-US" sz="2400"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1524000" y="48768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i="1">
                <a:ea typeface="ＭＳ 明朝" panose="02020609040205080304" pitchFamily="49" charset="-128"/>
              </a:rPr>
              <a:t>Werner CEUSTERS </a:t>
            </a:r>
            <a:r>
              <a:rPr lang="en-GB" altLang="ja-JP" sz="2800" b="1" baseline="30000">
                <a:ea typeface="ＭＳ 明朝" panose="02020609040205080304" pitchFamily="49" charset="-128"/>
              </a:rPr>
              <a:t>1,2,3   </a:t>
            </a:r>
            <a:r>
              <a:rPr lang="en-GB" altLang="ja-JP" sz="2800" b="1">
                <a:ea typeface="ＭＳ 明朝" panose="02020609040205080304" pitchFamily="49" charset="-128"/>
              </a:rPr>
              <a:t>and   </a:t>
            </a:r>
            <a:r>
              <a:rPr lang="en-GB" altLang="ja-JP" sz="2800" b="1" i="1">
                <a:ea typeface="ＭＳ 明朝" panose="02020609040205080304" pitchFamily="49" charset="-128"/>
              </a:rPr>
              <a:t>Alan RUTTENBERG</a:t>
            </a:r>
            <a:r>
              <a:rPr lang="en-GB" altLang="ja-JP" sz="2800" b="1" i="1" baseline="30000">
                <a:ea typeface="ＭＳ 明朝" panose="02020609040205080304" pitchFamily="49" charset="-128"/>
              </a:rPr>
              <a:t> </a:t>
            </a:r>
            <a:r>
              <a:rPr lang="en-GB" altLang="ja-JP" sz="2800" b="1" baseline="30000">
                <a:ea typeface="ＭＳ 明朝" panose="02020609040205080304" pitchFamily="49" charset="-128"/>
              </a:rPr>
              <a:t>3</a:t>
            </a:r>
            <a:r>
              <a:rPr lang="en-GB" altLang="ja-JP" sz="1800" b="1" baseline="30000">
                <a:ea typeface="ＭＳ 明朝" panose="02020609040205080304" pitchFamily="49" charset="-128"/>
              </a:rPr>
              <a:t> </a:t>
            </a:r>
            <a:endParaRPr lang="en-US" altLang="ja-JP" sz="1800" i="1" baseline="30000">
              <a:ea typeface="ＭＳ 明朝" panose="02020609040205080304" pitchFamily="49" charset="-128"/>
            </a:endParaRPr>
          </a:p>
          <a:p>
            <a:pPr defTabSz="566738"/>
            <a:r>
              <a:rPr lang="en-GB" sz="1800" i="1" baseline="30000"/>
              <a:t>1</a:t>
            </a:r>
            <a:r>
              <a:rPr lang="en-GB" sz="1800" i="1"/>
              <a:t> Department of Biomedical Informatics, University at Buffalo, USA</a:t>
            </a:r>
          </a:p>
          <a:p>
            <a:pPr defTabSz="566738"/>
            <a:r>
              <a:rPr lang="en-GB" sz="1800" i="1" baseline="30000"/>
              <a:t>2</a:t>
            </a:r>
            <a:r>
              <a:rPr lang="en-GB" sz="1800" i="1"/>
              <a:t> Department of Psychiatry, University at Buffalo, USA</a:t>
            </a:r>
          </a:p>
          <a:p>
            <a:pPr defTabSz="566738"/>
            <a:r>
              <a:rPr lang="en-GB" sz="1800" i="1" baseline="30000"/>
              <a:t>3</a:t>
            </a:r>
            <a:r>
              <a:rPr lang="en-GB" sz="1800" i="1"/>
              <a:t> National </a:t>
            </a:r>
            <a:r>
              <a:rPr lang="en-GB" sz="1800" i="1" err="1"/>
              <a:t>Center</a:t>
            </a:r>
            <a:r>
              <a:rPr lang="en-GB" sz="1800" i="1"/>
              <a:t> for Ontological Research</a:t>
            </a:r>
          </a:p>
          <a:p>
            <a:pPr defTabSz="566738"/>
            <a:endParaRPr lang="en-GB" sz="1800" i="1"/>
          </a:p>
        </p:txBody>
      </p:sp>
      <p:grpSp>
        <p:nvGrpSpPr>
          <p:cNvPr id="5" name="Group 4"/>
          <p:cNvGrpSpPr/>
          <p:nvPr/>
        </p:nvGrpSpPr>
        <p:grpSpPr>
          <a:xfrm>
            <a:off x="0" y="609600"/>
            <a:ext cx="121920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A327-21E9-497D-90FF-F7EB6E3083BC}"/>
              </a:ext>
            </a:extLst>
          </p:cNvPr>
          <p:cNvSpPr>
            <a:spLocks noGrp="1"/>
          </p:cNvSpPr>
          <p:nvPr>
            <p:ph type="title"/>
          </p:nvPr>
        </p:nvSpPr>
        <p:spPr/>
        <p:txBody>
          <a:bodyPr/>
          <a:lstStyle/>
          <a:p>
            <a:r>
              <a:rPr lang="en-US" dirty="0"/>
              <a:t>The history of ‘history’ in (the making of) the BFO (1)</a:t>
            </a:r>
          </a:p>
        </p:txBody>
      </p:sp>
      <p:sp>
        <p:nvSpPr>
          <p:cNvPr id="3" name="Content Placeholder 2">
            <a:extLst>
              <a:ext uri="{FF2B5EF4-FFF2-40B4-BE49-F238E27FC236}">
                <a16:creationId xmlns:a16="http://schemas.microsoft.com/office/drawing/2014/main" id="{F7650E5A-5056-49D4-9A02-8AD8E8353F41}"/>
              </a:ext>
            </a:extLst>
          </p:cNvPr>
          <p:cNvSpPr>
            <a:spLocks noGrp="1"/>
          </p:cNvSpPr>
          <p:nvPr>
            <p:ph idx="1"/>
          </p:nvPr>
        </p:nvSpPr>
        <p:spPr>
          <a:xfrm>
            <a:off x="304800" y="1676400"/>
            <a:ext cx="7162800" cy="4953000"/>
          </a:xfrm>
        </p:spPr>
        <p:txBody>
          <a:bodyPr/>
          <a:lstStyle/>
          <a:p>
            <a:pPr algn="just">
              <a:spcAft>
                <a:spcPts val="0"/>
              </a:spcAft>
              <a:buFont typeface="Arial" panose="020B0604020202020204" pitchFamily="34" charset="0"/>
              <a:buChar char="•"/>
            </a:pPr>
            <a:r>
              <a:rPr lang="en-US" sz="1800" dirty="0"/>
              <a:t>‘</a:t>
            </a:r>
            <a:r>
              <a:rPr lang="en-US" sz="1800" i="1" dirty="0"/>
              <a:t>We can define the life of a </a:t>
            </a:r>
            <a:r>
              <a:rPr lang="en-US" sz="1800" i="1" u="sng" dirty="0"/>
              <a:t>Continuant</a:t>
            </a:r>
            <a:r>
              <a:rPr lang="en-US" sz="1800" i="1" dirty="0"/>
              <a:t> as the </a:t>
            </a:r>
            <a:r>
              <a:rPr lang="en-US" sz="1800" i="1" u="sng" dirty="0"/>
              <a:t>aggregate of the Occurrents</a:t>
            </a:r>
            <a:r>
              <a:rPr lang="en-US" sz="1800" i="1" dirty="0"/>
              <a:t> in which it </a:t>
            </a:r>
            <a:r>
              <a:rPr lang="en-US" sz="1800" i="1" u="sng" dirty="0"/>
              <a:t>participates</a:t>
            </a:r>
            <a:r>
              <a:rPr lang="en-US" sz="1800" dirty="0"/>
              <a:t>’ [2, p44].</a:t>
            </a:r>
          </a:p>
          <a:p>
            <a:pPr marL="457200" lvl="1" indent="0" algn="just">
              <a:spcAft>
                <a:spcPts val="1200"/>
              </a:spcAft>
              <a:buNone/>
            </a:pPr>
            <a:r>
              <a:rPr lang="en-US" sz="1200" dirty="0"/>
              <a:t>[2] P. </a:t>
            </a:r>
            <a:r>
              <a:rPr lang="en-US" sz="1200" dirty="0" err="1"/>
              <a:t>Grenon</a:t>
            </a:r>
            <a:r>
              <a:rPr lang="en-US" sz="1200" dirty="0"/>
              <a:t>, B. Smith. Persistence and Ontological Pluralism. In: C </a:t>
            </a:r>
            <a:r>
              <a:rPr lang="en-US" sz="1200" dirty="0" err="1"/>
              <a:t>Kanzian</a:t>
            </a:r>
            <a:r>
              <a:rPr lang="en-US" sz="1200" dirty="0"/>
              <a:t>, editor. Persistence. Boston: De Gruyter; 2007.</a:t>
            </a:r>
          </a:p>
          <a:p>
            <a:pPr algn="just">
              <a:spcAft>
                <a:spcPts val="0"/>
              </a:spcAft>
              <a:buFont typeface="Arial" panose="020B0604020202020204" pitchFamily="34" charset="0"/>
              <a:buChar char="•"/>
            </a:pPr>
            <a:r>
              <a:rPr lang="en-US" sz="1800" dirty="0"/>
              <a:t>‘</a:t>
            </a:r>
            <a:r>
              <a:rPr lang="en-US" sz="1800" i="1" dirty="0"/>
              <a:t>a history is a Process that is </a:t>
            </a:r>
            <a:r>
              <a:rPr lang="en-US" sz="1800" i="1" u="sng" dirty="0"/>
              <a:t>the sum of the totality of Processes taking place in the Spatiotemporal Region</a:t>
            </a:r>
            <a:r>
              <a:rPr lang="en-US" sz="1800" i="1" dirty="0"/>
              <a:t> occupied by a </a:t>
            </a:r>
            <a:r>
              <a:rPr lang="en-US" sz="1800" i="1" u="sng" dirty="0"/>
              <a:t>Material Entity</a:t>
            </a:r>
            <a:r>
              <a:rPr lang="en-US" sz="1800" i="1" dirty="0"/>
              <a:t> or </a:t>
            </a:r>
            <a:r>
              <a:rPr lang="en-US" sz="1800" i="1" u="sng" dirty="0"/>
              <a:t>Site</a:t>
            </a:r>
            <a:r>
              <a:rPr lang="en-US" sz="1800" i="1" dirty="0"/>
              <a:t>, including Processes on the surface of the entity or within the cavities to which it serves as host [138-001]</a:t>
            </a:r>
            <a:r>
              <a:rPr lang="en-US" sz="1800" dirty="0"/>
              <a:t>’ [4, p70]. </a:t>
            </a:r>
          </a:p>
          <a:p>
            <a:pPr marL="457200" lvl="1" indent="0" algn="just">
              <a:spcAft>
                <a:spcPts val="1200"/>
              </a:spcAft>
              <a:buNone/>
            </a:pPr>
            <a:r>
              <a:rPr lang="en-US" sz="1200" dirty="0"/>
              <a:t>[4] Barry Smith, Mauricio Almeida, Jonathan Bona, Mathias </a:t>
            </a:r>
            <a:r>
              <a:rPr lang="en-US" sz="1200" dirty="0" err="1"/>
              <a:t>Brochhausen</a:t>
            </a:r>
            <a:r>
              <a:rPr lang="en-US" sz="1200" dirty="0"/>
              <a:t>, et al. Basic Formal Ontology 2.0 - Specification and user's guide.2015 June 26, 2015.</a:t>
            </a:r>
          </a:p>
          <a:p>
            <a:pPr algn="just">
              <a:buFont typeface="Arial" panose="020B0604020202020204" pitchFamily="34" charset="0"/>
              <a:buChar char="•"/>
            </a:pPr>
            <a:endParaRPr lang="en-US" sz="2000" dirty="0"/>
          </a:p>
        </p:txBody>
      </p:sp>
      <p:grpSp>
        <p:nvGrpSpPr>
          <p:cNvPr id="9" name="Group 8">
            <a:extLst>
              <a:ext uri="{FF2B5EF4-FFF2-40B4-BE49-F238E27FC236}">
                <a16:creationId xmlns:a16="http://schemas.microsoft.com/office/drawing/2014/main" id="{F5790A97-F8A0-44FD-B0C2-A150D5BC566E}"/>
              </a:ext>
            </a:extLst>
          </p:cNvPr>
          <p:cNvGrpSpPr/>
          <p:nvPr/>
        </p:nvGrpSpPr>
        <p:grpSpPr>
          <a:xfrm>
            <a:off x="7620000" y="1676400"/>
            <a:ext cx="4419600" cy="5029200"/>
            <a:chOff x="7620000" y="1676400"/>
            <a:chExt cx="4419600" cy="5029200"/>
          </a:xfrm>
        </p:grpSpPr>
        <p:sp>
          <p:nvSpPr>
            <p:cNvPr id="4" name="Content Placeholder 2">
              <a:extLst>
                <a:ext uri="{FF2B5EF4-FFF2-40B4-BE49-F238E27FC236}">
                  <a16:creationId xmlns:a16="http://schemas.microsoft.com/office/drawing/2014/main" id="{EFD99895-F32A-45A8-B6FA-D96F21C2C491}"/>
                </a:ext>
              </a:extLst>
            </p:cNvPr>
            <p:cNvSpPr txBox="1">
              <a:spLocks/>
            </p:cNvSpPr>
            <p:nvPr/>
          </p:nvSpPr>
          <p:spPr>
            <a:xfrm>
              <a:off x="7620000" y="1676400"/>
              <a:ext cx="44196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spcAft>
                  <a:spcPts val="1200"/>
                </a:spcAft>
              </a:pPr>
              <a:r>
                <a:rPr lang="en-US" b="1" kern="0" dirty="0"/>
                <a:t>Motivation</a:t>
              </a:r>
            </a:p>
            <a:p>
              <a:pPr marL="171450" indent="-171450">
                <a:spcAft>
                  <a:spcPts val="1200"/>
                </a:spcAft>
                <a:buFont typeface="Arial" panose="020B0604020202020204" pitchFamily="34" charset="0"/>
                <a:buChar char="•"/>
              </a:pPr>
              <a:r>
                <a:rPr lang="en-US" sz="2000" kern="0" dirty="0"/>
                <a:t>‘participation’ is too vaguely elucidated;</a:t>
              </a:r>
            </a:p>
            <a:p>
              <a:pPr marL="171450" indent="-171450">
                <a:spcAft>
                  <a:spcPts val="1200"/>
                </a:spcAft>
                <a:buFont typeface="Arial" panose="020B0604020202020204" pitchFamily="34" charset="0"/>
                <a:buChar char="•"/>
              </a:pPr>
              <a:r>
                <a:rPr lang="en-US" sz="2000" kern="0" dirty="0"/>
                <a:t>‘process aggregate’ was removed as type-term;</a:t>
              </a:r>
            </a:p>
            <a:p>
              <a:pPr marL="171450" indent="-171450">
                <a:spcAft>
                  <a:spcPts val="1200"/>
                </a:spcAft>
                <a:buFont typeface="Arial" panose="020B0604020202020204" pitchFamily="34" charset="0"/>
                <a:buChar char="•"/>
              </a:pPr>
              <a:r>
                <a:rPr lang="en-US" sz="2000" kern="0" dirty="0"/>
                <a:t>How would specifically and generically dependent continuants occupy spatiotemporal regions?</a:t>
              </a:r>
            </a:p>
            <a:p>
              <a:pPr marL="171450" indent="-171450">
                <a:spcAft>
                  <a:spcPts val="1200"/>
                </a:spcAft>
                <a:buFont typeface="Arial" panose="020B0604020202020204" pitchFamily="34" charset="0"/>
                <a:buChar char="•"/>
              </a:pPr>
              <a:endParaRPr lang="en-US" sz="2000" kern="0" dirty="0"/>
            </a:p>
            <a:p>
              <a:pPr algn="just">
                <a:buFont typeface="Arial" panose="020B0604020202020204" pitchFamily="34" charset="0"/>
                <a:buChar char="•"/>
              </a:pPr>
              <a:endParaRPr lang="en-US" sz="2000" kern="0" dirty="0"/>
            </a:p>
          </p:txBody>
        </p:sp>
        <p:cxnSp>
          <p:nvCxnSpPr>
            <p:cNvPr id="7" name="Straight Connector 6">
              <a:extLst>
                <a:ext uri="{FF2B5EF4-FFF2-40B4-BE49-F238E27FC236}">
                  <a16:creationId xmlns:a16="http://schemas.microsoft.com/office/drawing/2014/main" id="{277BF717-7474-4039-B953-C25078B6FB75}"/>
                </a:ext>
              </a:extLst>
            </p:cNvPr>
            <p:cNvCxnSpPr/>
            <p:nvPr/>
          </p:nvCxnSpPr>
          <p:spPr bwMode="auto">
            <a:xfrm>
              <a:off x="7620000" y="1676400"/>
              <a:ext cx="0" cy="50292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11" name="Arrow: Curved Right 10">
            <a:extLst>
              <a:ext uri="{FF2B5EF4-FFF2-40B4-BE49-F238E27FC236}">
                <a16:creationId xmlns:a16="http://schemas.microsoft.com/office/drawing/2014/main" id="{6AD7DE67-DDB6-46BC-B77E-C0860A16B004}"/>
              </a:ext>
            </a:extLst>
          </p:cNvPr>
          <p:cNvSpPr/>
          <p:nvPr/>
        </p:nvSpPr>
        <p:spPr bwMode="auto">
          <a:xfrm>
            <a:off x="152400" y="2057400"/>
            <a:ext cx="457200" cy="1295400"/>
          </a:xfrm>
          <a:prstGeom prst="curvedRightArrow">
            <a:avLst>
              <a:gd name="adj1" fmla="val 32302"/>
              <a:gd name="adj2" fmla="val 57094"/>
              <a:gd name="adj3" fmla="val 37317"/>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6811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A327-21E9-497D-90FF-F7EB6E3083BC}"/>
              </a:ext>
            </a:extLst>
          </p:cNvPr>
          <p:cNvSpPr>
            <a:spLocks noGrp="1"/>
          </p:cNvSpPr>
          <p:nvPr>
            <p:ph type="title"/>
          </p:nvPr>
        </p:nvSpPr>
        <p:spPr/>
        <p:txBody>
          <a:bodyPr/>
          <a:lstStyle/>
          <a:p>
            <a:r>
              <a:rPr lang="en-US" dirty="0"/>
              <a:t>The history of ‘history’ in (the making of) the BFO (2)</a:t>
            </a:r>
          </a:p>
        </p:txBody>
      </p:sp>
      <p:sp>
        <p:nvSpPr>
          <p:cNvPr id="3" name="Content Placeholder 2">
            <a:extLst>
              <a:ext uri="{FF2B5EF4-FFF2-40B4-BE49-F238E27FC236}">
                <a16:creationId xmlns:a16="http://schemas.microsoft.com/office/drawing/2014/main" id="{F7650E5A-5056-49D4-9A02-8AD8E8353F41}"/>
              </a:ext>
            </a:extLst>
          </p:cNvPr>
          <p:cNvSpPr>
            <a:spLocks noGrp="1"/>
          </p:cNvSpPr>
          <p:nvPr>
            <p:ph idx="1"/>
          </p:nvPr>
        </p:nvSpPr>
        <p:spPr>
          <a:xfrm>
            <a:off x="304800" y="1676400"/>
            <a:ext cx="7162800" cy="4953000"/>
          </a:xfrm>
        </p:spPr>
        <p:txBody>
          <a:bodyPr/>
          <a:lstStyle/>
          <a:p>
            <a:pPr algn="just">
              <a:spcAft>
                <a:spcPts val="0"/>
              </a:spcAft>
              <a:buFont typeface="Arial" panose="020B0604020202020204" pitchFamily="34" charset="0"/>
              <a:buChar char="•"/>
            </a:pPr>
            <a:r>
              <a:rPr lang="en-US" sz="1800" dirty="0"/>
              <a:t>‘</a:t>
            </a:r>
            <a:r>
              <a:rPr lang="en-US" sz="1800" i="1" dirty="0"/>
              <a:t>We can define the life of a </a:t>
            </a:r>
            <a:r>
              <a:rPr lang="en-US" sz="1800" i="1" u="sng" dirty="0"/>
              <a:t>Continuant</a:t>
            </a:r>
            <a:r>
              <a:rPr lang="en-US" sz="1800" i="1" dirty="0"/>
              <a:t> as the </a:t>
            </a:r>
            <a:r>
              <a:rPr lang="en-US" sz="1800" i="1" u="sng" dirty="0"/>
              <a:t>aggregate of the Occurrents</a:t>
            </a:r>
            <a:r>
              <a:rPr lang="en-US" sz="1800" i="1" dirty="0"/>
              <a:t> in which it </a:t>
            </a:r>
            <a:r>
              <a:rPr lang="en-US" sz="1800" i="1" u="sng" dirty="0"/>
              <a:t>participates</a:t>
            </a:r>
            <a:r>
              <a:rPr lang="en-US" sz="1800" dirty="0"/>
              <a:t>’ [2, p44].</a:t>
            </a:r>
          </a:p>
          <a:p>
            <a:pPr marL="457200" lvl="1" indent="0" algn="just">
              <a:spcAft>
                <a:spcPts val="1200"/>
              </a:spcAft>
              <a:buNone/>
            </a:pPr>
            <a:r>
              <a:rPr lang="en-US" sz="1200" dirty="0"/>
              <a:t>[2] P. </a:t>
            </a:r>
            <a:r>
              <a:rPr lang="en-US" sz="1200" dirty="0" err="1"/>
              <a:t>Grenon</a:t>
            </a:r>
            <a:r>
              <a:rPr lang="en-US" sz="1200" dirty="0"/>
              <a:t>, B. Smith. Persistence and Ontological Pluralism. In: C </a:t>
            </a:r>
            <a:r>
              <a:rPr lang="en-US" sz="1200" dirty="0" err="1"/>
              <a:t>Kanzian</a:t>
            </a:r>
            <a:r>
              <a:rPr lang="en-US" sz="1200" dirty="0"/>
              <a:t>, editor. Persistence. Boston: De Gruyter; 2007.</a:t>
            </a:r>
          </a:p>
          <a:p>
            <a:pPr algn="just">
              <a:spcAft>
                <a:spcPts val="0"/>
              </a:spcAft>
              <a:buFont typeface="Arial" panose="020B0604020202020204" pitchFamily="34" charset="0"/>
              <a:buChar char="•"/>
            </a:pPr>
            <a:r>
              <a:rPr lang="en-US" sz="1800" dirty="0"/>
              <a:t>‘</a:t>
            </a:r>
            <a:r>
              <a:rPr lang="en-US" sz="1800" i="1" dirty="0"/>
              <a:t>a history is a Process that is </a:t>
            </a:r>
            <a:r>
              <a:rPr lang="en-US" sz="1800" i="1" u="sng" dirty="0"/>
              <a:t>the sum of the totality of Processes taking place in the Spatiotemporal Region</a:t>
            </a:r>
            <a:r>
              <a:rPr lang="en-US" sz="1800" i="1" dirty="0"/>
              <a:t> occupied by a </a:t>
            </a:r>
            <a:r>
              <a:rPr lang="en-US" sz="1800" i="1" u="sng" dirty="0"/>
              <a:t>Material Entity</a:t>
            </a:r>
            <a:r>
              <a:rPr lang="en-US" sz="1800" i="1" dirty="0"/>
              <a:t> or </a:t>
            </a:r>
            <a:r>
              <a:rPr lang="en-US" sz="1800" i="1" u="sng" dirty="0"/>
              <a:t>Site</a:t>
            </a:r>
            <a:r>
              <a:rPr lang="en-US" sz="1800" i="1" dirty="0"/>
              <a:t>, including Processes on the surface of the entity or within the cavities to which it serves as host [138-001]</a:t>
            </a:r>
            <a:r>
              <a:rPr lang="en-US" sz="1800" dirty="0"/>
              <a:t>’ [4, p70]. </a:t>
            </a:r>
          </a:p>
          <a:p>
            <a:pPr marL="457200" lvl="1" indent="0" algn="just">
              <a:spcAft>
                <a:spcPts val="0"/>
              </a:spcAft>
              <a:buNone/>
            </a:pPr>
            <a:r>
              <a:rPr lang="en-US" sz="1200" dirty="0"/>
              <a:t>[4] Barry Smith, Mauricio Almeida, Jonathan Bona, Mathias </a:t>
            </a:r>
            <a:r>
              <a:rPr lang="en-US" sz="1200" dirty="0" err="1"/>
              <a:t>Brochhausen</a:t>
            </a:r>
            <a:r>
              <a:rPr lang="en-US" sz="1200" dirty="0"/>
              <a:t>, et al. Basic Formal Ontology 2.0 - Specification and user's guide.2015 June 26, 2015.</a:t>
            </a:r>
            <a:endParaRPr lang="en-US" sz="1800" dirty="0"/>
          </a:p>
          <a:p>
            <a:pPr marL="344488" indent="0" algn="just">
              <a:spcAft>
                <a:spcPts val="1200"/>
              </a:spcAft>
            </a:pPr>
            <a:endParaRPr lang="en-US" sz="1600" dirty="0"/>
          </a:p>
          <a:p>
            <a:pPr marL="344488" indent="0" algn="just">
              <a:spcAft>
                <a:spcPts val="1200"/>
              </a:spcAft>
            </a:pPr>
            <a:r>
              <a:rPr lang="en-US" sz="1600" dirty="0"/>
              <a:t>‘</a:t>
            </a:r>
            <a:r>
              <a:rPr lang="en-US" sz="1600" i="1" u="sng" dirty="0"/>
              <a:t>The relation between a Material Entity and its History is one-to-one</a:t>
            </a:r>
            <a:r>
              <a:rPr lang="en-US" sz="1600" i="1" dirty="0"/>
              <a:t>. Histories are thus very special kinds of Processes, since not only is it the case that, for any Material Entity or Site, there is exactly one Process which is its history, it is also the case that (by definition of BFO: history) there is for every history exactly one Material Entity or Site that it is the history of</a:t>
            </a:r>
            <a:r>
              <a:rPr lang="en-US" sz="1600" dirty="0"/>
              <a:t>’ [4, p71]. </a:t>
            </a:r>
          </a:p>
          <a:p>
            <a:pPr algn="just">
              <a:buFont typeface="Arial" panose="020B0604020202020204" pitchFamily="34" charset="0"/>
              <a:buChar char="•"/>
            </a:pPr>
            <a:endParaRPr lang="en-US" sz="1800" dirty="0"/>
          </a:p>
        </p:txBody>
      </p:sp>
      <p:sp>
        <p:nvSpPr>
          <p:cNvPr id="4" name="Content Placeholder 2">
            <a:extLst>
              <a:ext uri="{FF2B5EF4-FFF2-40B4-BE49-F238E27FC236}">
                <a16:creationId xmlns:a16="http://schemas.microsoft.com/office/drawing/2014/main" id="{EFD99895-F32A-45A8-B6FA-D96F21C2C491}"/>
              </a:ext>
            </a:extLst>
          </p:cNvPr>
          <p:cNvSpPr txBox="1">
            <a:spLocks/>
          </p:cNvSpPr>
          <p:nvPr/>
        </p:nvSpPr>
        <p:spPr>
          <a:xfrm>
            <a:off x="7620000" y="1676400"/>
            <a:ext cx="44196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spcAft>
                <a:spcPts val="1200"/>
              </a:spcAft>
            </a:pPr>
            <a:r>
              <a:rPr lang="en-US" b="1" kern="0" dirty="0"/>
              <a:t>Motivation</a:t>
            </a:r>
          </a:p>
          <a:p>
            <a:pPr marL="171450" indent="-171450">
              <a:spcAft>
                <a:spcPts val="1200"/>
              </a:spcAft>
              <a:buFont typeface="Arial" panose="020B0604020202020204" pitchFamily="34" charset="0"/>
              <a:buChar char="•"/>
            </a:pPr>
            <a:r>
              <a:rPr lang="en-US" sz="2000" kern="0" dirty="0"/>
              <a:t>‘participation’ is too vaguely elucidated;</a:t>
            </a:r>
          </a:p>
          <a:p>
            <a:pPr marL="171450" indent="-171450">
              <a:spcAft>
                <a:spcPts val="1200"/>
              </a:spcAft>
              <a:buFont typeface="Arial" panose="020B0604020202020204" pitchFamily="34" charset="0"/>
              <a:buChar char="•"/>
            </a:pPr>
            <a:r>
              <a:rPr lang="en-US" sz="2000" kern="0" dirty="0"/>
              <a:t>‘process aggregate’ was removed as type-term;</a:t>
            </a:r>
          </a:p>
          <a:p>
            <a:pPr marL="171450" indent="-171450">
              <a:spcAft>
                <a:spcPts val="1200"/>
              </a:spcAft>
              <a:buFont typeface="Arial" panose="020B0604020202020204" pitchFamily="34" charset="0"/>
              <a:buChar char="•"/>
            </a:pPr>
            <a:r>
              <a:rPr lang="en-US" sz="2000" kern="0" dirty="0"/>
              <a:t>How would specifically and generically dependent continuants occupy spatiotemporal regions?</a:t>
            </a:r>
          </a:p>
          <a:p>
            <a:pPr marL="171450" indent="-171450">
              <a:spcAft>
                <a:spcPts val="1200"/>
              </a:spcAft>
              <a:buFont typeface="Arial" panose="020B0604020202020204" pitchFamily="34" charset="0"/>
              <a:buChar char="•"/>
            </a:pPr>
            <a:r>
              <a:rPr lang="en-US" sz="2000" kern="0" dirty="0"/>
              <a:t>‘Dictate’ enforced because of the limitations of OWL.</a:t>
            </a:r>
          </a:p>
          <a:p>
            <a:pPr marL="171450" indent="-171450">
              <a:spcAft>
                <a:spcPts val="1200"/>
              </a:spcAft>
              <a:buFont typeface="Arial" panose="020B0604020202020204" pitchFamily="34" charset="0"/>
              <a:buChar char="•"/>
            </a:pPr>
            <a:endParaRPr lang="en-US" sz="2000" kern="0" dirty="0"/>
          </a:p>
          <a:p>
            <a:pPr marL="171450" indent="-171450">
              <a:spcAft>
                <a:spcPts val="1200"/>
              </a:spcAft>
              <a:buFont typeface="Arial" panose="020B0604020202020204" pitchFamily="34" charset="0"/>
              <a:buChar char="•"/>
            </a:pPr>
            <a:endParaRPr lang="en-US" sz="2000" kern="0" dirty="0"/>
          </a:p>
          <a:p>
            <a:pPr algn="just">
              <a:buFont typeface="Arial" panose="020B0604020202020204" pitchFamily="34" charset="0"/>
              <a:buChar char="•"/>
            </a:pPr>
            <a:endParaRPr lang="en-US" sz="2000" kern="0" dirty="0"/>
          </a:p>
        </p:txBody>
      </p:sp>
      <p:cxnSp>
        <p:nvCxnSpPr>
          <p:cNvPr id="7" name="Straight Connector 6">
            <a:extLst>
              <a:ext uri="{FF2B5EF4-FFF2-40B4-BE49-F238E27FC236}">
                <a16:creationId xmlns:a16="http://schemas.microsoft.com/office/drawing/2014/main" id="{277BF717-7474-4039-B953-C25078B6FB75}"/>
              </a:ext>
            </a:extLst>
          </p:cNvPr>
          <p:cNvCxnSpPr/>
          <p:nvPr/>
        </p:nvCxnSpPr>
        <p:spPr bwMode="auto">
          <a:xfrm>
            <a:off x="7620000" y="1676400"/>
            <a:ext cx="0" cy="5029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1D247C0-249C-4421-8CAA-916DDB3868C0}"/>
              </a:ext>
            </a:extLst>
          </p:cNvPr>
          <p:cNvCxnSpPr>
            <a:cxnSpLocks/>
          </p:cNvCxnSpPr>
          <p:nvPr/>
        </p:nvCxnSpPr>
        <p:spPr bwMode="auto">
          <a:xfrm>
            <a:off x="304800" y="4982866"/>
            <a:ext cx="73152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cxnSp>
        <p:nvCxnSpPr>
          <p:cNvPr id="12" name="Straight Connector 11">
            <a:extLst>
              <a:ext uri="{FF2B5EF4-FFF2-40B4-BE49-F238E27FC236}">
                <a16:creationId xmlns:a16="http://schemas.microsoft.com/office/drawing/2014/main" id="{2AF1518D-AA9C-43CB-BB3A-F4E2B31CD992}"/>
              </a:ext>
            </a:extLst>
          </p:cNvPr>
          <p:cNvCxnSpPr>
            <a:cxnSpLocks/>
          </p:cNvCxnSpPr>
          <p:nvPr/>
        </p:nvCxnSpPr>
        <p:spPr bwMode="auto">
          <a:xfrm>
            <a:off x="7696200" y="4988175"/>
            <a:ext cx="44196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sp>
        <p:nvSpPr>
          <p:cNvPr id="14" name="Arrow: Curved Right 13">
            <a:extLst>
              <a:ext uri="{FF2B5EF4-FFF2-40B4-BE49-F238E27FC236}">
                <a16:creationId xmlns:a16="http://schemas.microsoft.com/office/drawing/2014/main" id="{357C9CE5-64D9-45E6-929B-9F599AC9E8A9}"/>
              </a:ext>
            </a:extLst>
          </p:cNvPr>
          <p:cNvSpPr/>
          <p:nvPr/>
        </p:nvSpPr>
        <p:spPr bwMode="auto">
          <a:xfrm>
            <a:off x="152400" y="2057400"/>
            <a:ext cx="457200" cy="1295400"/>
          </a:xfrm>
          <a:prstGeom prst="curvedRightArrow">
            <a:avLst>
              <a:gd name="adj1" fmla="val 32302"/>
              <a:gd name="adj2" fmla="val 57094"/>
              <a:gd name="adj3" fmla="val 37317"/>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4117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89AA-D32F-43FB-B924-B26CD255A41A}"/>
              </a:ext>
            </a:extLst>
          </p:cNvPr>
          <p:cNvSpPr>
            <a:spLocks noGrp="1"/>
          </p:cNvSpPr>
          <p:nvPr>
            <p:ph type="title"/>
          </p:nvPr>
        </p:nvSpPr>
        <p:spPr>
          <a:xfrm>
            <a:off x="228600" y="533400"/>
            <a:ext cx="11582400" cy="762000"/>
          </a:xfrm>
        </p:spPr>
        <p:txBody>
          <a:bodyPr/>
          <a:lstStyle/>
          <a:p>
            <a:r>
              <a:rPr lang="en-US" sz="3400" dirty="0"/>
              <a:t>Basis of the 1:1 correspondence requirement: </a:t>
            </a:r>
            <a:br>
              <a:rPr lang="en-US" sz="3400" dirty="0"/>
            </a:br>
            <a:r>
              <a:rPr lang="en-US" sz="3400" dirty="0"/>
              <a:t>desire to represent ‘history-segments’ in OWL</a:t>
            </a:r>
          </a:p>
        </p:txBody>
      </p:sp>
      <p:sp>
        <p:nvSpPr>
          <p:cNvPr id="3" name="Content Placeholder 2">
            <a:extLst>
              <a:ext uri="{FF2B5EF4-FFF2-40B4-BE49-F238E27FC236}">
                <a16:creationId xmlns:a16="http://schemas.microsoft.com/office/drawing/2014/main" id="{8E7062F0-B4DC-4E0D-A9D7-C211A055A181}"/>
              </a:ext>
            </a:extLst>
          </p:cNvPr>
          <p:cNvSpPr>
            <a:spLocks noGrp="1"/>
          </p:cNvSpPr>
          <p:nvPr>
            <p:ph idx="1"/>
          </p:nvPr>
        </p:nvSpPr>
        <p:spPr/>
        <p:txBody>
          <a:bodyPr/>
          <a:lstStyle/>
          <a:p>
            <a:endParaRPr lang="en-US"/>
          </a:p>
        </p:txBody>
      </p:sp>
      <p:pic>
        <p:nvPicPr>
          <p:cNvPr id="5" name="Picture 4" descr="Snapshot of github page returning search results for issues involving 'history'. Accessible via the link in right bottom corner on Oct 21, 2025">
            <a:extLst>
              <a:ext uri="{FF2B5EF4-FFF2-40B4-BE49-F238E27FC236}">
                <a16:creationId xmlns:a16="http://schemas.microsoft.com/office/drawing/2014/main" id="{C65F1FE9-6996-451B-8BDD-C85733789DE0}"/>
              </a:ext>
            </a:extLst>
          </p:cNvPr>
          <p:cNvPicPr>
            <a:picLocks noChangeAspect="1"/>
          </p:cNvPicPr>
          <p:nvPr/>
        </p:nvPicPr>
        <p:blipFill>
          <a:blip r:embed="rId3"/>
          <a:stretch>
            <a:fillRect/>
          </a:stretch>
        </p:blipFill>
        <p:spPr>
          <a:xfrm>
            <a:off x="0" y="1676400"/>
            <a:ext cx="12192000" cy="5181600"/>
          </a:xfrm>
          <a:prstGeom prst="rect">
            <a:avLst/>
          </a:prstGeom>
        </p:spPr>
      </p:pic>
      <p:sp>
        <p:nvSpPr>
          <p:cNvPr id="7" name="TextBox 6">
            <a:extLst>
              <a:ext uri="{FF2B5EF4-FFF2-40B4-BE49-F238E27FC236}">
                <a16:creationId xmlns:a16="http://schemas.microsoft.com/office/drawing/2014/main" id="{B07E6C65-45F5-48E8-90E6-AE67173E30C6}"/>
              </a:ext>
            </a:extLst>
          </p:cNvPr>
          <p:cNvSpPr txBox="1"/>
          <p:nvPr/>
        </p:nvSpPr>
        <p:spPr>
          <a:xfrm>
            <a:off x="6019800" y="6475511"/>
            <a:ext cx="6101122" cy="307777"/>
          </a:xfrm>
          <a:prstGeom prst="rect">
            <a:avLst/>
          </a:prstGeom>
          <a:noFill/>
        </p:spPr>
        <p:txBody>
          <a:bodyPr wrap="square">
            <a:spAutoFit/>
          </a:bodyPr>
          <a:lstStyle/>
          <a:p>
            <a:pPr algn="r"/>
            <a:r>
              <a:rPr lang="en-US" sz="1400" dirty="0">
                <a:hlinkClick r:id="rId4"/>
              </a:rPr>
              <a:t>https://github.com/BFO-ontology/BFO/issues?q=is%3Aissue%20history</a:t>
            </a:r>
            <a:r>
              <a:rPr lang="en-US" sz="1400" dirty="0"/>
              <a:t> </a:t>
            </a:r>
          </a:p>
        </p:txBody>
      </p:sp>
    </p:spTree>
    <p:extLst>
      <p:ext uri="{BB962C8B-B14F-4D97-AF65-F5344CB8AC3E}">
        <p14:creationId xmlns:p14="http://schemas.microsoft.com/office/powerpoint/2010/main" val="402120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83CF-E4A1-4D9B-BEED-ED2C59A12FA9}"/>
              </a:ext>
            </a:extLst>
          </p:cNvPr>
          <p:cNvSpPr>
            <a:spLocks noGrp="1"/>
          </p:cNvSpPr>
          <p:nvPr>
            <p:ph type="title"/>
          </p:nvPr>
        </p:nvSpPr>
        <p:spPr/>
        <p:txBody>
          <a:bodyPr/>
          <a:lstStyle/>
          <a:p>
            <a:r>
              <a:rPr lang="en-US" dirty="0"/>
              <a:t>‘History’-segments and ‘development’-stages</a:t>
            </a:r>
          </a:p>
        </p:txBody>
      </p:sp>
      <p:sp>
        <p:nvSpPr>
          <p:cNvPr id="3" name="Content Placeholder 2">
            <a:extLst>
              <a:ext uri="{FF2B5EF4-FFF2-40B4-BE49-F238E27FC236}">
                <a16:creationId xmlns:a16="http://schemas.microsoft.com/office/drawing/2014/main" id="{C86B9E37-D688-489D-B855-B6F94EEE1B30}"/>
              </a:ext>
            </a:extLst>
          </p:cNvPr>
          <p:cNvSpPr>
            <a:spLocks noGrp="1"/>
          </p:cNvSpPr>
          <p:nvPr>
            <p:ph idx="1"/>
          </p:nvPr>
        </p:nvSpPr>
        <p:spPr>
          <a:xfrm>
            <a:off x="304800" y="6248400"/>
            <a:ext cx="11582400" cy="381000"/>
          </a:xfrm>
        </p:spPr>
        <p:txBody>
          <a:bodyPr/>
          <a:lstStyle/>
          <a:p>
            <a:pPr algn="ctr"/>
            <a:r>
              <a:rPr lang="en-US" sz="1200" dirty="0"/>
              <a:t>Slides from B. Smith, ‘The Ontology for General Medical Science’, 11/5/2012</a:t>
            </a:r>
          </a:p>
          <a:p>
            <a:pPr algn="ctr"/>
            <a:r>
              <a:rPr lang="en-US" sz="1200" dirty="0"/>
              <a:t>Available from: https://www.slideserve.com/clove/the-ontology-for-general-medical-science#google_vignette</a:t>
            </a:r>
          </a:p>
        </p:txBody>
      </p:sp>
      <p:grpSp>
        <p:nvGrpSpPr>
          <p:cNvPr id="8" name="Group 7">
            <a:extLst>
              <a:ext uri="{FF2B5EF4-FFF2-40B4-BE49-F238E27FC236}">
                <a16:creationId xmlns:a16="http://schemas.microsoft.com/office/drawing/2014/main" id="{59F5176C-3179-4959-94DE-A5B2AC167346}"/>
              </a:ext>
            </a:extLst>
          </p:cNvPr>
          <p:cNvGrpSpPr/>
          <p:nvPr/>
        </p:nvGrpSpPr>
        <p:grpSpPr>
          <a:xfrm>
            <a:off x="6071419" y="1676401"/>
            <a:ext cx="6049867" cy="4336588"/>
            <a:chOff x="6071419" y="1688691"/>
            <a:chExt cx="6049867" cy="4324297"/>
          </a:xfrm>
        </p:grpSpPr>
        <p:sp>
          <p:nvSpPr>
            <p:cNvPr id="6" name="Rectangle 5">
              <a:extLst>
                <a:ext uri="{FF2B5EF4-FFF2-40B4-BE49-F238E27FC236}">
                  <a16:creationId xmlns:a16="http://schemas.microsoft.com/office/drawing/2014/main" id="{C4405DAB-3252-4033-BF6A-19E44858DBBB}"/>
                </a:ext>
              </a:extLst>
            </p:cNvPr>
            <p:cNvSpPr/>
            <p:nvPr/>
          </p:nvSpPr>
          <p:spPr bwMode="auto">
            <a:xfrm>
              <a:off x="6071419" y="5670756"/>
              <a:ext cx="6043810" cy="342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a:extLst>
                <a:ext uri="{FF2B5EF4-FFF2-40B4-BE49-F238E27FC236}">
                  <a16:creationId xmlns:a16="http://schemas.microsoft.com/office/drawing/2014/main" id="{4D8AAF6C-72FF-4CFD-8CAA-2FE85F1FEC93}"/>
                </a:ext>
              </a:extLst>
            </p:cNvPr>
            <p:cNvPicPr>
              <a:picLocks noChangeAspect="1"/>
            </p:cNvPicPr>
            <p:nvPr/>
          </p:nvPicPr>
          <p:blipFill>
            <a:blip r:embed="rId3"/>
            <a:stretch>
              <a:fillRect/>
            </a:stretch>
          </p:blipFill>
          <p:spPr>
            <a:xfrm>
              <a:off x="6071419" y="1688691"/>
              <a:ext cx="6049867" cy="4178710"/>
            </a:xfrm>
            <a:prstGeom prst="rect">
              <a:avLst/>
            </a:prstGeom>
          </p:spPr>
        </p:pic>
      </p:grpSp>
      <p:sp>
        <p:nvSpPr>
          <p:cNvPr id="10" name="Rectangle 9">
            <a:extLst>
              <a:ext uri="{FF2B5EF4-FFF2-40B4-BE49-F238E27FC236}">
                <a16:creationId xmlns:a16="http://schemas.microsoft.com/office/drawing/2014/main" id="{38D1DE55-6D30-480E-87F2-29AC79565250}"/>
              </a:ext>
            </a:extLst>
          </p:cNvPr>
          <p:cNvSpPr/>
          <p:nvPr/>
        </p:nvSpPr>
        <p:spPr bwMode="auto">
          <a:xfrm>
            <a:off x="70714" y="1676401"/>
            <a:ext cx="5943600" cy="4336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a:extLst>
              <a:ext uri="{FF2B5EF4-FFF2-40B4-BE49-F238E27FC236}">
                <a16:creationId xmlns:a16="http://schemas.microsoft.com/office/drawing/2014/main" id="{C3D3C06A-BD58-480E-9D9B-66020407B7D5}"/>
              </a:ext>
            </a:extLst>
          </p:cNvPr>
          <p:cNvPicPr>
            <a:picLocks noChangeAspect="1"/>
          </p:cNvPicPr>
          <p:nvPr/>
        </p:nvPicPr>
        <p:blipFill>
          <a:blip r:embed="rId4"/>
          <a:stretch>
            <a:fillRect/>
          </a:stretch>
        </p:blipFill>
        <p:spPr>
          <a:xfrm>
            <a:off x="70714" y="1959078"/>
            <a:ext cx="5943600" cy="3977148"/>
          </a:xfrm>
          <a:prstGeom prst="rect">
            <a:avLst/>
          </a:prstGeom>
        </p:spPr>
      </p:pic>
      <p:pic>
        <p:nvPicPr>
          <p:cNvPr id="9" name="Picture 8">
            <a:extLst>
              <a:ext uri="{FF2B5EF4-FFF2-40B4-BE49-F238E27FC236}">
                <a16:creationId xmlns:a16="http://schemas.microsoft.com/office/drawing/2014/main" id="{5D69D844-81B8-42B5-9C08-C477133069B3}"/>
              </a:ext>
            </a:extLst>
          </p:cNvPr>
          <p:cNvPicPr>
            <a:picLocks noChangeAspect="1"/>
          </p:cNvPicPr>
          <p:nvPr/>
        </p:nvPicPr>
        <p:blipFill>
          <a:blip r:embed="rId5"/>
          <a:stretch>
            <a:fillRect/>
          </a:stretch>
        </p:blipFill>
        <p:spPr>
          <a:xfrm>
            <a:off x="1295400" y="5442157"/>
            <a:ext cx="3237970" cy="457199"/>
          </a:xfrm>
          <a:prstGeom prst="rect">
            <a:avLst/>
          </a:prstGeom>
        </p:spPr>
      </p:pic>
    </p:spTree>
    <p:extLst>
      <p:ext uri="{BB962C8B-B14F-4D97-AF65-F5344CB8AC3E}">
        <p14:creationId xmlns:p14="http://schemas.microsoft.com/office/powerpoint/2010/main" val="408817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9813-40E1-4EE2-8240-F8CEAF1414C9}"/>
              </a:ext>
            </a:extLst>
          </p:cNvPr>
          <p:cNvSpPr>
            <a:spLocks noGrp="1"/>
          </p:cNvSpPr>
          <p:nvPr>
            <p:ph type="title"/>
          </p:nvPr>
        </p:nvSpPr>
        <p:spPr/>
        <p:txBody>
          <a:bodyPr/>
          <a:lstStyle/>
          <a:p>
            <a:r>
              <a:rPr lang="en-US" dirty="0"/>
              <a:t>Would there be a 1:1 correspondence between a continuant and a history ?</a:t>
            </a:r>
          </a:p>
        </p:txBody>
      </p:sp>
      <p:sp>
        <p:nvSpPr>
          <p:cNvPr id="3" name="Content Placeholder 2">
            <a:extLst>
              <a:ext uri="{FF2B5EF4-FFF2-40B4-BE49-F238E27FC236}">
                <a16:creationId xmlns:a16="http://schemas.microsoft.com/office/drawing/2014/main" id="{A8A51A8D-13BE-4B3F-AE2F-08B2673BDE7F}"/>
              </a:ext>
            </a:extLst>
          </p:cNvPr>
          <p:cNvSpPr>
            <a:spLocks noGrp="1"/>
          </p:cNvSpPr>
          <p:nvPr>
            <p:ph idx="1"/>
          </p:nvPr>
        </p:nvSpPr>
        <p:spPr>
          <a:xfrm>
            <a:off x="304800" y="2209800"/>
            <a:ext cx="11582400" cy="4419600"/>
          </a:xfrm>
        </p:spPr>
        <p:txBody>
          <a:bodyPr/>
          <a:lstStyle/>
          <a:p>
            <a:pPr>
              <a:buFont typeface="Arial" panose="020B0604020202020204" pitchFamily="34" charset="0"/>
              <a:buChar char="•"/>
            </a:pPr>
            <a:r>
              <a:rPr lang="en-US" u="sng" dirty="0"/>
              <a:t>1 continuant </a:t>
            </a:r>
            <a:r>
              <a:rPr lang="en-US" u="sng" dirty="0">
                <a:sym typeface="Wingdings" panose="05000000000000000000" pitchFamily="2" charset="2"/>
              </a:rPr>
              <a:t> 1</a:t>
            </a:r>
            <a:r>
              <a:rPr lang="en-US" u="sng" dirty="0"/>
              <a:t> history</a:t>
            </a:r>
            <a:r>
              <a:rPr lang="en-US" dirty="0"/>
              <a:t>: follows from the definition</a:t>
            </a:r>
          </a:p>
          <a:p>
            <a:pPr lvl="1">
              <a:buFont typeface="Arial" panose="020B0604020202020204" pitchFamily="34" charset="0"/>
              <a:buChar char="•"/>
            </a:pPr>
            <a:r>
              <a:rPr lang="en-US" dirty="0"/>
              <a:t>any Spatiotemporal Region in which Processes take place can have only one sum of these processes; </a:t>
            </a:r>
          </a:p>
          <a:p>
            <a:pPr lvl="1">
              <a:buFont typeface="Arial" panose="020B0604020202020204" pitchFamily="34" charset="0"/>
              <a:buChar char="•"/>
            </a:pPr>
            <a:r>
              <a:rPr lang="en-US" dirty="0"/>
              <a:t>if such Spatiotemporal Region is ‘occupied by’ a continuant, only then is such sum a history;</a:t>
            </a:r>
          </a:p>
          <a:p>
            <a:pPr>
              <a:buFont typeface="Arial" panose="020B0604020202020204" pitchFamily="34" charset="0"/>
              <a:buChar char="•"/>
            </a:pPr>
            <a:endParaRPr lang="en-US" u="sng" dirty="0"/>
          </a:p>
          <a:p>
            <a:pPr>
              <a:buFont typeface="Arial" panose="020B0604020202020204" pitchFamily="34" charset="0"/>
              <a:buChar char="•"/>
            </a:pPr>
            <a:r>
              <a:rPr lang="en-US" u="sng" dirty="0"/>
              <a:t>1 history </a:t>
            </a:r>
            <a:r>
              <a:rPr lang="en-US" u="sng" dirty="0">
                <a:sym typeface="Wingdings" panose="05000000000000000000" pitchFamily="2" charset="2"/>
              </a:rPr>
              <a:t> 1 continuant</a:t>
            </a:r>
            <a:r>
              <a:rPr lang="en-US" dirty="0">
                <a:sym typeface="Wingdings" panose="05000000000000000000" pitchFamily="2" charset="2"/>
              </a:rPr>
              <a:t>: not guaranteed</a:t>
            </a:r>
          </a:p>
          <a:p>
            <a:pPr lvl="1">
              <a:buFont typeface="Arial" panose="020B0604020202020204" pitchFamily="34" charset="0"/>
              <a:buChar char="•"/>
            </a:pPr>
            <a:r>
              <a:rPr lang="en-US" dirty="0">
                <a:sym typeface="Wingdings" panose="05000000000000000000" pitchFamily="2" charset="2"/>
              </a:rPr>
              <a:t>no BFO axioms prevent a site and a material entity to spatially occupy the same spatial region.</a:t>
            </a:r>
          </a:p>
        </p:txBody>
      </p:sp>
    </p:spTree>
    <p:extLst>
      <p:ext uri="{BB962C8B-B14F-4D97-AF65-F5344CB8AC3E}">
        <p14:creationId xmlns:p14="http://schemas.microsoft.com/office/powerpoint/2010/main" val="31430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A327-21E9-497D-90FF-F7EB6E3083BC}"/>
              </a:ext>
            </a:extLst>
          </p:cNvPr>
          <p:cNvSpPr>
            <a:spLocks noGrp="1"/>
          </p:cNvSpPr>
          <p:nvPr>
            <p:ph type="title"/>
          </p:nvPr>
        </p:nvSpPr>
        <p:spPr/>
        <p:txBody>
          <a:bodyPr/>
          <a:lstStyle/>
          <a:p>
            <a:r>
              <a:rPr lang="en-US" dirty="0"/>
              <a:t>The history of ‘history’ in (the making of) the BFO (3)</a:t>
            </a:r>
          </a:p>
        </p:txBody>
      </p:sp>
      <p:sp>
        <p:nvSpPr>
          <p:cNvPr id="3" name="Content Placeholder 2">
            <a:extLst>
              <a:ext uri="{FF2B5EF4-FFF2-40B4-BE49-F238E27FC236}">
                <a16:creationId xmlns:a16="http://schemas.microsoft.com/office/drawing/2014/main" id="{F7650E5A-5056-49D4-9A02-8AD8E8353F41}"/>
              </a:ext>
            </a:extLst>
          </p:cNvPr>
          <p:cNvSpPr>
            <a:spLocks noGrp="1"/>
          </p:cNvSpPr>
          <p:nvPr>
            <p:ph idx="1"/>
          </p:nvPr>
        </p:nvSpPr>
        <p:spPr>
          <a:xfrm>
            <a:off x="1143000" y="1676400"/>
            <a:ext cx="10668000" cy="4953000"/>
          </a:xfrm>
        </p:spPr>
        <p:txBody>
          <a:bodyPr/>
          <a:lstStyle/>
          <a:p>
            <a:pPr algn="just">
              <a:spcAft>
                <a:spcPts val="1200"/>
              </a:spcAft>
              <a:buFont typeface="Arial" panose="020B0604020202020204" pitchFamily="34" charset="0"/>
              <a:buChar char="•"/>
            </a:pPr>
            <a:r>
              <a:rPr lang="en-US" dirty="0"/>
              <a:t>‘</a:t>
            </a:r>
            <a:r>
              <a:rPr lang="en-US" i="1" dirty="0"/>
              <a:t>a history is a </a:t>
            </a:r>
            <a:r>
              <a:rPr lang="en-US" i="1" u="sng" dirty="0"/>
              <a:t>Process</a:t>
            </a:r>
            <a:r>
              <a:rPr lang="en-US" i="1" dirty="0"/>
              <a:t> that is </a:t>
            </a:r>
            <a:r>
              <a:rPr lang="en-US" i="1" u="sng" dirty="0"/>
              <a:t>the sum of the totality of Processes taking place in the Spatiotemporal Region</a:t>
            </a:r>
            <a:r>
              <a:rPr lang="en-US" i="1" dirty="0"/>
              <a:t> occupied </a:t>
            </a:r>
            <a:r>
              <a:rPr lang="en-US" i="1" dirty="0">
                <a:solidFill>
                  <a:srgbClr val="FFFF00"/>
                </a:solidFill>
              </a:rPr>
              <a:t>by a </a:t>
            </a:r>
            <a:r>
              <a:rPr lang="en-US" i="1" u="sng" dirty="0">
                <a:solidFill>
                  <a:srgbClr val="FFFF00"/>
                </a:solidFill>
              </a:rPr>
              <a:t>Material Entity</a:t>
            </a:r>
            <a:r>
              <a:rPr lang="en-US" i="1" dirty="0">
                <a:solidFill>
                  <a:srgbClr val="FFFF00"/>
                </a:solidFill>
              </a:rPr>
              <a:t> or </a:t>
            </a:r>
            <a:r>
              <a:rPr lang="en-US" i="1" u="sng" dirty="0">
                <a:solidFill>
                  <a:srgbClr val="FFFF00"/>
                </a:solidFill>
              </a:rPr>
              <a:t>Site</a:t>
            </a:r>
            <a:r>
              <a:rPr lang="en-US" i="1" dirty="0"/>
              <a:t>, including Processes on the surface of the entity or within the cavities to which it serves as host [138-001]</a:t>
            </a:r>
            <a:r>
              <a:rPr lang="en-US" dirty="0"/>
              <a:t>’ [4, p70]. </a:t>
            </a:r>
          </a:p>
          <a:p>
            <a:pPr marL="344488" indent="0" algn="just">
              <a:spcAft>
                <a:spcPts val="1200"/>
              </a:spcAft>
            </a:pPr>
            <a:r>
              <a:rPr lang="en-US" dirty="0"/>
              <a:t>‘</a:t>
            </a:r>
            <a:r>
              <a:rPr lang="en-US" i="1" u="sng" dirty="0"/>
              <a:t>The relation between a Material Entity and its History is one-to-one</a:t>
            </a:r>
            <a:r>
              <a:rPr lang="en-US" i="1" dirty="0"/>
              <a:t>. </a:t>
            </a:r>
          </a:p>
          <a:p>
            <a:pPr marL="287338" indent="-287338" algn="just">
              <a:spcAft>
                <a:spcPts val="1200"/>
              </a:spcAft>
              <a:buFont typeface="Arial" panose="020B0604020202020204" pitchFamily="34" charset="0"/>
              <a:buChar char="•"/>
            </a:pPr>
            <a:r>
              <a:rPr lang="en-US" dirty="0"/>
              <a:t>‘a </a:t>
            </a:r>
            <a:r>
              <a:rPr lang="en-US" i="1" dirty="0"/>
              <a:t>history</a:t>
            </a:r>
            <a:r>
              <a:rPr lang="en-US" dirty="0"/>
              <a:t> </a:t>
            </a:r>
            <a:r>
              <a:rPr lang="en-US" i="1" dirty="0"/>
              <a:t>is</a:t>
            </a:r>
            <a:r>
              <a:rPr lang="en-US" dirty="0"/>
              <a:t> </a:t>
            </a:r>
            <a:r>
              <a:rPr lang="en-US" i="1" dirty="0"/>
              <a:t>a </a:t>
            </a:r>
            <a:r>
              <a:rPr lang="en-US" i="1" u="sng" dirty="0"/>
              <a:t>Process</a:t>
            </a:r>
            <a:r>
              <a:rPr lang="en-US" i="1" dirty="0"/>
              <a:t> that is </a:t>
            </a:r>
            <a:r>
              <a:rPr lang="en-US" i="1" u="sng" dirty="0"/>
              <a:t>the sum of the totality of</a:t>
            </a:r>
            <a:r>
              <a:rPr lang="en-US" i="1" dirty="0"/>
              <a:t> </a:t>
            </a:r>
            <a:r>
              <a:rPr lang="en-US" i="1" u="sng" dirty="0"/>
              <a:t>Processes</a:t>
            </a:r>
            <a:r>
              <a:rPr lang="en-US" i="1" dirty="0"/>
              <a:t> taking place in the </a:t>
            </a:r>
            <a:r>
              <a:rPr lang="en-US" i="1" u="sng" dirty="0"/>
              <a:t>Spatiotemporal Region</a:t>
            </a:r>
            <a:r>
              <a:rPr lang="en-US" i="1" dirty="0"/>
              <a:t> occupied </a:t>
            </a:r>
            <a:r>
              <a:rPr lang="en-US" i="1" dirty="0">
                <a:solidFill>
                  <a:srgbClr val="FFFF00"/>
                </a:solidFill>
              </a:rPr>
              <a:t>by </a:t>
            </a:r>
            <a:r>
              <a:rPr lang="en-US" i="1" u="sng" dirty="0">
                <a:solidFill>
                  <a:srgbClr val="FFFF00"/>
                </a:solidFill>
              </a:rPr>
              <a:t>the material part of a Material Entity</a:t>
            </a:r>
            <a:r>
              <a:rPr lang="en-US" i="1" dirty="0">
                <a:solidFill>
                  <a:srgbClr val="FFFF00"/>
                </a:solidFill>
              </a:rPr>
              <a:t> </a:t>
            </a:r>
            <a:r>
              <a:rPr lang="en-US" i="1" dirty="0"/>
              <a:t>[138-BFO].</a:t>
            </a:r>
          </a:p>
          <a:p>
            <a:pPr marL="344488" indent="0" algn="just">
              <a:spcAft>
                <a:spcPts val="1200"/>
              </a:spcAft>
            </a:pPr>
            <a:r>
              <a:rPr lang="en-US" dirty="0"/>
              <a:t>‘</a:t>
            </a:r>
            <a:r>
              <a:rPr lang="en-US" i="1" u="sng" dirty="0"/>
              <a:t>The relation between a Material Entity and its History is one-to-one</a:t>
            </a:r>
            <a:r>
              <a:rPr lang="en-US" i="1" dirty="0"/>
              <a:t>. </a:t>
            </a:r>
          </a:p>
          <a:p>
            <a:pPr marL="344488" indent="0" algn="just">
              <a:spcAft>
                <a:spcPts val="1200"/>
              </a:spcAft>
            </a:pPr>
            <a:endParaRPr lang="en-US" dirty="0"/>
          </a:p>
          <a:p>
            <a:pPr algn="just">
              <a:buFont typeface="Arial" panose="020B0604020202020204" pitchFamily="34" charset="0"/>
              <a:buChar char="•"/>
            </a:pPr>
            <a:endParaRPr lang="en-US" dirty="0"/>
          </a:p>
        </p:txBody>
      </p:sp>
      <p:sp>
        <p:nvSpPr>
          <p:cNvPr id="8" name="Arrow: Curved Right 7">
            <a:extLst>
              <a:ext uri="{FF2B5EF4-FFF2-40B4-BE49-F238E27FC236}">
                <a16:creationId xmlns:a16="http://schemas.microsoft.com/office/drawing/2014/main" id="{78D7A5E9-FCB9-4712-B58D-403ED2ECE5C8}"/>
              </a:ext>
            </a:extLst>
          </p:cNvPr>
          <p:cNvSpPr/>
          <p:nvPr/>
        </p:nvSpPr>
        <p:spPr bwMode="auto">
          <a:xfrm>
            <a:off x="152400" y="2057400"/>
            <a:ext cx="1066800" cy="2971800"/>
          </a:xfrm>
          <a:prstGeom prst="curvedRightArrow">
            <a:avLst>
              <a:gd name="adj1" fmla="val 32302"/>
              <a:gd name="adj2" fmla="val 57094"/>
              <a:gd name="adj3" fmla="val 37317"/>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6170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03BA-A67C-4D97-A457-B2E2C3E1A92D}"/>
              </a:ext>
            </a:extLst>
          </p:cNvPr>
          <p:cNvSpPr>
            <a:spLocks noGrp="1"/>
          </p:cNvSpPr>
          <p:nvPr>
            <p:ph type="title"/>
          </p:nvPr>
        </p:nvSpPr>
        <p:spPr/>
        <p:txBody>
          <a:bodyPr/>
          <a:lstStyle/>
          <a:p>
            <a:r>
              <a:rPr lang="en-US" dirty="0"/>
              <a:t>Current axiomatization of history in BFO2020-FOL</a:t>
            </a:r>
          </a:p>
        </p:txBody>
      </p:sp>
      <p:graphicFrame>
        <p:nvGraphicFramePr>
          <p:cNvPr id="12" name="Content Placeholder 11">
            <a:extLst>
              <a:ext uri="{FF2B5EF4-FFF2-40B4-BE49-F238E27FC236}">
                <a16:creationId xmlns:a16="http://schemas.microsoft.com/office/drawing/2014/main" id="{15497E93-29CD-46F2-872D-7546DA99BA0C}"/>
              </a:ext>
            </a:extLst>
          </p:cNvPr>
          <p:cNvGraphicFramePr>
            <a:graphicFrameLocks noGrp="1"/>
          </p:cNvGraphicFramePr>
          <p:nvPr>
            <p:ph idx="1"/>
            <p:extLst>
              <p:ext uri="{D42A27DB-BD31-4B8C-83A1-F6EECF244321}">
                <p14:modId xmlns:p14="http://schemas.microsoft.com/office/powerpoint/2010/main" val="97648633"/>
              </p:ext>
            </p:extLst>
          </p:nvPr>
        </p:nvGraphicFramePr>
        <p:xfrm>
          <a:off x="381000" y="1524000"/>
          <a:ext cx="4724400" cy="5033894"/>
        </p:xfrm>
        <a:graphic>
          <a:graphicData uri="http://schemas.openxmlformats.org/drawingml/2006/table">
            <a:tbl>
              <a:tblPr firstRow="1" firstCol="1" bandRow="1" bandCol="1">
                <a:tableStyleId>{5C22544A-7EE6-4342-B048-85BDC9FD1C3A}</a:tableStyleId>
              </a:tblPr>
              <a:tblGrid>
                <a:gridCol w="4724400">
                  <a:extLst>
                    <a:ext uri="{9D8B030D-6E8A-4147-A177-3AD203B41FA5}">
                      <a16:colId xmlns:a16="http://schemas.microsoft.com/office/drawing/2014/main" val="1260838569"/>
                    </a:ext>
                  </a:extLst>
                </a:gridCol>
              </a:tblGrid>
              <a:tr h="381103">
                <a:tc>
                  <a:txBody>
                    <a:bodyPr/>
                    <a:lstStyle/>
                    <a:p>
                      <a:pPr marL="0" marR="0" indent="0" algn="l">
                        <a:lnSpc>
                          <a:spcPct val="110000"/>
                        </a:lnSpc>
                        <a:spcBef>
                          <a:spcPts val="0"/>
                        </a:spcBef>
                        <a:spcAft>
                          <a:spcPts val="0"/>
                        </a:spcAft>
                        <a:tabLst>
                          <a:tab pos="274320" algn="dec"/>
                        </a:tabLst>
                      </a:pPr>
                      <a:r>
                        <a:rPr lang="en-US" sz="2000" b="0" dirty="0">
                          <a:solidFill>
                            <a:schemeClr val="bg1"/>
                          </a:solidFill>
                          <a:effectLst/>
                        </a:rPr>
                        <a:t>[gki-1]	history is a universal</a:t>
                      </a:r>
                      <a:endParaRPr lang="en-US" sz="2000" b="0" dirty="0">
                        <a:solidFill>
                          <a:schemeClr val="bg1"/>
                        </a:solidFill>
                        <a:effectLst/>
                        <a:latin typeface="Libertinus Serif"/>
                        <a:cs typeface="Times New Roman" panose="02020603050405020304" pitchFamily="18" charset="0"/>
                      </a:endParaRPr>
                    </a:p>
                  </a:txBody>
                  <a:tcPr marL="182880" marR="18415" marT="91440" marB="0">
                    <a:lnB w="12700" cmpd="sng">
                      <a:noFill/>
                    </a:lnB>
                    <a:noFill/>
                  </a:tcPr>
                </a:tc>
                <a:extLst>
                  <a:ext uri="{0D108BD9-81ED-4DB2-BD59-A6C34878D82A}">
                    <a16:rowId xmlns:a16="http://schemas.microsoft.com/office/drawing/2014/main" val="418946524"/>
                  </a:ext>
                </a:extLst>
              </a:tr>
              <a:tr h="442229">
                <a:tc>
                  <a:txBody>
                    <a:bodyPr/>
                    <a:lstStyle/>
                    <a:p>
                      <a:pPr marL="0" marR="0" indent="0" algn="l">
                        <a:lnSpc>
                          <a:spcPct val="110000"/>
                        </a:lnSpc>
                        <a:spcBef>
                          <a:spcPts val="0"/>
                        </a:spcBef>
                        <a:spcAft>
                          <a:spcPts val="0"/>
                        </a:spcAft>
                        <a:tabLst>
                          <a:tab pos="274320" algn="dec"/>
                        </a:tabLst>
                      </a:pPr>
                      <a:r>
                        <a:rPr lang="en-US" sz="2000" b="0" dirty="0">
                          <a:solidFill>
                            <a:schemeClr val="bg1"/>
                          </a:solidFill>
                          <a:effectLst/>
                        </a:rPr>
                        <a:t>[zuj-1]	history is subclass of process </a:t>
                      </a:r>
                      <a:endParaRPr lang="en-US" sz="2000" b="0" dirty="0">
                        <a:solidFill>
                          <a:schemeClr val="bg1"/>
                        </a:solidFill>
                        <a:effectLst/>
                        <a:latin typeface="Libertinus Serif"/>
                        <a:cs typeface="Times New Roman" panose="02020603050405020304" pitchFamily="18" charset="0"/>
                      </a:endParaRPr>
                    </a:p>
                  </a:txBody>
                  <a:tcPr marL="182880" marR="0" marT="91440">
                    <a:lnT w="12700" cmpd="sng">
                      <a:noFill/>
                    </a:lnT>
                    <a:lnB w="12700" cmpd="sng">
                      <a:noFill/>
                    </a:lnB>
                    <a:noFill/>
                  </a:tcPr>
                </a:tc>
                <a:extLst>
                  <a:ext uri="{0D108BD9-81ED-4DB2-BD59-A6C34878D82A}">
                    <a16:rowId xmlns:a16="http://schemas.microsoft.com/office/drawing/2014/main" val="2414718493"/>
                  </a:ext>
                </a:extLst>
              </a:tr>
              <a:tr h="845660">
                <a:tc>
                  <a:txBody>
                    <a:bodyPr/>
                    <a:lstStyle/>
                    <a:p>
                      <a:pPr marL="914400" marR="0" indent="-914400" algn="l">
                        <a:lnSpc>
                          <a:spcPct val="110000"/>
                        </a:lnSpc>
                        <a:spcBef>
                          <a:spcPts val="0"/>
                        </a:spcBef>
                        <a:spcAft>
                          <a:spcPts val="0"/>
                        </a:spcAft>
                        <a:tabLst>
                          <a:tab pos="274320" algn="dec"/>
                        </a:tabLst>
                      </a:pPr>
                      <a:r>
                        <a:rPr lang="en-US" sz="2000" b="0" dirty="0">
                          <a:solidFill>
                            <a:schemeClr val="bg1"/>
                          </a:solidFill>
                          <a:effectLst/>
                        </a:rPr>
                        <a:t>[lga-1]	a material entity participates in its history</a:t>
                      </a:r>
                      <a:endParaRPr lang="en-US" sz="2000" b="0" dirty="0">
                        <a:solidFill>
                          <a:schemeClr val="bg1"/>
                        </a:solidFill>
                        <a:effectLst/>
                        <a:latin typeface="Libertinus Serif"/>
                        <a:cs typeface="Times New Roman" panose="02020603050405020304" pitchFamily="18" charset="0"/>
                      </a:endParaRPr>
                    </a:p>
                  </a:txBody>
                  <a:tcPr marL="182880" marR="0" marT="91440">
                    <a:lnT w="12700" cmpd="sng">
                      <a:noFill/>
                    </a:lnT>
                    <a:lnB w="12700" cmpd="sng">
                      <a:noFill/>
                    </a:lnB>
                    <a:noFill/>
                  </a:tcPr>
                </a:tc>
                <a:extLst>
                  <a:ext uri="{0D108BD9-81ED-4DB2-BD59-A6C34878D82A}">
                    <a16:rowId xmlns:a16="http://schemas.microsoft.com/office/drawing/2014/main" val="2159226745"/>
                  </a:ext>
                </a:extLst>
              </a:tr>
              <a:tr h="442229">
                <a:tc>
                  <a:txBody>
                    <a:bodyPr/>
                    <a:lstStyle/>
                    <a:p>
                      <a:pPr marL="914400" marR="0" indent="-914400" algn="l">
                        <a:lnSpc>
                          <a:spcPct val="110000"/>
                        </a:lnSpc>
                        <a:spcBef>
                          <a:spcPts val="0"/>
                        </a:spcBef>
                        <a:spcAft>
                          <a:spcPts val="0"/>
                        </a:spcAft>
                        <a:tabLst>
                          <a:tab pos="274320" algn="dec"/>
                        </a:tabLst>
                      </a:pPr>
                      <a:r>
                        <a:rPr lang="en-US" sz="2000" b="0" dirty="0">
                          <a:solidFill>
                            <a:schemeClr val="bg1"/>
                          </a:solidFill>
                          <a:effectLst/>
                        </a:rPr>
                        <a:t>[okt-1]	every material-entity has a history</a:t>
                      </a:r>
                      <a:endParaRPr lang="en-US" sz="2000" b="0" dirty="0">
                        <a:solidFill>
                          <a:schemeClr val="bg1"/>
                        </a:solidFill>
                        <a:effectLst/>
                        <a:latin typeface="Libertinus Serif"/>
                        <a:cs typeface="Times New Roman" panose="02020603050405020304" pitchFamily="18" charset="0"/>
                      </a:endParaRPr>
                    </a:p>
                  </a:txBody>
                  <a:tcPr marL="182880" marR="0" marT="91440">
                    <a:lnT w="12700" cmpd="sng">
                      <a:noFill/>
                    </a:lnT>
                    <a:lnB w="12700" cmpd="sng">
                      <a:noFill/>
                    </a:lnB>
                    <a:noFill/>
                  </a:tcPr>
                </a:tc>
                <a:extLst>
                  <a:ext uri="{0D108BD9-81ED-4DB2-BD59-A6C34878D82A}">
                    <a16:rowId xmlns:a16="http://schemas.microsoft.com/office/drawing/2014/main" val="338768531"/>
                  </a:ext>
                </a:extLst>
              </a:tr>
              <a:tr h="845660">
                <a:tc>
                  <a:txBody>
                    <a:bodyPr/>
                    <a:lstStyle/>
                    <a:p>
                      <a:pPr marL="914400" marR="0" indent="-914400" algn="l">
                        <a:lnSpc>
                          <a:spcPct val="110000"/>
                        </a:lnSpc>
                        <a:spcBef>
                          <a:spcPts val="0"/>
                        </a:spcBef>
                        <a:spcAft>
                          <a:spcPts val="0"/>
                        </a:spcAft>
                        <a:tabLst>
                          <a:tab pos="274320" algn="dec"/>
                        </a:tabLst>
                      </a:pPr>
                      <a:r>
                        <a:rPr lang="en-US" sz="2000" b="0" dirty="0">
                          <a:solidFill>
                            <a:schemeClr val="bg1"/>
                          </a:solidFill>
                          <a:effectLst/>
                        </a:rPr>
                        <a:t>[rph-1]	history-of has domain history and range material-entity</a:t>
                      </a:r>
                      <a:endParaRPr lang="en-US" sz="2000" b="0" dirty="0">
                        <a:solidFill>
                          <a:schemeClr val="bg1"/>
                        </a:solidFill>
                        <a:effectLst/>
                        <a:latin typeface="Libertinus Serif"/>
                        <a:cs typeface="Times New Roman" panose="02020603050405020304" pitchFamily="18" charset="0"/>
                      </a:endParaRPr>
                    </a:p>
                  </a:txBody>
                  <a:tcPr marL="182880" marR="0" marT="91440">
                    <a:lnT w="12700" cmpd="sng">
                      <a:noFill/>
                    </a:lnT>
                    <a:lnB w="12700" cmpd="sng">
                      <a:noFill/>
                    </a:lnB>
                    <a:noFill/>
                  </a:tcPr>
                </a:tc>
                <a:extLst>
                  <a:ext uri="{0D108BD9-81ED-4DB2-BD59-A6C34878D82A}">
                    <a16:rowId xmlns:a16="http://schemas.microsoft.com/office/drawing/2014/main" val="2372926974"/>
                  </a:ext>
                </a:extLst>
              </a:tr>
              <a:tr h="845660">
                <a:tc>
                  <a:txBody>
                    <a:bodyPr/>
                    <a:lstStyle/>
                    <a:p>
                      <a:pPr marL="914400" marR="0" indent="-914400" algn="l">
                        <a:lnSpc>
                          <a:spcPct val="110000"/>
                        </a:lnSpc>
                        <a:spcBef>
                          <a:spcPts val="0"/>
                        </a:spcBef>
                        <a:spcAft>
                          <a:spcPts val="0"/>
                        </a:spcAft>
                        <a:tabLst>
                          <a:tab pos="274320" algn="dec"/>
                        </a:tabLst>
                      </a:pPr>
                      <a:r>
                        <a:rPr lang="en-US" sz="2000" b="0" dirty="0">
                          <a:solidFill>
                            <a:schemeClr val="bg1"/>
                          </a:solidFill>
                          <a:effectLst/>
                        </a:rPr>
                        <a:t>[uzz-1]	material entity and its history exist at exactly the same times</a:t>
                      </a:r>
                      <a:endParaRPr lang="en-US" sz="2000" b="0" dirty="0">
                        <a:solidFill>
                          <a:schemeClr val="bg1"/>
                        </a:solidFill>
                        <a:effectLst/>
                        <a:latin typeface="Libertinus Serif"/>
                        <a:cs typeface="Times New Roman" panose="02020603050405020304" pitchFamily="18" charset="0"/>
                      </a:endParaRPr>
                    </a:p>
                  </a:txBody>
                  <a:tcPr marL="182880" marR="0" marT="91440">
                    <a:lnT w="12700" cmpd="sng">
                      <a:noFill/>
                    </a:lnT>
                    <a:lnB w="12700" cmpd="sng">
                      <a:noFill/>
                    </a:lnB>
                    <a:noFill/>
                  </a:tcPr>
                </a:tc>
                <a:extLst>
                  <a:ext uri="{0D108BD9-81ED-4DB2-BD59-A6C34878D82A}">
                    <a16:rowId xmlns:a16="http://schemas.microsoft.com/office/drawing/2014/main" val="1699706195"/>
                  </a:ext>
                </a:extLst>
              </a:tr>
              <a:tr h="845660">
                <a:tc>
                  <a:txBody>
                    <a:bodyPr/>
                    <a:lstStyle/>
                    <a:p>
                      <a:pPr marL="914400" marR="0" indent="-914400" algn="l">
                        <a:lnSpc>
                          <a:spcPct val="110000"/>
                        </a:lnSpc>
                        <a:spcBef>
                          <a:spcPts val="0"/>
                        </a:spcBef>
                        <a:spcAft>
                          <a:spcPts val="0"/>
                        </a:spcAft>
                        <a:tabLst>
                          <a:tab pos="274320" algn="dec"/>
                        </a:tabLst>
                      </a:pPr>
                      <a:r>
                        <a:rPr lang="en-US" sz="2000" b="0" dirty="0">
                          <a:solidFill>
                            <a:schemeClr val="bg1"/>
                          </a:solidFill>
                          <a:effectLst/>
                        </a:rPr>
                        <a:t>[vvy-1]	every history is the history of something</a:t>
                      </a:r>
                      <a:endParaRPr lang="en-US" sz="2000" b="0" dirty="0">
                        <a:solidFill>
                          <a:schemeClr val="bg1"/>
                        </a:solidFill>
                        <a:effectLst/>
                        <a:latin typeface="Libertinus Serif"/>
                        <a:cs typeface="Times New Roman" panose="02020603050405020304" pitchFamily="18" charset="0"/>
                      </a:endParaRPr>
                    </a:p>
                  </a:txBody>
                  <a:tcPr marL="182880" marR="0" marT="91440">
                    <a:lnT w="12700" cmpd="sng">
                      <a:noFill/>
                    </a:lnT>
                    <a:noFill/>
                  </a:tcPr>
                </a:tc>
                <a:extLst>
                  <a:ext uri="{0D108BD9-81ED-4DB2-BD59-A6C34878D82A}">
                    <a16:rowId xmlns:a16="http://schemas.microsoft.com/office/drawing/2014/main" val="2102496697"/>
                  </a:ext>
                </a:extLst>
              </a:tr>
            </a:tbl>
          </a:graphicData>
        </a:graphic>
      </p:graphicFrame>
      <p:graphicFrame>
        <p:nvGraphicFramePr>
          <p:cNvPr id="13" name="Table 12">
            <a:extLst>
              <a:ext uri="{FF2B5EF4-FFF2-40B4-BE49-F238E27FC236}">
                <a16:creationId xmlns:a16="http://schemas.microsoft.com/office/drawing/2014/main" id="{7B0ABF71-B3B3-4A92-852B-A490901CA2CD}"/>
              </a:ext>
            </a:extLst>
          </p:cNvPr>
          <p:cNvGraphicFramePr>
            <a:graphicFrameLocks noGrp="1"/>
          </p:cNvGraphicFramePr>
          <p:nvPr>
            <p:extLst>
              <p:ext uri="{D42A27DB-BD31-4B8C-83A1-F6EECF244321}">
                <p14:modId xmlns:p14="http://schemas.microsoft.com/office/powerpoint/2010/main" val="3861091066"/>
              </p:ext>
            </p:extLst>
          </p:nvPr>
        </p:nvGraphicFramePr>
        <p:xfrm>
          <a:off x="5562600" y="2443275"/>
          <a:ext cx="6248400" cy="4114619"/>
        </p:xfrm>
        <a:graphic>
          <a:graphicData uri="http://schemas.openxmlformats.org/drawingml/2006/table">
            <a:tbl>
              <a:tblPr firstRow="1" firstCol="1" bandRow="1" bandCol="1">
                <a:tableStyleId>{5C22544A-7EE6-4342-B048-85BDC9FD1C3A}</a:tableStyleId>
              </a:tblPr>
              <a:tblGrid>
                <a:gridCol w="6248400">
                  <a:extLst>
                    <a:ext uri="{9D8B030D-6E8A-4147-A177-3AD203B41FA5}">
                      <a16:colId xmlns:a16="http://schemas.microsoft.com/office/drawing/2014/main" val="1341405030"/>
                    </a:ext>
                  </a:extLst>
                </a:gridCol>
              </a:tblGrid>
              <a:tr h="2197681">
                <a:tc>
                  <a:txBody>
                    <a:bodyPr/>
                    <a:lstStyle/>
                    <a:p>
                      <a:pPr marL="0" marR="0" indent="0" algn="l">
                        <a:lnSpc>
                          <a:spcPct val="110000"/>
                        </a:lnSpc>
                        <a:spcBef>
                          <a:spcPts val="0"/>
                        </a:spcBef>
                        <a:spcAft>
                          <a:spcPts val="0"/>
                        </a:spcAft>
                        <a:tabLst>
                          <a:tab pos="274320" algn="dec"/>
                        </a:tabLst>
                      </a:pPr>
                      <a:r>
                        <a:rPr lang="en-US" sz="2000" b="0" dirty="0">
                          <a:solidFill>
                            <a:schemeClr val="bg1"/>
                          </a:solidFill>
                          <a:effectLst/>
                        </a:rPr>
                        <a:t>[woe-1]	history-of is functional on first argument</a:t>
                      </a:r>
                    </a:p>
                    <a:p>
                      <a:pPr marL="0" marR="0" indent="0" algn="just">
                        <a:lnSpc>
                          <a:spcPct val="110000"/>
                        </a:lnSpc>
                        <a:spcBef>
                          <a:spcPts val="600"/>
                        </a:spcBef>
                        <a:spcAft>
                          <a:spcPts val="0"/>
                        </a:spcAft>
                        <a:tabLst>
                          <a:tab pos="0" algn="dec"/>
                          <a:tab pos="480060" algn="dec"/>
                        </a:tabLst>
                      </a:pPr>
                      <a:r>
                        <a:rPr lang="en-US" sz="2000" b="0" dirty="0">
                          <a:solidFill>
                            <a:schemeClr val="bg1"/>
                          </a:solidFill>
                          <a:effectLst/>
                        </a:rPr>
                        <a:t>(</a:t>
                      </a:r>
                      <a:r>
                        <a:rPr lang="en-US" sz="2000" b="0" dirty="0" err="1">
                          <a:solidFill>
                            <a:schemeClr val="bg1"/>
                          </a:solidFill>
                          <a:effectLst/>
                        </a:rPr>
                        <a:t>forall</a:t>
                      </a:r>
                      <a:r>
                        <a:rPr lang="en-US" sz="2000" b="0" dirty="0">
                          <a:solidFill>
                            <a:schemeClr val="bg1"/>
                          </a:solidFill>
                          <a:effectLst/>
                        </a:rPr>
                        <a:t> (p q r) </a:t>
                      </a:r>
                    </a:p>
                    <a:p>
                      <a:pPr marL="0" marR="0" indent="0" algn="just">
                        <a:lnSpc>
                          <a:spcPct val="110000"/>
                        </a:lnSpc>
                        <a:spcBef>
                          <a:spcPts val="0"/>
                        </a:spcBef>
                        <a:spcAft>
                          <a:spcPts val="0"/>
                        </a:spcAft>
                        <a:tabLst>
                          <a:tab pos="0" algn="dec"/>
                          <a:tab pos="480060" algn="dec"/>
                        </a:tabLst>
                      </a:pPr>
                      <a:r>
                        <a:rPr lang="en-US" sz="2000" b="0" dirty="0">
                          <a:solidFill>
                            <a:schemeClr val="bg1"/>
                          </a:solidFill>
                          <a:effectLst/>
                        </a:rPr>
                        <a:t>        (if 	(and (history-of p q)</a:t>
                      </a:r>
                    </a:p>
                    <a:p>
                      <a:pPr marL="0" marR="0" indent="0" algn="just">
                        <a:lnSpc>
                          <a:spcPct val="110000"/>
                        </a:lnSpc>
                        <a:spcBef>
                          <a:spcPts val="0"/>
                        </a:spcBef>
                        <a:spcAft>
                          <a:spcPts val="0"/>
                        </a:spcAft>
                        <a:tabLst>
                          <a:tab pos="0" algn="dec"/>
                          <a:tab pos="480060" algn="dec"/>
                        </a:tabLst>
                      </a:pPr>
                      <a:r>
                        <a:rPr lang="en-US" sz="2000" b="0" dirty="0">
                          <a:solidFill>
                            <a:schemeClr val="bg1"/>
                          </a:solidFill>
                          <a:effectLst/>
                        </a:rPr>
                        <a:t>				  (history-of r q)) </a:t>
                      </a:r>
                    </a:p>
                    <a:p>
                      <a:pPr marL="0" marR="0" indent="0" algn="just">
                        <a:lnSpc>
                          <a:spcPct val="110000"/>
                        </a:lnSpc>
                        <a:spcBef>
                          <a:spcPts val="0"/>
                        </a:spcBef>
                        <a:spcAft>
                          <a:spcPts val="0"/>
                        </a:spcAft>
                        <a:tabLst>
                          <a:tab pos="0" algn="dec"/>
                          <a:tab pos="480060" algn="dec"/>
                        </a:tabLst>
                      </a:pPr>
                      <a:r>
                        <a:rPr lang="en-US" sz="2000" b="0" dirty="0">
                          <a:solidFill>
                            <a:schemeClr val="bg1"/>
                          </a:solidFill>
                          <a:effectLst/>
                        </a:rPr>
                        <a:t>			(= p r)))</a:t>
                      </a:r>
                      <a:endParaRPr lang="en-US" sz="2000" b="0" dirty="0">
                        <a:solidFill>
                          <a:schemeClr val="bg1"/>
                        </a:solidFill>
                        <a:effectLst/>
                        <a:latin typeface="Libertinus Serif"/>
                        <a:cs typeface="Times New Roman" panose="02020603050405020304" pitchFamily="18" charset="0"/>
                      </a:endParaRPr>
                    </a:p>
                    <a:p>
                      <a:pPr marL="0" marR="0" indent="0" algn="just">
                        <a:lnSpc>
                          <a:spcPct val="110000"/>
                        </a:lnSpc>
                        <a:spcBef>
                          <a:spcPts val="0"/>
                        </a:spcBef>
                        <a:spcAft>
                          <a:spcPts val="0"/>
                        </a:spcAft>
                        <a:tabLst>
                          <a:tab pos="0" algn="dec"/>
                          <a:tab pos="480060" algn="dec"/>
                        </a:tabLst>
                      </a:pPr>
                      <a:endParaRPr lang="en-US" sz="2000" b="0" dirty="0">
                        <a:solidFill>
                          <a:schemeClr val="bg1"/>
                        </a:solidFill>
                        <a:effectLst/>
                        <a:latin typeface="Libertinus Serif"/>
                        <a:cs typeface="Times New Roman" panose="02020603050405020304" pitchFamily="18" charset="0"/>
                      </a:endParaRPr>
                    </a:p>
                  </a:txBody>
                  <a:tcPr marL="182880" marR="18415" marT="91440" marB="0">
                    <a:lnB w="12700" cmpd="sng">
                      <a:noFill/>
                    </a:lnB>
                    <a:noFill/>
                  </a:tcPr>
                </a:tc>
                <a:extLst>
                  <a:ext uri="{0D108BD9-81ED-4DB2-BD59-A6C34878D82A}">
                    <a16:rowId xmlns:a16="http://schemas.microsoft.com/office/drawing/2014/main" val="2433839987"/>
                  </a:ext>
                </a:extLst>
              </a:tr>
              <a:tr h="1795994">
                <a:tc>
                  <a:txBody>
                    <a:bodyPr/>
                    <a:lstStyle/>
                    <a:p>
                      <a:pPr marL="0" marR="0" indent="0" algn="l">
                        <a:lnSpc>
                          <a:spcPct val="110000"/>
                        </a:lnSpc>
                        <a:spcBef>
                          <a:spcPts val="0"/>
                        </a:spcBef>
                        <a:spcAft>
                          <a:spcPts val="0"/>
                        </a:spcAft>
                        <a:tabLst>
                          <a:tab pos="274320" algn="dec"/>
                        </a:tabLst>
                      </a:pPr>
                      <a:r>
                        <a:rPr lang="en-US" sz="2000" b="0" dirty="0">
                          <a:solidFill>
                            <a:schemeClr val="bg1"/>
                          </a:solidFill>
                          <a:effectLst/>
                        </a:rPr>
                        <a:t>[zek-1]	history-of is functional on second argument</a:t>
                      </a:r>
                    </a:p>
                    <a:p>
                      <a:pPr marL="0" marR="0" indent="0" algn="just">
                        <a:lnSpc>
                          <a:spcPct val="110000"/>
                        </a:lnSpc>
                        <a:spcBef>
                          <a:spcPts val="600"/>
                        </a:spcBef>
                        <a:spcAft>
                          <a:spcPts val="0"/>
                        </a:spcAft>
                        <a:tabLst>
                          <a:tab pos="0" algn="dec"/>
                        </a:tabLst>
                      </a:pPr>
                      <a:r>
                        <a:rPr lang="en-US" sz="2000" b="0" dirty="0">
                          <a:solidFill>
                            <a:schemeClr val="bg1"/>
                          </a:solidFill>
                          <a:effectLst/>
                        </a:rPr>
                        <a:t>(</a:t>
                      </a:r>
                      <a:r>
                        <a:rPr lang="en-US" sz="2000" b="0" dirty="0" err="1">
                          <a:solidFill>
                            <a:schemeClr val="bg1"/>
                          </a:solidFill>
                          <a:effectLst/>
                        </a:rPr>
                        <a:t>forall</a:t>
                      </a:r>
                      <a:r>
                        <a:rPr lang="en-US" sz="2000" b="0" dirty="0">
                          <a:solidFill>
                            <a:schemeClr val="bg1"/>
                          </a:solidFill>
                          <a:effectLst/>
                        </a:rPr>
                        <a:t> (p q r)</a:t>
                      </a:r>
                    </a:p>
                    <a:p>
                      <a:pPr marL="0" marR="0" indent="0" algn="just">
                        <a:lnSpc>
                          <a:spcPct val="110000"/>
                        </a:lnSpc>
                        <a:spcBef>
                          <a:spcPts val="0"/>
                        </a:spcBef>
                        <a:spcAft>
                          <a:spcPts val="0"/>
                        </a:spcAft>
                        <a:tabLst>
                          <a:tab pos="0" algn="dec"/>
                        </a:tabLst>
                      </a:pPr>
                      <a:r>
                        <a:rPr lang="en-US" sz="2000" b="0" dirty="0">
                          <a:solidFill>
                            <a:schemeClr val="bg1"/>
                          </a:solidFill>
                          <a:effectLst/>
                        </a:rPr>
                        <a:t>        (if	(and (history-of p q) </a:t>
                      </a:r>
                    </a:p>
                    <a:p>
                      <a:pPr marL="0" marR="0" indent="0" algn="just">
                        <a:lnSpc>
                          <a:spcPct val="110000"/>
                        </a:lnSpc>
                        <a:spcBef>
                          <a:spcPts val="0"/>
                        </a:spcBef>
                        <a:spcAft>
                          <a:spcPts val="0"/>
                        </a:spcAft>
                        <a:tabLst>
                          <a:tab pos="0" algn="dec"/>
                        </a:tabLst>
                      </a:pPr>
                      <a:r>
                        <a:rPr lang="en-US" sz="2000" b="0" dirty="0">
                          <a:solidFill>
                            <a:schemeClr val="bg1"/>
                          </a:solidFill>
                          <a:effectLst/>
                        </a:rPr>
                        <a:t>				  (history-of p r)) </a:t>
                      </a:r>
                    </a:p>
                    <a:p>
                      <a:pPr marL="0" marR="0" indent="0" algn="just">
                        <a:lnSpc>
                          <a:spcPct val="110000"/>
                        </a:lnSpc>
                        <a:spcBef>
                          <a:spcPts val="0"/>
                        </a:spcBef>
                        <a:spcAft>
                          <a:spcPts val="0"/>
                        </a:spcAft>
                        <a:tabLst>
                          <a:tab pos="0" algn="dec"/>
                        </a:tabLst>
                      </a:pPr>
                      <a:r>
                        <a:rPr lang="en-US" sz="2000" b="0" dirty="0">
                          <a:solidFill>
                            <a:schemeClr val="bg1"/>
                          </a:solidFill>
                          <a:effectLst/>
                        </a:rPr>
                        <a:t>               (= q r)))</a:t>
                      </a:r>
                      <a:endParaRPr lang="en-US" sz="2000" b="0" dirty="0">
                        <a:solidFill>
                          <a:schemeClr val="bg1"/>
                        </a:solidFill>
                        <a:effectLst/>
                        <a:latin typeface="Libertinus Serif"/>
                        <a:cs typeface="Times New Roman" panose="02020603050405020304" pitchFamily="18" charset="0"/>
                      </a:endParaRPr>
                    </a:p>
                  </a:txBody>
                  <a:tcPr marL="182880" marR="18415" marT="91440" marB="91440">
                    <a:lnT w="12700" cmpd="sng">
                      <a:noFill/>
                    </a:lnT>
                    <a:noFill/>
                  </a:tcPr>
                </a:tc>
                <a:extLst>
                  <a:ext uri="{0D108BD9-81ED-4DB2-BD59-A6C34878D82A}">
                    <a16:rowId xmlns:a16="http://schemas.microsoft.com/office/drawing/2014/main" val="1630267176"/>
                  </a:ext>
                </a:extLst>
              </a:tr>
            </a:tbl>
          </a:graphicData>
        </a:graphic>
      </p:graphicFrame>
      <p:cxnSp>
        <p:nvCxnSpPr>
          <p:cNvPr id="15" name="Straight Connector 14">
            <a:extLst>
              <a:ext uri="{FF2B5EF4-FFF2-40B4-BE49-F238E27FC236}">
                <a16:creationId xmlns:a16="http://schemas.microsoft.com/office/drawing/2014/main" id="{B3652BF1-7AC0-4C6E-B8F9-BAB365CEB7D5}"/>
              </a:ext>
            </a:extLst>
          </p:cNvPr>
          <p:cNvCxnSpPr>
            <a:cxnSpLocks/>
            <a:stCxn id="13" idx="1"/>
            <a:endCxn id="13" idx="3"/>
          </p:cNvCxnSpPr>
          <p:nvPr/>
        </p:nvCxnSpPr>
        <p:spPr bwMode="auto">
          <a:xfrm>
            <a:off x="5562600" y="4500584"/>
            <a:ext cx="6248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4C4065DE-7574-4365-96A6-2320A69BE17F}"/>
              </a:ext>
            </a:extLst>
          </p:cNvPr>
          <p:cNvSpPr txBox="1"/>
          <p:nvPr/>
        </p:nvSpPr>
        <p:spPr>
          <a:xfrm>
            <a:off x="5562600" y="1447800"/>
            <a:ext cx="6019800" cy="830997"/>
          </a:xfrm>
          <a:prstGeom prst="rect">
            <a:avLst/>
          </a:prstGeom>
          <a:noFill/>
        </p:spPr>
        <p:txBody>
          <a:bodyPr wrap="square" rtlCol="0">
            <a:spAutoFit/>
          </a:bodyPr>
          <a:lstStyle/>
          <a:p>
            <a:pPr algn="ctr"/>
            <a:r>
              <a:rPr lang="en-US" dirty="0">
                <a:solidFill>
                  <a:schemeClr val="bg1"/>
                </a:solidFill>
              </a:rPr>
              <a:t>‘Hard-coding’ of the 1:1 correspondence between an entity and its history</a:t>
            </a:r>
          </a:p>
        </p:txBody>
      </p:sp>
    </p:spTree>
    <p:extLst>
      <p:ext uri="{BB962C8B-B14F-4D97-AF65-F5344CB8AC3E}">
        <p14:creationId xmlns:p14="http://schemas.microsoft.com/office/powerpoint/2010/main" val="184704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3E2-77E1-4B40-AD52-291D7AFEB3B0}"/>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4FF5E90B-ED04-43C8-8B4C-E061E659B742}"/>
              </a:ext>
            </a:extLst>
          </p:cNvPr>
          <p:cNvSpPr>
            <a:spLocks noGrp="1"/>
          </p:cNvSpPr>
          <p:nvPr>
            <p:ph idx="1"/>
          </p:nvPr>
        </p:nvSpPr>
        <p:spPr/>
        <p:txBody>
          <a:bodyPr/>
          <a:lstStyle/>
          <a:p>
            <a:pPr marL="457200" indent="-457200">
              <a:lnSpc>
                <a:spcPct val="200000"/>
              </a:lnSpc>
              <a:buFont typeface="+mj-lt"/>
              <a:buAutoNum type="arabicPeriod"/>
            </a:pPr>
            <a:r>
              <a:rPr lang="en-US" dirty="0"/>
              <a:t>Distinctions between BFO Theory and BFO renderings;</a:t>
            </a:r>
          </a:p>
          <a:p>
            <a:pPr marL="457200" indent="-457200">
              <a:lnSpc>
                <a:spcPct val="200000"/>
              </a:lnSpc>
              <a:buFont typeface="+mj-lt"/>
              <a:buAutoNum type="arabicPeriod"/>
            </a:pPr>
            <a:r>
              <a:rPr lang="en-US" dirty="0"/>
              <a:t>The history of </a:t>
            </a:r>
            <a:r>
              <a:rPr lang="en-US" i="1" dirty="0"/>
              <a:t>History</a:t>
            </a:r>
            <a:r>
              <a:rPr lang="en-US" dirty="0"/>
              <a:t> in the BFO;</a:t>
            </a:r>
          </a:p>
          <a:p>
            <a:pPr marL="457200" indent="-457200">
              <a:lnSpc>
                <a:spcPct val="200000"/>
              </a:lnSpc>
              <a:buFont typeface="+mj-lt"/>
              <a:buAutoNum type="arabicPeriod"/>
            </a:pPr>
            <a:r>
              <a:rPr lang="en-US" dirty="0"/>
              <a:t>Use of ‘history’ and </a:t>
            </a:r>
            <a:r>
              <a:rPr lang="en-US" dirty="0" err="1"/>
              <a:t>BFO:history</a:t>
            </a:r>
            <a:r>
              <a:rPr lang="en-US" dirty="0"/>
              <a:t> in the </a:t>
            </a:r>
            <a:r>
              <a:rPr lang="en-US" dirty="0" err="1"/>
              <a:t>BioPortal’s</a:t>
            </a:r>
            <a:r>
              <a:rPr lang="en-US" dirty="0"/>
              <a:t> representational artifacts;</a:t>
            </a:r>
          </a:p>
          <a:p>
            <a:pPr marL="457200" indent="-457200">
              <a:lnSpc>
                <a:spcPct val="200000"/>
              </a:lnSpc>
              <a:buFont typeface="+mj-lt"/>
              <a:buAutoNum type="arabicPeriod"/>
            </a:pPr>
            <a:r>
              <a:rPr lang="en-US" dirty="0"/>
              <a:t>Points of critique;</a:t>
            </a:r>
          </a:p>
          <a:p>
            <a:pPr marL="457200" indent="-457200">
              <a:lnSpc>
                <a:spcPct val="200000"/>
              </a:lnSpc>
              <a:buFont typeface="+mj-lt"/>
              <a:buAutoNum type="arabicPeriod"/>
            </a:pPr>
            <a:r>
              <a:rPr lang="en-US" dirty="0"/>
              <a:t>Potential solutions.</a:t>
            </a:r>
          </a:p>
        </p:txBody>
      </p:sp>
      <p:sp>
        <p:nvSpPr>
          <p:cNvPr id="4" name="Rectangle 3">
            <a:extLst>
              <a:ext uri="{FF2B5EF4-FFF2-40B4-BE49-F238E27FC236}">
                <a16:creationId xmlns:a16="http://schemas.microsoft.com/office/drawing/2014/main" id="{EE85DC8A-8C1E-4574-8DED-A5CB8330942F}"/>
              </a:ext>
            </a:extLst>
          </p:cNvPr>
          <p:cNvSpPr/>
          <p:nvPr/>
        </p:nvSpPr>
        <p:spPr bwMode="auto">
          <a:xfrm>
            <a:off x="228600" y="3429000"/>
            <a:ext cx="11277600" cy="6096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2920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BBEF-748E-47DA-BBBE-415336C06688}"/>
              </a:ext>
            </a:extLst>
          </p:cNvPr>
          <p:cNvSpPr>
            <a:spLocks noGrp="1"/>
          </p:cNvSpPr>
          <p:nvPr>
            <p:ph type="title"/>
          </p:nvPr>
        </p:nvSpPr>
        <p:spPr/>
        <p:txBody>
          <a:bodyPr/>
          <a:lstStyle/>
          <a:p>
            <a:r>
              <a:rPr lang="en-US" dirty="0"/>
              <a:t>Use of ‘history’ in </a:t>
            </a:r>
            <a:r>
              <a:rPr lang="en-US" dirty="0" err="1"/>
              <a:t>BioPortal</a:t>
            </a:r>
            <a:r>
              <a:rPr lang="en-US" dirty="0"/>
              <a:t> Ontologies </a:t>
            </a:r>
            <a:r>
              <a:rPr lang="en-US" sz="2400" dirty="0"/>
              <a:t>(November, 30 2023)</a:t>
            </a:r>
          </a:p>
        </p:txBody>
      </p:sp>
      <p:sp>
        <p:nvSpPr>
          <p:cNvPr id="3" name="Content Placeholder 2">
            <a:extLst>
              <a:ext uri="{FF2B5EF4-FFF2-40B4-BE49-F238E27FC236}">
                <a16:creationId xmlns:a16="http://schemas.microsoft.com/office/drawing/2014/main" id="{80FEB01F-BD3A-43C4-BFF3-7AE2AE29830C}"/>
              </a:ext>
            </a:extLst>
          </p:cNvPr>
          <p:cNvSpPr>
            <a:spLocks noGrp="1"/>
          </p:cNvSpPr>
          <p:nvPr>
            <p:ph idx="1"/>
          </p:nvPr>
        </p:nvSpPr>
        <p:spPr>
          <a:xfrm>
            <a:off x="152400" y="1524000"/>
            <a:ext cx="11963400" cy="4953000"/>
          </a:xfrm>
        </p:spPr>
        <p:txBody>
          <a:bodyPr/>
          <a:lstStyle/>
          <a:p>
            <a:pPr>
              <a:spcAft>
                <a:spcPts val="200"/>
              </a:spcAft>
            </a:pPr>
            <a:r>
              <a:rPr lang="en-US" sz="2100" dirty="0">
                <a:solidFill>
                  <a:srgbClr val="FFFF00"/>
                </a:solidFill>
              </a:rPr>
              <a:t>1,169</a:t>
            </a:r>
            <a:r>
              <a:rPr lang="en-US" sz="2100" dirty="0"/>
              <a:t> artifacts</a:t>
            </a:r>
          </a:p>
          <a:p>
            <a:pPr>
              <a:spcAft>
                <a:spcPts val="200"/>
              </a:spcAft>
            </a:pPr>
            <a:r>
              <a:rPr lang="en-US" sz="2100" dirty="0"/>
              <a:t>	  </a:t>
            </a:r>
            <a:r>
              <a:rPr lang="en-US" sz="2100" dirty="0">
                <a:solidFill>
                  <a:srgbClr val="FFFF00"/>
                </a:solidFill>
              </a:rPr>
              <a:t>124</a:t>
            </a:r>
            <a:r>
              <a:rPr lang="en-US" sz="2100" dirty="0"/>
              <a:t> include ‘history’ as a class</a:t>
            </a:r>
          </a:p>
          <a:p>
            <a:pPr>
              <a:spcAft>
                <a:spcPts val="200"/>
              </a:spcAft>
            </a:pPr>
            <a:r>
              <a:rPr lang="en-US" sz="2100" dirty="0"/>
              <a:t>		  </a:t>
            </a:r>
            <a:r>
              <a:rPr lang="en-US" sz="2100" dirty="0">
                <a:solidFill>
                  <a:srgbClr val="FFFF00"/>
                </a:solidFill>
              </a:rPr>
              <a:t>42</a:t>
            </a:r>
            <a:r>
              <a:rPr lang="en-US" sz="2100" dirty="0"/>
              <a:t> of these ‘history’ classes are not BFO’s history</a:t>
            </a:r>
          </a:p>
          <a:p>
            <a:pPr>
              <a:spcAft>
                <a:spcPts val="200"/>
              </a:spcAft>
            </a:pPr>
            <a:r>
              <a:rPr lang="en-US" sz="2100" dirty="0"/>
              <a:t>			</a:t>
            </a:r>
            <a:r>
              <a:rPr lang="en-US" sz="2100" dirty="0">
                <a:solidFill>
                  <a:srgbClr val="FFFF00"/>
                </a:solidFill>
              </a:rPr>
              <a:t>18</a:t>
            </a:r>
            <a:r>
              <a:rPr lang="en-US" sz="2100" dirty="0"/>
              <a:t> do not define ‘history’</a:t>
            </a:r>
          </a:p>
          <a:p>
            <a:pPr>
              <a:spcAft>
                <a:spcPts val="200"/>
              </a:spcAft>
            </a:pPr>
            <a:r>
              <a:rPr lang="en-US" sz="2100" dirty="0"/>
              <a:t>			</a:t>
            </a:r>
            <a:r>
              <a:rPr lang="en-US" sz="2100" dirty="0">
                <a:solidFill>
                  <a:srgbClr val="FFFF00"/>
                </a:solidFill>
              </a:rPr>
              <a:t>18</a:t>
            </a:r>
            <a:r>
              <a:rPr lang="en-US" sz="2100" dirty="0"/>
              <a:t> other define it in a way what would make it in BFO</a:t>
            </a:r>
          </a:p>
          <a:p>
            <a:pPr>
              <a:spcAft>
                <a:spcPts val="200"/>
              </a:spcAft>
            </a:pPr>
            <a:r>
              <a:rPr lang="en-US" sz="2100" dirty="0"/>
              <a:t>				- a process (but not history)</a:t>
            </a:r>
          </a:p>
          <a:p>
            <a:pPr>
              <a:spcAft>
                <a:spcPts val="200"/>
              </a:spcAft>
            </a:pPr>
            <a:r>
              <a:rPr lang="en-US" sz="2100" dirty="0"/>
              <a:t>				- a generically dependent continuant </a:t>
            </a:r>
          </a:p>
          <a:p>
            <a:pPr>
              <a:spcAft>
                <a:spcPts val="200"/>
              </a:spcAft>
            </a:pPr>
            <a:r>
              <a:rPr lang="en-US" sz="2100" dirty="0"/>
              <a:t>				- an independent continuant</a:t>
            </a:r>
          </a:p>
          <a:p>
            <a:pPr>
              <a:spcAft>
                <a:spcPts val="200"/>
              </a:spcAft>
            </a:pPr>
            <a:r>
              <a:rPr lang="en-US" sz="2100" dirty="0"/>
              <a:t>			</a:t>
            </a:r>
            <a:r>
              <a:rPr lang="en-US" sz="2100" dirty="0">
                <a:solidFill>
                  <a:srgbClr val="FFFF00"/>
                </a:solidFill>
              </a:rPr>
              <a:t>6</a:t>
            </a:r>
            <a:r>
              <a:rPr lang="en-US" sz="2100" dirty="0"/>
              <a:t> define it so as to conflate occurrents and continuants</a:t>
            </a:r>
          </a:p>
          <a:p>
            <a:pPr>
              <a:spcAft>
                <a:spcPts val="200"/>
              </a:spcAft>
            </a:pPr>
            <a:r>
              <a:rPr lang="en-US" sz="2100" dirty="0"/>
              <a:t>		  </a:t>
            </a:r>
            <a:r>
              <a:rPr lang="en-US" sz="2100" dirty="0">
                <a:solidFill>
                  <a:srgbClr val="FFFF00"/>
                </a:solidFill>
              </a:rPr>
              <a:t>82</a:t>
            </a:r>
            <a:r>
              <a:rPr lang="en-US" sz="2100" dirty="0"/>
              <a:t> import BFO’s history ( 80 BFO 2.0 ; 2 BFO 2020 )</a:t>
            </a:r>
          </a:p>
          <a:p>
            <a:pPr>
              <a:spcAft>
                <a:spcPts val="200"/>
              </a:spcAft>
            </a:pPr>
            <a:r>
              <a:rPr lang="en-US" sz="2100" dirty="0"/>
              <a:t>			</a:t>
            </a:r>
            <a:r>
              <a:rPr lang="en-US" sz="2100" dirty="0">
                <a:solidFill>
                  <a:srgbClr val="FFFF00"/>
                </a:solidFill>
              </a:rPr>
              <a:t>10</a:t>
            </a:r>
            <a:r>
              <a:rPr lang="en-US" sz="2100" dirty="0"/>
              <a:t> have subtypes of BFO history</a:t>
            </a:r>
          </a:p>
          <a:p>
            <a:pPr>
              <a:spcAft>
                <a:spcPts val="200"/>
              </a:spcAft>
            </a:pPr>
            <a:r>
              <a:rPr lang="en-US" sz="2100" dirty="0"/>
              <a:t>				</a:t>
            </a:r>
            <a:r>
              <a:rPr lang="en-US" sz="2100" dirty="0">
                <a:solidFill>
                  <a:srgbClr val="FFFF00"/>
                </a:solidFill>
              </a:rPr>
              <a:t>9</a:t>
            </a:r>
            <a:r>
              <a:rPr lang="en-US" sz="2100" dirty="0"/>
              <a:t> defined </a:t>
            </a:r>
            <a:r>
              <a:rPr lang="en-US" sz="2100" dirty="0">
                <a:solidFill>
                  <a:srgbClr val="FFFF00"/>
                </a:solidFill>
              </a:rPr>
              <a:t>8</a:t>
            </a:r>
            <a:r>
              <a:rPr lang="en-US" sz="2100" dirty="0"/>
              <a:t> history subtypes incompatible with BFO’s history definition</a:t>
            </a:r>
          </a:p>
          <a:p>
            <a:pPr>
              <a:spcAft>
                <a:spcPts val="200"/>
              </a:spcAft>
            </a:pPr>
            <a:r>
              <a:rPr lang="en-US" sz="2100" dirty="0"/>
              <a:t>				</a:t>
            </a:r>
            <a:r>
              <a:rPr lang="en-US" sz="2100" dirty="0">
                <a:solidFill>
                  <a:srgbClr val="FFFF00"/>
                </a:solidFill>
              </a:rPr>
              <a:t>1</a:t>
            </a:r>
            <a:r>
              <a:rPr lang="en-US" sz="2100" dirty="0"/>
              <a:t> has it trivially right but is at risk for a combinatorial explosion</a:t>
            </a:r>
          </a:p>
          <a:p>
            <a:pPr>
              <a:spcAft>
                <a:spcPts val="200"/>
              </a:spcAft>
            </a:pPr>
            <a:r>
              <a:rPr lang="en-US" sz="2100" dirty="0"/>
              <a:t>			 </a:t>
            </a:r>
          </a:p>
        </p:txBody>
      </p:sp>
      <p:cxnSp>
        <p:nvCxnSpPr>
          <p:cNvPr id="5" name="Straight Connector 4">
            <a:extLst>
              <a:ext uri="{FF2B5EF4-FFF2-40B4-BE49-F238E27FC236}">
                <a16:creationId xmlns:a16="http://schemas.microsoft.com/office/drawing/2014/main" id="{B4CA11B4-DAEC-469B-9FCD-D7BD91EE6D1F}"/>
              </a:ext>
            </a:extLst>
          </p:cNvPr>
          <p:cNvCxnSpPr>
            <a:cxnSpLocks/>
          </p:cNvCxnSpPr>
          <p:nvPr/>
        </p:nvCxnSpPr>
        <p:spPr bwMode="auto">
          <a:xfrm>
            <a:off x="381000" y="1981200"/>
            <a:ext cx="0" cy="15240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42954275-EA85-47A2-BCB0-85D10CA312F7}"/>
              </a:ext>
            </a:extLst>
          </p:cNvPr>
          <p:cNvCxnSpPr>
            <a:cxnSpLocks/>
          </p:cNvCxnSpPr>
          <p:nvPr/>
        </p:nvCxnSpPr>
        <p:spPr bwMode="auto">
          <a:xfrm>
            <a:off x="381001" y="2133600"/>
            <a:ext cx="304799"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7AEECAB2-0B1E-4D3D-90A6-41DB8BD9AB0B}"/>
              </a:ext>
            </a:extLst>
          </p:cNvPr>
          <p:cNvCxnSpPr>
            <a:cxnSpLocks/>
          </p:cNvCxnSpPr>
          <p:nvPr/>
        </p:nvCxnSpPr>
        <p:spPr bwMode="auto">
          <a:xfrm>
            <a:off x="914400" y="2347452"/>
            <a:ext cx="0" cy="3062748"/>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C893590E-9A63-44A0-A7CC-34F7025913C8}"/>
              </a:ext>
            </a:extLst>
          </p:cNvPr>
          <p:cNvCxnSpPr>
            <a:cxnSpLocks/>
          </p:cNvCxnSpPr>
          <p:nvPr/>
        </p:nvCxnSpPr>
        <p:spPr bwMode="auto">
          <a:xfrm>
            <a:off x="914400" y="2590800"/>
            <a:ext cx="304799"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46EA5D23-28AD-4005-A292-BA3E0BA7E791}"/>
              </a:ext>
            </a:extLst>
          </p:cNvPr>
          <p:cNvCxnSpPr>
            <a:cxnSpLocks/>
          </p:cNvCxnSpPr>
          <p:nvPr/>
        </p:nvCxnSpPr>
        <p:spPr bwMode="auto">
          <a:xfrm>
            <a:off x="914400" y="5418160"/>
            <a:ext cx="304799"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E02E9C8-E87E-4764-8D61-418C8A289D3F}"/>
              </a:ext>
            </a:extLst>
          </p:cNvPr>
          <p:cNvCxnSpPr>
            <a:cxnSpLocks/>
          </p:cNvCxnSpPr>
          <p:nvPr/>
        </p:nvCxnSpPr>
        <p:spPr bwMode="auto">
          <a:xfrm>
            <a:off x="1447800" y="2743200"/>
            <a:ext cx="0" cy="228600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925D72C-9611-421C-B234-26D07DB653CE}"/>
              </a:ext>
            </a:extLst>
          </p:cNvPr>
          <p:cNvCxnSpPr>
            <a:cxnSpLocks/>
          </p:cNvCxnSpPr>
          <p:nvPr/>
        </p:nvCxnSpPr>
        <p:spPr bwMode="auto">
          <a:xfrm>
            <a:off x="1447800" y="2971800"/>
            <a:ext cx="5334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33788C82-D620-4A9B-90E7-492D0C418236}"/>
              </a:ext>
            </a:extLst>
          </p:cNvPr>
          <p:cNvCxnSpPr>
            <a:cxnSpLocks/>
          </p:cNvCxnSpPr>
          <p:nvPr/>
        </p:nvCxnSpPr>
        <p:spPr bwMode="auto">
          <a:xfrm>
            <a:off x="1447800" y="3352800"/>
            <a:ext cx="5334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331D3B61-DB30-43DB-8F53-A9A61D5C149F}"/>
              </a:ext>
            </a:extLst>
          </p:cNvPr>
          <p:cNvCxnSpPr>
            <a:cxnSpLocks/>
          </p:cNvCxnSpPr>
          <p:nvPr/>
        </p:nvCxnSpPr>
        <p:spPr bwMode="auto">
          <a:xfrm>
            <a:off x="1447800" y="5029200"/>
            <a:ext cx="5334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8583706F-0CA5-441C-B38C-997EB6DF2F51}"/>
              </a:ext>
            </a:extLst>
          </p:cNvPr>
          <p:cNvCxnSpPr>
            <a:cxnSpLocks/>
          </p:cNvCxnSpPr>
          <p:nvPr/>
        </p:nvCxnSpPr>
        <p:spPr bwMode="auto">
          <a:xfrm>
            <a:off x="1447799" y="5611504"/>
            <a:ext cx="0" cy="22860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F03DFDBD-BFA7-4EC9-A50E-C6D80FE05C3A}"/>
              </a:ext>
            </a:extLst>
          </p:cNvPr>
          <p:cNvCxnSpPr>
            <a:cxnSpLocks/>
          </p:cNvCxnSpPr>
          <p:nvPr/>
        </p:nvCxnSpPr>
        <p:spPr bwMode="auto">
          <a:xfrm flipV="1">
            <a:off x="1447800" y="5840104"/>
            <a:ext cx="533400" cy="1"/>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3A37F92C-754E-4D48-ABFF-91D86E311E5C}"/>
              </a:ext>
            </a:extLst>
          </p:cNvPr>
          <p:cNvCxnSpPr>
            <a:cxnSpLocks/>
          </p:cNvCxnSpPr>
          <p:nvPr/>
        </p:nvCxnSpPr>
        <p:spPr bwMode="auto">
          <a:xfrm>
            <a:off x="2209799" y="6068703"/>
            <a:ext cx="0" cy="560696"/>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2664F566-BC71-433E-9B74-712FB667B294}"/>
              </a:ext>
            </a:extLst>
          </p:cNvPr>
          <p:cNvCxnSpPr>
            <a:cxnSpLocks/>
          </p:cNvCxnSpPr>
          <p:nvPr/>
        </p:nvCxnSpPr>
        <p:spPr bwMode="auto">
          <a:xfrm flipV="1">
            <a:off x="2209800" y="6248400"/>
            <a:ext cx="533400" cy="1"/>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2C32A4BB-59BE-4A24-970B-59E6A9E3702B}"/>
              </a:ext>
            </a:extLst>
          </p:cNvPr>
          <p:cNvCxnSpPr>
            <a:cxnSpLocks/>
          </p:cNvCxnSpPr>
          <p:nvPr/>
        </p:nvCxnSpPr>
        <p:spPr bwMode="auto">
          <a:xfrm flipV="1">
            <a:off x="2209800" y="6629399"/>
            <a:ext cx="533400" cy="1"/>
          </a:xfrm>
          <a:prstGeom prst="line">
            <a:avLst/>
          </a:prstGeom>
          <a:solidFill>
            <a:schemeClr val="accent1"/>
          </a:solidFill>
          <a:ln w="190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1760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AE19-28AD-49C0-B61F-9999823A91A4}"/>
              </a:ext>
            </a:extLst>
          </p:cNvPr>
          <p:cNvSpPr>
            <a:spLocks noGrp="1"/>
          </p:cNvSpPr>
          <p:nvPr>
            <p:ph type="title"/>
          </p:nvPr>
        </p:nvSpPr>
        <p:spPr/>
        <p:txBody>
          <a:bodyPr/>
          <a:lstStyle/>
          <a:p>
            <a:r>
              <a:rPr lang="en-US" dirty="0"/>
              <a:t>Inappropriate subtypes of </a:t>
            </a:r>
            <a:r>
              <a:rPr lang="en-US" dirty="0" err="1"/>
              <a:t>BFO:History</a:t>
            </a:r>
            <a:r>
              <a:rPr lang="en-US" dirty="0"/>
              <a:t> in the </a:t>
            </a:r>
            <a:r>
              <a:rPr lang="en-US" dirty="0" err="1"/>
              <a:t>BioPortal</a:t>
            </a:r>
            <a:endParaRPr lang="en-US" dirty="0"/>
          </a:p>
        </p:txBody>
      </p:sp>
      <p:sp>
        <p:nvSpPr>
          <p:cNvPr id="7" name="Content Placeholder 6">
            <a:extLst>
              <a:ext uri="{FF2B5EF4-FFF2-40B4-BE49-F238E27FC236}">
                <a16:creationId xmlns:a16="http://schemas.microsoft.com/office/drawing/2014/main" id="{76CD5F93-6E41-4599-93D6-707E2E94F278}"/>
              </a:ext>
            </a:extLst>
          </p:cNvPr>
          <p:cNvSpPr>
            <a:spLocks noGrp="1"/>
          </p:cNvSpPr>
          <p:nvPr>
            <p:ph idx="1"/>
          </p:nvPr>
        </p:nvSpPr>
        <p:spPr/>
        <p:txBody>
          <a:bodyPr/>
          <a:lstStyle/>
          <a:p>
            <a:pPr marR="0" algn="just">
              <a:lnSpc>
                <a:spcPct val="110000"/>
              </a:lnSpc>
              <a:spcBef>
                <a:spcPts val="0"/>
              </a:spcBef>
              <a:spcAft>
                <a:spcPts val="0"/>
              </a:spcAft>
              <a:buFont typeface="Arial" panose="020B0604020202020204" pitchFamily="34" charset="0"/>
              <a:buChar char="•"/>
            </a:pPr>
            <a:r>
              <a:rPr lang="en-US" sz="2050" b="0" dirty="0">
                <a:solidFill>
                  <a:srgbClr val="FFFF00"/>
                </a:solidFill>
                <a:effectLst/>
                <a:latin typeface="Trebuchet MS" panose="020B0603020202020204" pitchFamily="34" charset="0"/>
              </a:rPr>
              <a:t>disease course</a:t>
            </a:r>
            <a:r>
              <a:rPr lang="en-US" sz="2050" b="0" dirty="0">
                <a:solidFill>
                  <a:schemeClr val="bg1"/>
                </a:solidFill>
                <a:effectLst/>
                <a:latin typeface="Trebuchet MS" panose="020B0603020202020204" pitchFamily="34" charset="0"/>
              </a:rPr>
              <a:t>: ‘the totality of all processes through which a given disease instance is realized’</a:t>
            </a:r>
          </a:p>
          <a:p>
            <a:pPr marR="0" algn="just">
              <a:lnSpc>
                <a:spcPct val="110000"/>
              </a:lnSpc>
              <a:spcBef>
                <a:spcPts val="0"/>
              </a:spcBef>
              <a:spcAft>
                <a:spcPts val="0"/>
              </a:spcAft>
              <a:buFont typeface="Arial" panose="020B0604020202020204" pitchFamily="34" charset="0"/>
              <a:buChar char="•"/>
            </a:pPr>
            <a:r>
              <a:rPr lang="en-US" sz="2050" b="0" dirty="0">
                <a:solidFill>
                  <a:srgbClr val="FFFF00"/>
                </a:solidFill>
                <a:effectLst/>
                <a:latin typeface="Trebuchet MS" panose="020B0603020202020204" pitchFamily="34" charset="0"/>
              </a:rPr>
              <a:t>experience</a:t>
            </a:r>
            <a:r>
              <a:rPr lang="en-US" sz="2050" b="0" dirty="0">
                <a:solidFill>
                  <a:schemeClr val="bg1"/>
                </a:solidFill>
                <a:effectLst/>
                <a:latin typeface="Trebuchet MS" panose="020B0603020202020204" pitchFamily="34" charset="0"/>
              </a:rPr>
              <a:t>: ‘to conscious events in general, more specifically to perceptions, or to the practical knowledge and familiarity that is produced by these conscious processes’</a:t>
            </a:r>
          </a:p>
          <a:p>
            <a:pPr marR="0" algn="just">
              <a:lnSpc>
                <a:spcPct val="110000"/>
              </a:lnSpc>
              <a:spcBef>
                <a:spcPts val="0"/>
              </a:spcBef>
              <a:spcAft>
                <a:spcPts val="0"/>
              </a:spcAft>
              <a:buFont typeface="Arial" panose="020B0604020202020204" pitchFamily="34" charset="0"/>
              <a:buChar char="•"/>
              <a:tabLst>
                <a:tab pos="643255" algn="dec"/>
              </a:tabLst>
            </a:pPr>
            <a:r>
              <a:rPr lang="en-US" sz="2050" b="0" dirty="0">
                <a:solidFill>
                  <a:srgbClr val="FFFF00"/>
                </a:solidFill>
                <a:effectLst/>
                <a:latin typeface="Trebuchet MS" panose="020B0603020202020204" pitchFamily="34" charset="0"/>
              </a:rPr>
              <a:t>kidney transplant status</a:t>
            </a:r>
            <a:r>
              <a:rPr lang="en-US" sz="2050" b="0" dirty="0">
                <a:solidFill>
                  <a:schemeClr val="bg1"/>
                </a:solidFill>
                <a:effectLst/>
                <a:latin typeface="Trebuchet MS" panose="020B0603020202020204" pitchFamily="34" charset="0"/>
              </a:rPr>
              <a:t>: ‘used to specify conditions like chronic </a:t>
            </a:r>
            <a:r>
              <a:rPr lang="en-US" sz="2050" b="0" dirty="0" err="1">
                <a:solidFill>
                  <a:schemeClr val="bg1"/>
                </a:solidFill>
                <a:effectLst/>
                <a:latin typeface="Trebuchet MS" panose="020B0603020202020204" pitchFamily="34" charset="0"/>
              </a:rPr>
              <a:t>kidey</a:t>
            </a:r>
            <a:r>
              <a:rPr lang="en-US" sz="2050" b="0" dirty="0">
                <a:solidFill>
                  <a:schemeClr val="bg1"/>
                </a:solidFill>
                <a:effectLst/>
                <a:latin typeface="Trebuchet MS" panose="020B0603020202020204" pitchFamily="34" charset="0"/>
              </a:rPr>
              <a:t> [sic] disease’</a:t>
            </a:r>
          </a:p>
          <a:p>
            <a:pPr marR="0" algn="just">
              <a:lnSpc>
                <a:spcPct val="110000"/>
              </a:lnSpc>
              <a:spcBef>
                <a:spcPts val="0"/>
              </a:spcBef>
              <a:spcAft>
                <a:spcPts val="0"/>
              </a:spcAft>
              <a:buFont typeface="Arial" panose="020B0604020202020204" pitchFamily="34" charset="0"/>
              <a:buChar char="•"/>
            </a:pPr>
            <a:r>
              <a:rPr lang="en-US" sz="2050" b="0" dirty="0">
                <a:solidFill>
                  <a:srgbClr val="FFFF00"/>
                </a:solidFill>
                <a:effectLst/>
                <a:latin typeface="Trebuchet MS" panose="020B0603020202020204" pitchFamily="34" charset="0"/>
              </a:rPr>
              <a:t>life course</a:t>
            </a:r>
            <a:r>
              <a:rPr lang="en-US" sz="2050" b="0" dirty="0">
                <a:solidFill>
                  <a:schemeClr val="bg1"/>
                </a:solidFill>
                <a:effectLst/>
                <a:latin typeface="Trebuchet MS" panose="020B0603020202020204" pitchFamily="34" charset="0"/>
              </a:rPr>
              <a:t>: ‘a processual entity which has as parts all the processes in which a given organism is participant’</a:t>
            </a:r>
          </a:p>
          <a:p>
            <a:pPr marR="0" algn="just">
              <a:lnSpc>
                <a:spcPct val="110000"/>
              </a:lnSpc>
              <a:spcBef>
                <a:spcPts val="0"/>
              </a:spcBef>
              <a:spcAft>
                <a:spcPts val="0"/>
              </a:spcAft>
              <a:buFont typeface="Arial" panose="020B0604020202020204" pitchFamily="34" charset="0"/>
              <a:buChar char="•"/>
            </a:pPr>
            <a:r>
              <a:rPr lang="en-US" sz="2050" b="0" dirty="0">
                <a:solidFill>
                  <a:srgbClr val="FFFF00"/>
                </a:solidFill>
                <a:effectLst/>
                <a:latin typeface="Trebuchet MS" panose="020B0603020202020204" pitchFamily="34" charset="0"/>
              </a:rPr>
              <a:t>life cycle</a:t>
            </a:r>
            <a:r>
              <a:rPr lang="en-US" sz="2050" b="0" dirty="0">
                <a:solidFill>
                  <a:schemeClr val="bg1"/>
                </a:solidFill>
                <a:effectLst/>
                <a:latin typeface="Trebuchet MS" panose="020B0603020202020204" pitchFamily="34" charset="0"/>
              </a:rPr>
              <a:t>: ‘an entire span of an organism's life, commencing with the zygote stage and ending in the death of the organism’</a:t>
            </a:r>
          </a:p>
          <a:p>
            <a:pPr marR="0" algn="just">
              <a:lnSpc>
                <a:spcPct val="110000"/>
              </a:lnSpc>
              <a:spcBef>
                <a:spcPts val="0"/>
              </a:spcBef>
              <a:spcAft>
                <a:spcPts val="0"/>
              </a:spcAft>
              <a:buFont typeface="Arial" panose="020B0604020202020204" pitchFamily="34" charset="0"/>
              <a:buChar char="•"/>
            </a:pPr>
            <a:r>
              <a:rPr lang="en-US" sz="2050" b="0" dirty="0">
                <a:solidFill>
                  <a:srgbClr val="FFFF00"/>
                </a:solidFill>
                <a:effectLst/>
                <a:latin typeface="Trebuchet MS" panose="020B0603020202020204" pitchFamily="34" charset="0"/>
              </a:rPr>
              <a:t>life history</a:t>
            </a:r>
            <a:r>
              <a:rPr lang="en-US" sz="2050" b="0" dirty="0">
                <a:solidFill>
                  <a:schemeClr val="bg1"/>
                </a:solidFill>
                <a:effectLst/>
                <a:latin typeface="Trebuchet MS" panose="020B0603020202020204" pitchFamily="34" charset="0"/>
              </a:rPr>
              <a:t>: ‘a history which includes all the processes during which resources are used by an organism to grow, survive, and reproduce over its lifetime’</a:t>
            </a:r>
          </a:p>
          <a:p>
            <a:pPr marR="0" algn="just">
              <a:lnSpc>
                <a:spcPct val="110000"/>
              </a:lnSpc>
              <a:spcBef>
                <a:spcPts val="0"/>
              </a:spcBef>
              <a:spcAft>
                <a:spcPts val="0"/>
              </a:spcAft>
              <a:buFont typeface="Arial" panose="020B0604020202020204" pitchFamily="34" charset="0"/>
              <a:buChar char="•"/>
            </a:pPr>
            <a:r>
              <a:rPr lang="en-US" sz="2050" b="0" dirty="0">
                <a:solidFill>
                  <a:srgbClr val="FFFF00"/>
                </a:solidFill>
                <a:effectLst/>
                <a:latin typeface="Trebuchet MS" panose="020B0603020202020204" pitchFamily="34" charset="0"/>
              </a:rPr>
              <a:t>provenance</a:t>
            </a:r>
            <a:r>
              <a:rPr lang="en-US" sz="2050" b="0" dirty="0">
                <a:solidFill>
                  <a:schemeClr val="bg1"/>
                </a:solidFill>
                <a:effectLst/>
                <a:latin typeface="Trebuchet MS" panose="020B0603020202020204" pitchFamily="34" charset="0"/>
              </a:rPr>
              <a:t>: ‘the process history leading to the creation and current condition of an artifact’</a:t>
            </a:r>
          </a:p>
          <a:p>
            <a:pPr marR="0" algn="just">
              <a:lnSpc>
                <a:spcPct val="110000"/>
              </a:lnSpc>
              <a:spcBef>
                <a:spcPts val="0"/>
              </a:spcBef>
              <a:spcAft>
                <a:spcPts val="0"/>
              </a:spcAft>
              <a:buFont typeface="Arial" panose="020B0604020202020204" pitchFamily="34" charset="0"/>
              <a:buChar char="•"/>
              <a:tabLst>
                <a:tab pos="643255" algn="dec"/>
              </a:tabLst>
            </a:pPr>
            <a:r>
              <a:rPr lang="en-US" sz="2050" b="0" dirty="0">
                <a:solidFill>
                  <a:srgbClr val="FFFF00"/>
                </a:solidFill>
                <a:effectLst/>
                <a:latin typeface="Trebuchet MS" panose="020B0603020202020204" pitchFamily="34" charset="0"/>
              </a:rPr>
              <a:t>radiation attenuation</a:t>
            </a:r>
            <a:r>
              <a:rPr lang="en-US" sz="2050" b="0" dirty="0">
                <a:solidFill>
                  <a:schemeClr val="bg1"/>
                </a:solidFill>
                <a:effectLst/>
                <a:latin typeface="Trebuchet MS" panose="020B0603020202020204" pitchFamily="34" charset="0"/>
              </a:rPr>
              <a:t>: ‘the reduction of radiation intensity upon passage of radiation through matter’</a:t>
            </a:r>
            <a:endParaRPr lang="en-US" sz="2050" b="0" dirty="0">
              <a:solidFill>
                <a:schemeClr val="bg1"/>
              </a:solidFill>
              <a:effectLst/>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333455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70A9-5EDA-4DCE-9BE3-CF747C70D113}"/>
              </a:ext>
            </a:extLst>
          </p:cNvPr>
          <p:cNvSpPr>
            <a:spLocks noGrp="1"/>
          </p:cNvSpPr>
          <p:nvPr>
            <p:ph type="title"/>
          </p:nvPr>
        </p:nvSpPr>
        <p:spPr/>
        <p:txBody>
          <a:bodyPr/>
          <a:lstStyle/>
          <a:p>
            <a:r>
              <a:rPr lang="en-US" dirty="0"/>
              <a:t>Problem: the definition of ‘history’ in the BFO2020</a:t>
            </a:r>
          </a:p>
        </p:txBody>
      </p:sp>
      <p:sp>
        <p:nvSpPr>
          <p:cNvPr id="3" name="Content Placeholder 2">
            <a:extLst>
              <a:ext uri="{FF2B5EF4-FFF2-40B4-BE49-F238E27FC236}">
                <a16:creationId xmlns:a16="http://schemas.microsoft.com/office/drawing/2014/main" id="{62527C02-A7E8-4334-AFDB-3888F8D87C51}"/>
              </a:ext>
            </a:extLst>
          </p:cNvPr>
          <p:cNvSpPr>
            <a:spLocks noGrp="1"/>
          </p:cNvSpPr>
          <p:nvPr>
            <p:ph idx="1"/>
          </p:nvPr>
        </p:nvSpPr>
        <p:spPr/>
        <p:txBody>
          <a:bodyPr/>
          <a:lstStyle/>
          <a:p>
            <a:pPr algn="just">
              <a:buFont typeface="Arial" panose="020B0604020202020204" pitchFamily="34" charset="0"/>
              <a:buChar char="•"/>
            </a:pPr>
            <a:r>
              <a:rPr lang="en-US" sz="2800" dirty="0"/>
              <a:t>A </a:t>
            </a:r>
            <a:r>
              <a:rPr lang="en-US" sz="2800" i="1" u="sng" dirty="0"/>
              <a:t>History</a:t>
            </a:r>
            <a:r>
              <a:rPr lang="en-US" sz="2800" dirty="0"/>
              <a:t> is ‘</a:t>
            </a:r>
            <a:r>
              <a:rPr lang="en-US" sz="2800" i="1" dirty="0"/>
              <a:t>a </a:t>
            </a:r>
            <a:r>
              <a:rPr lang="en-US" sz="2800" i="1" u="sng" dirty="0"/>
              <a:t>Process</a:t>
            </a:r>
            <a:r>
              <a:rPr lang="en-US" sz="2800" i="1" dirty="0"/>
              <a:t> that is the sum of the totality of </a:t>
            </a:r>
            <a:r>
              <a:rPr lang="en-US" sz="2800" i="1" u="sng" dirty="0"/>
              <a:t>Processes</a:t>
            </a:r>
            <a:r>
              <a:rPr lang="en-US" sz="2800" i="1" dirty="0"/>
              <a:t> taking place in the </a:t>
            </a:r>
            <a:r>
              <a:rPr lang="en-US" sz="2800" i="1" u="sng" dirty="0"/>
              <a:t>Spatiotemporal Region</a:t>
            </a:r>
            <a:r>
              <a:rPr lang="en-US" sz="2800" i="1" dirty="0"/>
              <a:t> occupied by the material part of a </a:t>
            </a:r>
            <a:r>
              <a:rPr lang="en-US" sz="2800" i="1" u="sng" dirty="0"/>
              <a:t>Material Entity</a:t>
            </a:r>
            <a:r>
              <a:rPr lang="en-US" sz="2800" i="1" dirty="0"/>
              <a:t> [138-BFO]. Example: the life of an organism from the beginning to the end of its existence.</a:t>
            </a:r>
            <a:r>
              <a:rPr lang="en-US" sz="2800" dirty="0"/>
              <a:t>’ </a:t>
            </a:r>
            <a:r>
              <a:rPr lang="en-US" dirty="0"/>
              <a:t>[capitalization and underline ours]</a:t>
            </a:r>
          </a:p>
          <a:p>
            <a:pPr algn="just">
              <a:buFont typeface="Arial" panose="020B0604020202020204" pitchFamily="34" charset="0"/>
              <a:buChar char="•"/>
            </a:pPr>
            <a:endParaRPr lang="en-US" dirty="0"/>
          </a:p>
          <a:p>
            <a:pPr lvl="2" algn="just">
              <a:buFont typeface="Arial" panose="020B0604020202020204" pitchFamily="34" charset="0"/>
              <a:buChar char="•"/>
            </a:pPr>
            <a:r>
              <a:rPr lang="en-US" dirty="0"/>
              <a:t>From: International Standards </a:t>
            </a:r>
            <a:r>
              <a:rPr lang="en-US" dirty="0" err="1"/>
              <a:t>Organisation</a:t>
            </a:r>
            <a:r>
              <a:rPr lang="en-US" dirty="0"/>
              <a:t>. ISO/IEC 21838-2:2021 - Information technology — Top-level ontologies (TLO) — Part 2: Basic Formal Ontology (BFO). 2021.</a:t>
            </a:r>
          </a:p>
        </p:txBody>
      </p:sp>
    </p:spTree>
    <p:extLst>
      <p:ext uri="{BB962C8B-B14F-4D97-AF65-F5344CB8AC3E}">
        <p14:creationId xmlns:p14="http://schemas.microsoft.com/office/powerpoint/2010/main" val="76681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AE19-28AD-49C0-B61F-9999823A91A4}"/>
              </a:ext>
            </a:extLst>
          </p:cNvPr>
          <p:cNvSpPr>
            <a:spLocks noGrp="1"/>
          </p:cNvSpPr>
          <p:nvPr>
            <p:ph type="title"/>
          </p:nvPr>
        </p:nvSpPr>
        <p:spPr>
          <a:xfrm>
            <a:off x="0" y="533400"/>
            <a:ext cx="12192000" cy="762000"/>
          </a:xfrm>
        </p:spPr>
        <p:txBody>
          <a:bodyPr/>
          <a:lstStyle/>
          <a:p>
            <a:r>
              <a:rPr lang="en-US" dirty="0"/>
              <a:t>Inappropriate subtypes of </a:t>
            </a:r>
            <a:r>
              <a:rPr lang="en-US" dirty="0" err="1"/>
              <a:t>BFO:History</a:t>
            </a:r>
            <a:r>
              <a:rPr lang="en-US" dirty="0"/>
              <a:t> in the </a:t>
            </a:r>
            <a:r>
              <a:rPr lang="en-US" dirty="0" err="1"/>
              <a:t>BioPortal</a:t>
            </a:r>
            <a:endParaRPr lang="en-US" dirty="0"/>
          </a:p>
        </p:txBody>
      </p:sp>
      <p:graphicFrame>
        <p:nvGraphicFramePr>
          <p:cNvPr id="4" name="Content Placeholder 3">
            <a:extLst>
              <a:ext uri="{FF2B5EF4-FFF2-40B4-BE49-F238E27FC236}">
                <a16:creationId xmlns:a16="http://schemas.microsoft.com/office/drawing/2014/main" id="{FF7A626E-ABDE-4129-94E2-99E8DDABFA51}"/>
              </a:ext>
            </a:extLst>
          </p:cNvPr>
          <p:cNvGraphicFramePr>
            <a:graphicFrameLocks noGrp="1"/>
          </p:cNvGraphicFramePr>
          <p:nvPr>
            <p:ph idx="1"/>
          </p:nvPr>
        </p:nvGraphicFramePr>
        <p:xfrm>
          <a:off x="381000" y="1219200"/>
          <a:ext cx="11430000" cy="5550986"/>
        </p:xfrm>
        <a:graphic>
          <a:graphicData uri="http://schemas.openxmlformats.org/drawingml/2006/table">
            <a:tbl>
              <a:tblPr firstRow="1" firstCol="1" bandRow="1" bandCol="1">
                <a:tableStyleId>{5C22544A-7EE6-4342-B048-85BDC9FD1C3A}</a:tableStyleId>
              </a:tblPr>
              <a:tblGrid>
                <a:gridCol w="5105400">
                  <a:extLst>
                    <a:ext uri="{9D8B030D-6E8A-4147-A177-3AD203B41FA5}">
                      <a16:colId xmlns:a16="http://schemas.microsoft.com/office/drawing/2014/main" val="1473448941"/>
                    </a:ext>
                  </a:extLst>
                </a:gridCol>
                <a:gridCol w="6324600">
                  <a:extLst>
                    <a:ext uri="{9D8B030D-6E8A-4147-A177-3AD203B41FA5}">
                      <a16:colId xmlns:a16="http://schemas.microsoft.com/office/drawing/2014/main" val="2253368964"/>
                    </a:ext>
                  </a:extLst>
                </a:gridCol>
              </a:tblGrid>
              <a:tr h="147767">
                <a:tc>
                  <a:txBody>
                    <a:bodyPr/>
                    <a:lstStyle/>
                    <a:p>
                      <a:pPr marL="0" marR="0" indent="0" algn="ctr">
                        <a:lnSpc>
                          <a:spcPct val="110000"/>
                        </a:lnSpc>
                        <a:spcBef>
                          <a:spcPts val="0"/>
                        </a:spcBef>
                        <a:spcAft>
                          <a:spcPts val="0"/>
                        </a:spcAft>
                      </a:pPr>
                      <a:r>
                        <a:rPr lang="en-US" sz="1400" b="0" dirty="0">
                          <a:solidFill>
                            <a:schemeClr val="bg1"/>
                          </a:solidFill>
                          <a:effectLst/>
                        </a:rPr>
                        <a:t>History subclasses as documented </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lnB w="12700" cap="flat" cmpd="sng" algn="ctr">
                      <a:solidFill>
                        <a:schemeClr val="bg1"/>
                      </a:solidFill>
                      <a:prstDash val="solid"/>
                      <a:round/>
                      <a:headEnd type="none" w="med" len="med"/>
                      <a:tailEnd type="none" w="med" len="med"/>
                    </a:lnB>
                    <a:noFill/>
                  </a:tcPr>
                </a:tc>
                <a:tc>
                  <a:txBody>
                    <a:bodyPr/>
                    <a:lstStyle/>
                    <a:p>
                      <a:pPr marL="0" marR="0" indent="0" algn="ctr">
                        <a:lnSpc>
                          <a:spcPct val="110000"/>
                        </a:lnSpc>
                        <a:spcBef>
                          <a:spcPts val="0"/>
                        </a:spcBef>
                        <a:spcAft>
                          <a:spcPts val="0"/>
                        </a:spcAft>
                      </a:pPr>
                      <a:r>
                        <a:rPr lang="en-US" sz="1400" b="0" dirty="0">
                          <a:solidFill>
                            <a:schemeClr val="bg1"/>
                          </a:solidFill>
                          <a:effectLst/>
                        </a:rPr>
                        <a:t>Critique</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3972467"/>
                  </a:ext>
                </a:extLst>
              </a:tr>
              <a:tr h="421671">
                <a:tc>
                  <a:txBody>
                    <a:bodyPr/>
                    <a:lstStyle/>
                    <a:p>
                      <a:pPr marL="0" marR="0" indent="0" algn="just">
                        <a:lnSpc>
                          <a:spcPct val="110000"/>
                        </a:lnSpc>
                        <a:spcBef>
                          <a:spcPts val="0"/>
                        </a:spcBef>
                        <a:spcAft>
                          <a:spcPts val="0"/>
                        </a:spcAft>
                      </a:pPr>
                      <a:r>
                        <a:rPr lang="en-US" sz="1400" b="0" dirty="0">
                          <a:solidFill>
                            <a:srgbClr val="FFFF00"/>
                          </a:solidFill>
                          <a:effectLst/>
                        </a:rPr>
                        <a:t>disease course</a:t>
                      </a:r>
                      <a:r>
                        <a:rPr lang="en-US" sz="1400" b="0" dirty="0">
                          <a:solidFill>
                            <a:schemeClr val="bg1"/>
                          </a:solidFill>
                          <a:effectLst/>
                        </a:rPr>
                        <a:t>: ‘the totality of all processes through which a given disease instance is realized’</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lnT w="12700" cap="flat" cmpd="sng" algn="ctr">
                      <a:solidFill>
                        <a:schemeClr val="bg1"/>
                      </a:solidFill>
                      <a:prstDash val="solid"/>
                      <a:round/>
                      <a:headEnd type="none" w="med" len="med"/>
                      <a:tailEnd type="none" w="med" len="med"/>
                    </a:lnT>
                    <a:noFill/>
                  </a:tcPr>
                </a:tc>
                <a:tc>
                  <a:txBody>
                    <a:bodyPr/>
                    <a:lstStyle/>
                    <a:p>
                      <a:pPr marL="0" marR="0" indent="0" algn="just">
                        <a:lnSpc>
                          <a:spcPct val="110000"/>
                        </a:lnSpc>
                        <a:spcBef>
                          <a:spcPts val="0"/>
                        </a:spcBef>
                        <a:spcAft>
                          <a:spcPts val="0"/>
                        </a:spcAft>
                        <a:tabLst>
                          <a:tab pos="0" algn="dec"/>
                        </a:tabLst>
                      </a:pPr>
                      <a:r>
                        <a:rPr lang="en-US" sz="1400" b="0" dirty="0">
                          <a:solidFill>
                            <a:schemeClr val="bg1"/>
                          </a:solidFill>
                          <a:effectLst/>
                        </a:rPr>
                        <a:t>some of the material entities that participate in such processes surely exist prior to these processes</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197426644"/>
                  </a:ext>
                </a:extLst>
              </a:tr>
              <a:tr h="851230">
                <a:tc>
                  <a:txBody>
                    <a:bodyPr/>
                    <a:lstStyle/>
                    <a:p>
                      <a:pPr marL="0" marR="0" indent="0" algn="just">
                        <a:lnSpc>
                          <a:spcPct val="110000"/>
                        </a:lnSpc>
                        <a:spcBef>
                          <a:spcPts val="0"/>
                        </a:spcBef>
                        <a:spcAft>
                          <a:spcPts val="0"/>
                        </a:spcAft>
                      </a:pPr>
                      <a:r>
                        <a:rPr lang="en-US" sz="1400" b="0" dirty="0">
                          <a:solidFill>
                            <a:srgbClr val="FFFF00"/>
                          </a:solidFill>
                          <a:effectLst/>
                        </a:rPr>
                        <a:t>experience</a:t>
                      </a:r>
                      <a:r>
                        <a:rPr lang="en-US" sz="1400" b="0" dirty="0">
                          <a:solidFill>
                            <a:schemeClr val="bg1"/>
                          </a:solidFill>
                          <a:effectLst/>
                        </a:rPr>
                        <a:t>: ‘to conscious events in general, more specifically to perceptions, or to the practical knowledge and familiarity that is produced by these conscious processes’</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tc>
                  <a:txBody>
                    <a:bodyPr/>
                    <a:lstStyle/>
                    <a:p>
                      <a:pPr marL="0" marR="0" indent="0" algn="just">
                        <a:lnSpc>
                          <a:spcPct val="110000"/>
                        </a:lnSpc>
                        <a:spcBef>
                          <a:spcPts val="0"/>
                        </a:spcBef>
                        <a:spcAft>
                          <a:spcPts val="0"/>
                        </a:spcAft>
                        <a:tabLst>
                          <a:tab pos="0" algn="dec"/>
                        </a:tabLst>
                      </a:pPr>
                      <a:r>
                        <a:rPr lang="en-US" sz="1400" b="0" dirty="0">
                          <a:solidFill>
                            <a:schemeClr val="bg1"/>
                          </a:solidFill>
                          <a:effectLst/>
                        </a:rPr>
                        <a:t>mixes processes with continuants that are the output of such processes, and such union cannot be a process</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extLst>
                  <a:ext uri="{0D108BD9-81ED-4DB2-BD59-A6C34878D82A}">
                    <a16:rowId xmlns:a16="http://schemas.microsoft.com/office/drawing/2014/main" val="635286462"/>
                  </a:ext>
                </a:extLst>
              </a:tr>
              <a:tr h="421671">
                <a:tc>
                  <a:txBody>
                    <a:bodyPr/>
                    <a:lstStyle/>
                    <a:p>
                      <a:pPr marL="0" marR="0" indent="0" algn="just">
                        <a:lnSpc>
                          <a:spcPct val="110000"/>
                        </a:lnSpc>
                        <a:spcBef>
                          <a:spcPts val="0"/>
                        </a:spcBef>
                        <a:spcAft>
                          <a:spcPts val="0"/>
                        </a:spcAft>
                        <a:tabLst>
                          <a:tab pos="643255" algn="dec"/>
                        </a:tabLst>
                      </a:pPr>
                      <a:r>
                        <a:rPr lang="en-US" sz="1400" b="0" dirty="0">
                          <a:solidFill>
                            <a:srgbClr val="FFFF00"/>
                          </a:solidFill>
                          <a:effectLst/>
                        </a:rPr>
                        <a:t>kidney transplant status</a:t>
                      </a:r>
                      <a:r>
                        <a:rPr lang="en-US" sz="1400" b="0" dirty="0">
                          <a:solidFill>
                            <a:schemeClr val="bg1"/>
                          </a:solidFill>
                          <a:effectLst/>
                        </a:rPr>
                        <a:t>: ‘used to specify conditions like chronic </a:t>
                      </a:r>
                      <a:r>
                        <a:rPr lang="en-US" sz="1400" b="0" dirty="0" err="1">
                          <a:solidFill>
                            <a:schemeClr val="bg1"/>
                          </a:solidFill>
                          <a:effectLst/>
                        </a:rPr>
                        <a:t>kidey</a:t>
                      </a:r>
                      <a:r>
                        <a:rPr lang="en-US" sz="1400" b="0" dirty="0">
                          <a:solidFill>
                            <a:schemeClr val="bg1"/>
                          </a:solidFill>
                          <a:effectLst/>
                        </a:rPr>
                        <a:t> [sic] disease’</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tc>
                  <a:txBody>
                    <a:bodyPr/>
                    <a:lstStyle/>
                    <a:p>
                      <a:pPr marL="0" marR="0" indent="0" algn="just">
                        <a:lnSpc>
                          <a:spcPct val="110000"/>
                        </a:lnSpc>
                        <a:spcBef>
                          <a:spcPts val="0"/>
                        </a:spcBef>
                        <a:spcAft>
                          <a:spcPts val="0"/>
                        </a:spcAft>
                        <a:tabLst>
                          <a:tab pos="329565" algn="dec"/>
                        </a:tabLst>
                      </a:pPr>
                      <a:r>
                        <a:rPr lang="en-US" sz="1400" b="0">
                          <a:solidFill>
                            <a:schemeClr val="bg1"/>
                          </a:solidFill>
                          <a:effectLst/>
                        </a:rPr>
                        <a:t>such a status is not a Process, hence not a History </a:t>
                      </a:r>
                      <a:endParaRPr lang="en-US" sz="1400" b="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extLst>
                  <a:ext uri="{0D108BD9-81ED-4DB2-BD59-A6C34878D82A}">
                    <a16:rowId xmlns:a16="http://schemas.microsoft.com/office/drawing/2014/main" val="2766230173"/>
                  </a:ext>
                </a:extLst>
              </a:tr>
              <a:tr h="564858">
                <a:tc>
                  <a:txBody>
                    <a:bodyPr/>
                    <a:lstStyle/>
                    <a:p>
                      <a:pPr marL="0" marR="0" indent="0" algn="just">
                        <a:lnSpc>
                          <a:spcPct val="110000"/>
                        </a:lnSpc>
                        <a:spcBef>
                          <a:spcPts val="0"/>
                        </a:spcBef>
                        <a:spcAft>
                          <a:spcPts val="0"/>
                        </a:spcAft>
                      </a:pPr>
                      <a:r>
                        <a:rPr lang="en-US" sz="1400" b="0" dirty="0">
                          <a:solidFill>
                            <a:srgbClr val="FFFF00"/>
                          </a:solidFill>
                          <a:effectLst/>
                        </a:rPr>
                        <a:t>life course</a:t>
                      </a:r>
                      <a:r>
                        <a:rPr lang="en-US" sz="1400" b="0" dirty="0">
                          <a:solidFill>
                            <a:schemeClr val="bg1"/>
                          </a:solidFill>
                          <a:effectLst/>
                        </a:rPr>
                        <a:t>: ‘a processual entity which has as parts all the processes in which a given organism is participant’</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tc>
                  <a:txBody>
                    <a:bodyPr/>
                    <a:lstStyle/>
                    <a:p>
                      <a:pPr marL="0" marR="0" indent="0" algn="just">
                        <a:lnSpc>
                          <a:spcPct val="110000"/>
                        </a:lnSpc>
                        <a:spcBef>
                          <a:spcPts val="0"/>
                        </a:spcBef>
                        <a:spcAft>
                          <a:spcPts val="0"/>
                        </a:spcAft>
                        <a:tabLst>
                          <a:tab pos="0" algn="dec"/>
                        </a:tabLst>
                      </a:pPr>
                      <a:r>
                        <a:rPr lang="en-US" sz="1400" b="0">
                          <a:solidFill>
                            <a:schemeClr val="bg1"/>
                          </a:solidFill>
                          <a:effectLst/>
                        </a:rPr>
                        <a:t>participation is not time-indexed in this definition, and includes processes outside the material parts of the organism. </a:t>
                      </a:r>
                      <a:endParaRPr lang="en-US" sz="1400" b="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extLst>
                  <a:ext uri="{0D108BD9-81ED-4DB2-BD59-A6C34878D82A}">
                    <a16:rowId xmlns:a16="http://schemas.microsoft.com/office/drawing/2014/main" val="1404451368"/>
                  </a:ext>
                </a:extLst>
              </a:tr>
              <a:tr h="708044">
                <a:tc>
                  <a:txBody>
                    <a:bodyPr/>
                    <a:lstStyle/>
                    <a:p>
                      <a:pPr marL="0" marR="0" indent="0" algn="just">
                        <a:lnSpc>
                          <a:spcPct val="110000"/>
                        </a:lnSpc>
                        <a:spcBef>
                          <a:spcPts val="0"/>
                        </a:spcBef>
                        <a:spcAft>
                          <a:spcPts val="0"/>
                        </a:spcAft>
                      </a:pPr>
                      <a:r>
                        <a:rPr lang="en-US" sz="1400" b="0" dirty="0">
                          <a:solidFill>
                            <a:srgbClr val="FFFF00"/>
                          </a:solidFill>
                          <a:effectLst/>
                        </a:rPr>
                        <a:t>life cycle</a:t>
                      </a:r>
                      <a:r>
                        <a:rPr lang="en-US" sz="1400" b="0" dirty="0">
                          <a:solidFill>
                            <a:schemeClr val="bg1"/>
                          </a:solidFill>
                          <a:effectLst/>
                        </a:rPr>
                        <a:t>: ‘an entire span of an organism's life, commencing with the zygote stage and ending in the death of the organism’</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tc>
                  <a:txBody>
                    <a:bodyPr/>
                    <a:lstStyle/>
                    <a:p>
                      <a:pPr marL="0" marR="0" indent="0" algn="just">
                        <a:lnSpc>
                          <a:spcPct val="110000"/>
                        </a:lnSpc>
                        <a:spcBef>
                          <a:spcPts val="0"/>
                        </a:spcBef>
                        <a:spcAft>
                          <a:spcPts val="0"/>
                        </a:spcAft>
                        <a:tabLst>
                          <a:tab pos="0" algn="dec"/>
                        </a:tabLst>
                      </a:pPr>
                      <a:r>
                        <a:rPr lang="en-US" sz="1400" b="0">
                          <a:solidFill>
                            <a:schemeClr val="bg1"/>
                          </a:solidFill>
                          <a:effectLst/>
                        </a:rPr>
                        <a:t>assumes that an organism ceases to exist when death, otherwise it would be only part of a history and a part of history cannot be another history of the same entity</a:t>
                      </a:r>
                      <a:endParaRPr lang="en-US" sz="1400" b="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extLst>
                  <a:ext uri="{0D108BD9-81ED-4DB2-BD59-A6C34878D82A}">
                    <a16:rowId xmlns:a16="http://schemas.microsoft.com/office/drawing/2014/main" val="2783071962"/>
                  </a:ext>
                </a:extLst>
              </a:tr>
              <a:tr h="813670">
                <a:tc>
                  <a:txBody>
                    <a:bodyPr/>
                    <a:lstStyle/>
                    <a:p>
                      <a:pPr marL="0" marR="0" indent="0" algn="just">
                        <a:lnSpc>
                          <a:spcPct val="110000"/>
                        </a:lnSpc>
                        <a:spcBef>
                          <a:spcPts val="0"/>
                        </a:spcBef>
                        <a:spcAft>
                          <a:spcPts val="0"/>
                        </a:spcAft>
                      </a:pPr>
                      <a:r>
                        <a:rPr lang="en-US" sz="1400" b="0" dirty="0">
                          <a:solidFill>
                            <a:srgbClr val="FFFF00"/>
                          </a:solidFill>
                          <a:effectLst/>
                        </a:rPr>
                        <a:t>life history</a:t>
                      </a:r>
                      <a:r>
                        <a:rPr lang="en-US" sz="1400" b="0" dirty="0">
                          <a:solidFill>
                            <a:schemeClr val="bg1"/>
                          </a:solidFill>
                          <a:effectLst/>
                        </a:rPr>
                        <a:t>: ‘a history which includes all the processes during which resources are used by an organism to grow, survive, and reproduce over its lifetime’</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tc>
                  <a:txBody>
                    <a:bodyPr/>
                    <a:lstStyle/>
                    <a:p>
                      <a:pPr marL="0" marR="0" indent="0" algn="just">
                        <a:lnSpc>
                          <a:spcPct val="110000"/>
                        </a:lnSpc>
                        <a:spcBef>
                          <a:spcPts val="0"/>
                        </a:spcBef>
                        <a:spcAft>
                          <a:spcPts val="0"/>
                        </a:spcAft>
                        <a:tabLst>
                          <a:tab pos="0" algn="dec"/>
                        </a:tabLst>
                      </a:pPr>
                      <a:r>
                        <a:rPr lang="en-US" sz="1400" b="0">
                          <a:solidFill>
                            <a:schemeClr val="bg1"/>
                          </a:solidFill>
                          <a:effectLst/>
                        </a:rPr>
                        <a:t>assumes (1) that such processes are the only processes that an organism o can participate in, and (2) that o ceases to exist when it stops being alive. </a:t>
                      </a:r>
                      <a:endParaRPr lang="en-US" sz="1400" b="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extLst>
                  <a:ext uri="{0D108BD9-81ED-4DB2-BD59-A6C34878D82A}">
                    <a16:rowId xmlns:a16="http://schemas.microsoft.com/office/drawing/2014/main" val="3388934401"/>
                  </a:ext>
                </a:extLst>
              </a:tr>
              <a:tr h="564858">
                <a:tc>
                  <a:txBody>
                    <a:bodyPr/>
                    <a:lstStyle/>
                    <a:p>
                      <a:pPr marL="0" marR="0" indent="0" algn="just">
                        <a:lnSpc>
                          <a:spcPct val="110000"/>
                        </a:lnSpc>
                        <a:spcBef>
                          <a:spcPts val="0"/>
                        </a:spcBef>
                        <a:spcAft>
                          <a:spcPts val="0"/>
                        </a:spcAft>
                      </a:pPr>
                      <a:r>
                        <a:rPr lang="en-US" sz="1400" b="0" dirty="0">
                          <a:solidFill>
                            <a:srgbClr val="FFFF00"/>
                          </a:solidFill>
                          <a:effectLst/>
                        </a:rPr>
                        <a:t>provenance</a:t>
                      </a:r>
                      <a:r>
                        <a:rPr lang="en-US" sz="1400" b="0" dirty="0">
                          <a:solidFill>
                            <a:schemeClr val="bg1"/>
                          </a:solidFill>
                          <a:effectLst/>
                        </a:rPr>
                        <a:t>: ‘the process history leading to the creation and current condition of an artifact’</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tc>
                  <a:txBody>
                    <a:bodyPr/>
                    <a:lstStyle/>
                    <a:p>
                      <a:pPr marL="0" marR="0" indent="0" algn="just">
                        <a:lnSpc>
                          <a:spcPct val="110000"/>
                        </a:lnSpc>
                        <a:spcBef>
                          <a:spcPts val="0"/>
                        </a:spcBef>
                        <a:spcAft>
                          <a:spcPts val="0"/>
                        </a:spcAft>
                        <a:tabLst>
                          <a:tab pos="0" algn="dec"/>
                        </a:tabLst>
                      </a:pPr>
                      <a:r>
                        <a:rPr lang="en-US" sz="1400" b="0">
                          <a:solidFill>
                            <a:schemeClr val="bg1"/>
                          </a:solidFill>
                          <a:effectLst/>
                        </a:rPr>
                        <a:t>includes processes prior to the existence of the artifact and excludes processes that occur after the current condition.</a:t>
                      </a:r>
                      <a:endParaRPr lang="en-US" sz="1400" b="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extLst>
                  <a:ext uri="{0D108BD9-81ED-4DB2-BD59-A6C34878D82A}">
                    <a16:rowId xmlns:a16="http://schemas.microsoft.com/office/drawing/2014/main" val="63266538"/>
                  </a:ext>
                </a:extLst>
              </a:tr>
              <a:tr h="564858">
                <a:tc>
                  <a:txBody>
                    <a:bodyPr/>
                    <a:lstStyle/>
                    <a:p>
                      <a:pPr marL="0" marR="0" indent="0" algn="just">
                        <a:lnSpc>
                          <a:spcPct val="110000"/>
                        </a:lnSpc>
                        <a:spcBef>
                          <a:spcPts val="0"/>
                        </a:spcBef>
                        <a:spcAft>
                          <a:spcPts val="0"/>
                        </a:spcAft>
                        <a:tabLst>
                          <a:tab pos="643255" algn="dec"/>
                        </a:tabLst>
                      </a:pPr>
                      <a:r>
                        <a:rPr lang="en-US" sz="1400" b="0" dirty="0">
                          <a:solidFill>
                            <a:srgbClr val="FFFF00"/>
                          </a:solidFill>
                          <a:effectLst/>
                        </a:rPr>
                        <a:t>radiation attenuation</a:t>
                      </a:r>
                      <a:r>
                        <a:rPr lang="en-US" sz="1400" b="0" dirty="0">
                          <a:solidFill>
                            <a:schemeClr val="bg1"/>
                          </a:solidFill>
                          <a:effectLst/>
                        </a:rPr>
                        <a:t>: ‘the reduction of radiation intensity upon passage of radiation through matter’</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tc>
                  <a:txBody>
                    <a:bodyPr/>
                    <a:lstStyle/>
                    <a:p>
                      <a:pPr marL="0" marR="0" indent="0" algn="just">
                        <a:lnSpc>
                          <a:spcPct val="110000"/>
                        </a:lnSpc>
                        <a:spcBef>
                          <a:spcPts val="0"/>
                        </a:spcBef>
                        <a:spcAft>
                          <a:spcPts val="0"/>
                        </a:spcAft>
                        <a:tabLst>
                          <a:tab pos="699135" algn="dec"/>
                        </a:tabLst>
                      </a:pPr>
                      <a:r>
                        <a:rPr lang="en-US" sz="1400" b="0" dirty="0">
                          <a:solidFill>
                            <a:schemeClr val="bg1"/>
                          </a:solidFill>
                          <a:effectLst/>
                        </a:rPr>
                        <a:t>the ‘matter’ surely existed before the passage of radiation; the attenuation is thus at best only part of the matter’s history.</a:t>
                      </a:r>
                      <a:endParaRPr lang="en-US" sz="1400" b="0" dirty="0">
                        <a:solidFill>
                          <a:schemeClr val="bg1"/>
                        </a:solidFill>
                        <a:effectLst/>
                        <a:latin typeface="Libertinus Serif"/>
                        <a:ea typeface="Times New Roman" panose="02020603050405020304" pitchFamily="18" charset="0"/>
                        <a:cs typeface="Times New Roman" panose="02020603050405020304" pitchFamily="18" charset="0"/>
                      </a:endParaRPr>
                    </a:p>
                  </a:txBody>
                  <a:tcPr marL="182880" marR="182880">
                    <a:noFill/>
                  </a:tcPr>
                </a:tc>
                <a:extLst>
                  <a:ext uri="{0D108BD9-81ED-4DB2-BD59-A6C34878D82A}">
                    <a16:rowId xmlns:a16="http://schemas.microsoft.com/office/drawing/2014/main" val="2667618715"/>
                  </a:ext>
                </a:extLst>
              </a:tr>
            </a:tbl>
          </a:graphicData>
        </a:graphic>
      </p:graphicFrame>
    </p:spTree>
    <p:extLst>
      <p:ext uri="{BB962C8B-B14F-4D97-AF65-F5344CB8AC3E}">
        <p14:creationId xmlns:p14="http://schemas.microsoft.com/office/powerpoint/2010/main" val="55389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3E2-77E1-4B40-AD52-291D7AFEB3B0}"/>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4FF5E90B-ED04-43C8-8B4C-E061E659B742}"/>
              </a:ext>
            </a:extLst>
          </p:cNvPr>
          <p:cNvSpPr>
            <a:spLocks noGrp="1"/>
          </p:cNvSpPr>
          <p:nvPr>
            <p:ph idx="1"/>
          </p:nvPr>
        </p:nvSpPr>
        <p:spPr/>
        <p:txBody>
          <a:bodyPr/>
          <a:lstStyle/>
          <a:p>
            <a:pPr marL="457200" indent="-457200">
              <a:lnSpc>
                <a:spcPct val="200000"/>
              </a:lnSpc>
              <a:buFont typeface="+mj-lt"/>
              <a:buAutoNum type="arabicPeriod"/>
            </a:pPr>
            <a:r>
              <a:rPr lang="en-US" dirty="0"/>
              <a:t>Distinctions between BFO Theory and BFO renderings;</a:t>
            </a:r>
          </a:p>
          <a:p>
            <a:pPr marL="457200" indent="-457200">
              <a:lnSpc>
                <a:spcPct val="200000"/>
              </a:lnSpc>
              <a:buFont typeface="+mj-lt"/>
              <a:buAutoNum type="arabicPeriod"/>
            </a:pPr>
            <a:r>
              <a:rPr lang="en-US" dirty="0"/>
              <a:t>The history of </a:t>
            </a:r>
            <a:r>
              <a:rPr lang="en-US" i="1" dirty="0"/>
              <a:t>History</a:t>
            </a:r>
            <a:r>
              <a:rPr lang="en-US" dirty="0"/>
              <a:t> in the BFO;</a:t>
            </a:r>
          </a:p>
          <a:p>
            <a:pPr marL="457200" indent="-457200">
              <a:lnSpc>
                <a:spcPct val="200000"/>
              </a:lnSpc>
              <a:buFont typeface="+mj-lt"/>
              <a:buAutoNum type="arabicPeriod"/>
            </a:pPr>
            <a:r>
              <a:rPr lang="en-US" dirty="0"/>
              <a:t>Use of ‘history’ and </a:t>
            </a:r>
            <a:r>
              <a:rPr lang="en-US" dirty="0" err="1"/>
              <a:t>BFO:history</a:t>
            </a:r>
            <a:r>
              <a:rPr lang="en-US" dirty="0"/>
              <a:t> in the </a:t>
            </a:r>
            <a:r>
              <a:rPr lang="en-US" dirty="0" err="1"/>
              <a:t>BioPortal’s</a:t>
            </a:r>
            <a:r>
              <a:rPr lang="en-US" dirty="0"/>
              <a:t> representational artifacts;</a:t>
            </a:r>
          </a:p>
          <a:p>
            <a:pPr marL="457200" indent="-457200">
              <a:lnSpc>
                <a:spcPct val="200000"/>
              </a:lnSpc>
              <a:buFont typeface="+mj-lt"/>
              <a:buAutoNum type="arabicPeriod"/>
            </a:pPr>
            <a:r>
              <a:rPr lang="en-US" dirty="0"/>
              <a:t>Points of critique;</a:t>
            </a:r>
          </a:p>
          <a:p>
            <a:pPr marL="457200" indent="-457200">
              <a:lnSpc>
                <a:spcPct val="200000"/>
              </a:lnSpc>
              <a:buFont typeface="+mj-lt"/>
              <a:buAutoNum type="arabicPeriod"/>
            </a:pPr>
            <a:r>
              <a:rPr lang="en-US" dirty="0"/>
              <a:t>Potential solutions.</a:t>
            </a:r>
          </a:p>
        </p:txBody>
      </p:sp>
      <p:sp>
        <p:nvSpPr>
          <p:cNvPr id="4" name="Rectangle 3">
            <a:extLst>
              <a:ext uri="{FF2B5EF4-FFF2-40B4-BE49-F238E27FC236}">
                <a16:creationId xmlns:a16="http://schemas.microsoft.com/office/drawing/2014/main" id="{EE85DC8A-8C1E-4574-8DED-A5CB8330942F}"/>
              </a:ext>
            </a:extLst>
          </p:cNvPr>
          <p:cNvSpPr/>
          <p:nvPr/>
        </p:nvSpPr>
        <p:spPr bwMode="auto">
          <a:xfrm>
            <a:off x="228600" y="4267200"/>
            <a:ext cx="3276600" cy="6096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91231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5306-A454-459B-9A66-2ED395E7EEA6}"/>
              </a:ext>
            </a:extLst>
          </p:cNvPr>
          <p:cNvSpPr>
            <a:spLocks noGrp="1"/>
          </p:cNvSpPr>
          <p:nvPr>
            <p:ph type="title"/>
          </p:nvPr>
        </p:nvSpPr>
        <p:spPr/>
        <p:txBody>
          <a:bodyPr/>
          <a:lstStyle/>
          <a:p>
            <a:r>
              <a:rPr lang="en-US" dirty="0"/>
              <a:t>Some points of critique</a:t>
            </a:r>
          </a:p>
        </p:txBody>
      </p:sp>
      <p:sp>
        <p:nvSpPr>
          <p:cNvPr id="3" name="Content Placeholder 2">
            <a:extLst>
              <a:ext uri="{FF2B5EF4-FFF2-40B4-BE49-F238E27FC236}">
                <a16:creationId xmlns:a16="http://schemas.microsoft.com/office/drawing/2014/main" id="{41739609-69B2-45A7-A055-5D6C982BCDC3}"/>
              </a:ext>
            </a:extLst>
          </p:cNvPr>
          <p:cNvSpPr>
            <a:spLocks noGrp="1"/>
          </p:cNvSpPr>
          <p:nvPr>
            <p:ph idx="1"/>
          </p:nvPr>
        </p:nvSpPr>
        <p:spPr/>
        <p:txBody>
          <a:bodyPr/>
          <a:lstStyle/>
          <a:p>
            <a:pPr>
              <a:buFont typeface="Arial" panose="020B0604020202020204" pitchFamily="34" charset="0"/>
              <a:buChar char="•"/>
            </a:pPr>
            <a:r>
              <a:rPr lang="en-US" dirty="0"/>
              <a:t>Methodological:</a:t>
            </a:r>
          </a:p>
          <a:p>
            <a:pPr lvl="1">
              <a:buFont typeface="Arial" panose="020B0604020202020204" pitchFamily="34" charset="0"/>
              <a:buChar char="•"/>
            </a:pPr>
            <a:r>
              <a:rPr lang="en-US" dirty="0"/>
              <a:t>the limitations of OWL drove the decision to impose the restrictions without providing metaphysical arguments.</a:t>
            </a:r>
          </a:p>
          <a:p>
            <a:pPr>
              <a:buFont typeface="Arial" panose="020B0604020202020204" pitchFamily="34" charset="0"/>
              <a:buChar char="•"/>
            </a:pPr>
            <a:r>
              <a:rPr lang="en-US" dirty="0"/>
              <a:t>Terminological:</a:t>
            </a:r>
          </a:p>
          <a:p>
            <a:pPr lvl="1">
              <a:buFont typeface="Arial" panose="020B0604020202020204" pitchFamily="34" charset="0"/>
              <a:buChar char="•"/>
            </a:pPr>
            <a:r>
              <a:rPr lang="en-US" dirty="0"/>
              <a:t>it doesn’t seem right to use the term ‘history’ when it means ‘history of the material parts of a material entity’.</a:t>
            </a:r>
          </a:p>
          <a:p>
            <a:pPr>
              <a:buFont typeface="Arial" panose="020B0604020202020204" pitchFamily="34" charset="0"/>
              <a:buChar char="•"/>
            </a:pPr>
            <a:r>
              <a:rPr lang="en-US" dirty="0"/>
              <a:t>Content-wise:</a:t>
            </a:r>
          </a:p>
          <a:p>
            <a:pPr lvl="1">
              <a:buFont typeface="Arial" panose="020B0604020202020204" pitchFamily="34" charset="0"/>
              <a:buChar char="•"/>
            </a:pPr>
            <a:r>
              <a:rPr lang="en-US"/>
              <a:t>Incomplete axiomatization;</a:t>
            </a:r>
          </a:p>
          <a:p>
            <a:pPr lvl="1">
              <a:buFont typeface="Arial" panose="020B0604020202020204" pitchFamily="34" charset="0"/>
              <a:buChar char="•"/>
            </a:pPr>
            <a:r>
              <a:rPr lang="en-US" dirty="0"/>
              <a:t>If the term ‘history’ is indeed a misnomer, then BFO is currently silent about whether other continuants can have ‘histories’ too.</a:t>
            </a:r>
          </a:p>
          <a:p>
            <a:pPr marL="914400" lvl="2" indent="0">
              <a:buNone/>
            </a:pPr>
            <a:r>
              <a:rPr lang="en-US" dirty="0">
                <a:sym typeface="Wingdings" panose="05000000000000000000" pitchFamily="2" charset="2"/>
              </a:rPr>
              <a:t> opportunity to address some current shortcomings in future version.</a:t>
            </a:r>
            <a:endParaRPr lang="en-US" dirty="0"/>
          </a:p>
        </p:txBody>
      </p:sp>
    </p:spTree>
    <p:extLst>
      <p:ext uri="{BB962C8B-B14F-4D97-AF65-F5344CB8AC3E}">
        <p14:creationId xmlns:p14="http://schemas.microsoft.com/office/powerpoint/2010/main" val="227938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3E2-77E1-4B40-AD52-291D7AFEB3B0}"/>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4FF5E90B-ED04-43C8-8B4C-E061E659B742}"/>
              </a:ext>
            </a:extLst>
          </p:cNvPr>
          <p:cNvSpPr>
            <a:spLocks noGrp="1"/>
          </p:cNvSpPr>
          <p:nvPr>
            <p:ph idx="1"/>
          </p:nvPr>
        </p:nvSpPr>
        <p:spPr/>
        <p:txBody>
          <a:bodyPr/>
          <a:lstStyle/>
          <a:p>
            <a:pPr marL="457200" indent="-457200">
              <a:lnSpc>
                <a:spcPct val="200000"/>
              </a:lnSpc>
              <a:buFont typeface="+mj-lt"/>
              <a:buAutoNum type="arabicPeriod"/>
            </a:pPr>
            <a:r>
              <a:rPr lang="en-US" dirty="0"/>
              <a:t>Distinctions between BFO Theory and BFO renderings;</a:t>
            </a:r>
          </a:p>
          <a:p>
            <a:pPr marL="457200" indent="-457200">
              <a:lnSpc>
                <a:spcPct val="200000"/>
              </a:lnSpc>
              <a:buFont typeface="+mj-lt"/>
              <a:buAutoNum type="arabicPeriod"/>
            </a:pPr>
            <a:r>
              <a:rPr lang="en-US" dirty="0"/>
              <a:t>The history of </a:t>
            </a:r>
            <a:r>
              <a:rPr lang="en-US" i="1" dirty="0"/>
              <a:t>History</a:t>
            </a:r>
            <a:r>
              <a:rPr lang="en-US" dirty="0"/>
              <a:t> in the BFO;</a:t>
            </a:r>
          </a:p>
          <a:p>
            <a:pPr marL="457200" indent="-457200">
              <a:lnSpc>
                <a:spcPct val="200000"/>
              </a:lnSpc>
              <a:buFont typeface="+mj-lt"/>
              <a:buAutoNum type="arabicPeriod"/>
            </a:pPr>
            <a:r>
              <a:rPr lang="en-US" dirty="0"/>
              <a:t>Use of ‘history’ and </a:t>
            </a:r>
            <a:r>
              <a:rPr lang="en-US" dirty="0" err="1"/>
              <a:t>BFO:history</a:t>
            </a:r>
            <a:r>
              <a:rPr lang="en-US" dirty="0"/>
              <a:t> in the </a:t>
            </a:r>
            <a:r>
              <a:rPr lang="en-US" dirty="0" err="1"/>
              <a:t>BioPortal’s</a:t>
            </a:r>
            <a:r>
              <a:rPr lang="en-US" dirty="0"/>
              <a:t> representational artifacts;</a:t>
            </a:r>
          </a:p>
          <a:p>
            <a:pPr marL="457200" indent="-457200">
              <a:lnSpc>
                <a:spcPct val="200000"/>
              </a:lnSpc>
              <a:buFont typeface="+mj-lt"/>
              <a:buAutoNum type="arabicPeriod"/>
            </a:pPr>
            <a:r>
              <a:rPr lang="en-US" dirty="0"/>
              <a:t>Points of critique;</a:t>
            </a:r>
          </a:p>
          <a:p>
            <a:pPr marL="457200" indent="-457200">
              <a:lnSpc>
                <a:spcPct val="200000"/>
              </a:lnSpc>
              <a:buFont typeface="+mj-lt"/>
              <a:buAutoNum type="arabicPeriod"/>
            </a:pPr>
            <a:r>
              <a:rPr lang="en-US" dirty="0"/>
              <a:t>Potential solutions.</a:t>
            </a:r>
          </a:p>
        </p:txBody>
      </p:sp>
      <p:sp>
        <p:nvSpPr>
          <p:cNvPr id="4" name="Rectangle 3">
            <a:extLst>
              <a:ext uri="{FF2B5EF4-FFF2-40B4-BE49-F238E27FC236}">
                <a16:creationId xmlns:a16="http://schemas.microsoft.com/office/drawing/2014/main" id="{EE85DC8A-8C1E-4574-8DED-A5CB8330942F}"/>
              </a:ext>
            </a:extLst>
          </p:cNvPr>
          <p:cNvSpPr/>
          <p:nvPr/>
        </p:nvSpPr>
        <p:spPr bwMode="auto">
          <a:xfrm>
            <a:off x="228600" y="5063320"/>
            <a:ext cx="3505200" cy="6096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3591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9B55-6A9D-4C14-9257-B7BFFC9AF808}"/>
              </a:ext>
            </a:extLst>
          </p:cNvPr>
          <p:cNvSpPr>
            <a:spLocks noGrp="1"/>
          </p:cNvSpPr>
          <p:nvPr>
            <p:ph type="title"/>
          </p:nvPr>
        </p:nvSpPr>
        <p:spPr/>
        <p:txBody>
          <a:bodyPr/>
          <a:lstStyle/>
          <a:p>
            <a:r>
              <a:rPr lang="en-US" dirty="0"/>
              <a:t>Conservative corrections (1)</a:t>
            </a:r>
          </a:p>
        </p:txBody>
      </p:sp>
      <p:sp>
        <p:nvSpPr>
          <p:cNvPr id="3" name="Content Placeholder 2">
            <a:extLst>
              <a:ext uri="{FF2B5EF4-FFF2-40B4-BE49-F238E27FC236}">
                <a16:creationId xmlns:a16="http://schemas.microsoft.com/office/drawing/2014/main" id="{215ED3EE-4A6F-40C3-BEBB-192286F9516F}"/>
              </a:ext>
            </a:extLst>
          </p:cNvPr>
          <p:cNvSpPr>
            <a:spLocks noGrp="1"/>
          </p:cNvSpPr>
          <p:nvPr>
            <p:ph idx="1"/>
          </p:nvPr>
        </p:nvSpPr>
        <p:spPr>
          <a:xfrm>
            <a:off x="304800" y="1524000"/>
            <a:ext cx="11582400" cy="4953000"/>
          </a:xfrm>
        </p:spPr>
        <p:txBody>
          <a:bodyPr/>
          <a:lstStyle/>
          <a:p>
            <a:pPr>
              <a:buFont typeface="Arial" panose="020B0604020202020204" pitchFamily="34" charset="0"/>
              <a:buChar char="•"/>
            </a:pPr>
            <a:r>
              <a:rPr lang="en-US" dirty="0"/>
              <a:t>Change the label:</a:t>
            </a:r>
          </a:p>
          <a:p>
            <a:pPr lvl="1">
              <a:buFont typeface="Arial" panose="020B0604020202020204" pitchFamily="34" charset="0"/>
              <a:buChar char="•"/>
            </a:pPr>
            <a:r>
              <a:rPr lang="en-US" sz="2100" dirty="0"/>
              <a:t>History </a:t>
            </a:r>
            <a:r>
              <a:rPr lang="en-US" sz="2100" dirty="0">
                <a:sym typeface="Wingdings" panose="05000000000000000000" pitchFamily="2" charset="2"/>
              </a:rPr>
              <a:t> History of the material part of a Material Entity</a:t>
            </a:r>
            <a:endParaRPr lang="en-US" sz="2100" dirty="0"/>
          </a:p>
          <a:p>
            <a:pPr>
              <a:buFont typeface="Arial" panose="020B0604020202020204" pitchFamily="34" charset="0"/>
              <a:buChar char="•"/>
            </a:pPr>
            <a:r>
              <a:rPr lang="en-US" dirty="0"/>
              <a:t>Axiomatize the existing definition by specifying:</a:t>
            </a:r>
          </a:p>
          <a:p>
            <a:pPr lvl="1">
              <a:buFont typeface="Arial" panose="020B0604020202020204" pitchFamily="34" charset="0"/>
              <a:buChar char="•"/>
            </a:pPr>
            <a:r>
              <a:rPr lang="en-US" sz="2100" dirty="0"/>
              <a:t>what ‘occupied by’ means, e.g. Spatiotemporal Region str is ‘occupied by’ Continuant c </a:t>
            </a:r>
            <a:r>
              <a:rPr lang="en-US" sz="2100" dirty="0" err="1"/>
              <a:t>iff</a:t>
            </a:r>
            <a:r>
              <a:rPr lang="en-US" sz="2100" dirty="0"/>
              <a:t>: </a:t>
            </a:r>
          </a:p>
          <a:p>
            <a:pPr marL="1371600" lvl="2" indent="-457200">
              <a:buFont typeface="+mj-lt"/>
              <a:buAutoNum type="arabicPeriod"/>
            </a:pPr>
            <a:r>
              <a:rPr lang="en-US" dirty="0"/>
              <a:t>str temporally-projects-onto some Temporal Region </a:t>
            </a:r>
            <a:r>
              <a:rPr lang="en-US" dirty="0" err="1"/>
              <a:t>mtr</a:t>
            </a:r>
            <a:r>
              <a:rPr lang="en-US" dirty="0"/>
              <a:t>, </a:t>
            </a:r>
          </a:p>
          <a:p>
            <a:pPr marL="1371600" lvl="2" indent="-457200">
              <a:buFont typeface="+mj-lt"/>
              <a:buAutoNum type="arabicPeriod"/>
            </a:pPr>
            <a:r>
              <a:rPr lang="en-US" dirty="0"/>
              <a:t>str spatially-projects-onto some Spatial Region </a:t>
            </a:r>
            <a:r>
              <a:rPr lang="en-US" dirty="0" err="1"/>
              <a:t>msr</a:t>
            </a:r>
            <a:r>
              <a:rPr lang="en-US" dirty="0"/>
              <a:t> at </a:t>
            </a:r>
            <a:r>
              <a:rPr lang="en-US" dirty="0" err="1"/>
              <a:t>mtr</a:t>
            </a:r>
            <a:r>
              <a:rPr lang="en-US" dirty="0"/>
              <a:t>,</a:t>
            </a:r>
          </a:p>
          <a:p>
            <a:pPr marL="1371600" lvl="2" indent="-457200">
              <a:buFont typeface="+mj-lt"/>
              <a:buAutoNum type="arabicPeriod"/>
            </a:pPr>
            <a:r>
              <a:rPr lang="en-US" dirty="0"/>
              <a:t>at any temporal part t of </a:t>
            </a:r>
            <a:r>
              <a:rPr lang="en-US" dirty="0" err="1"/>
              <a:t>mtr</a:t>
            </a:r>
            <a:r>
              <a:rPr lang="en-US" dirty="0"/>
              <a:t>, str spatially-projects-onto some continuant part </a:t>
            </a:r>
            <a:r>
              <a:rPr lang="en-US" dirty="0" err="1"/>
              <a:t>msr</a:t>
            </a:r>
            <a:r>
              <a:rPr lang="en-US" dirty="0"/>
              <a:t>(t) of Spatial Region </a:t>
            </a:r>
            <a:r>
              <a:rPr lang="en-US" dirty="0" err="1"/>
              <a:t>msr</a:t>
            </a:r>
            <a:r>
              <a:rPr lang="en-US" dirty="0"/>
              <a:t>, </a:t>
            </a:r>
          </a:p>
          <a:p>
            <a:pPr marL="1371600" lvl="2" indent="-457200">
              <a:buFont typeface="+mj-lt"/>
              <a:buAutoNum type="arabicPeriod"/>
            </a:pPr>
            <a:r>
              <a:rPr lang="en-US" dirty="0"/>
              <a:t>c only exists-at Temporal Regions which are temporal parts of </a:t>
            </a:r>
            <a:r>
              <a:rPr lang="en-US" dirty="0" err="1"/>
              <a:t>mtr</a:t>
            </a:r>
            <a:r>
              <a:rPr lang="en-US" dirty="0"/>
              <a:t>, and </a:t>
            </a:r>
          </a:p>
          <a:p>
            <a:pPr marL="1371600" lvl="2" indent="-457200">
              <a:buFont typeface="+mj-lt"/>
              <a:buAutoNum type="arabicPeriod"/>
            </a:pPr>
            <a:r>
              <a:rPr lang="en-US" dirty="0"/>
              <a:t>at any Temporal Region t that c exists at, c occupies-spatial-region </a:t>
            </a:r>
            <a:r>
              <a:rPr lang="en-US" dirty="0" err="1"/>
              <a:t>msr</a:t>
            </a:r>
            <a:r>
              <a:rPr lang="en-US" dirty="0"/>
              <a:t>(t). </a:t>
            </a:r>
          </a:p>
          <a:p>
            <a:pPr lvl="1">
              <a:buFont typeface="Arial" panose="020B0604020202020204" pitchFamily="34" charset="0"/>
              <a:buChar char="•"/>
            </a:pPr>
            <a:r>
              <a:rPr lang="en-US" sz="2100" dirty="0"/>
              <a:t>that every Process that spatiotemporally-occupies a Spatiotemporal Region which is an occurrent-part-of the Spatiotemporal Region spatiotemporally-occupied-by a History h is an occurrent-part-of h.</a:t>
            </a:r>
          </a:p>
        </p:txBody>
      </p:sp>
    </p:spTree>
    <p:extLst>
      <p:ext uri="{BB962C8B-B14F-4D97-AF65-F5344CB8AC3E}">
        <p14:creationId xmlns:p14="http://schemas.microsoft.com/office/powerpoint/2010/main" val="2337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9B55-6A9D-4C14-9257-B7BFFC9AF808}"/>
              </a:ext>
            </a:extLst>
          </p:cNvPr>
          <p:cNvSpPr>
            <a:spLocks noGrp="1"/>
          </p:cNvSpPr>
          <p:nvPr>
            <p:ph type="title"/>
          </p:nvPr>
        </p:nvSpPr>
        <p:spPr/>
        <p:txBody>
          <a:bodyPr/>
          <a:lstStyle/>
          <a:p>
            <a:r>
              <a:rPr lang="en-US" dirty="0"/>
              <a:t>Conservative corrections (2)</a:t>
            </a:r>
          </a:p>
        </p:txBody>
      </p:sp>
      <p:sp>
        <p:nvSpPr>
          <p:cNvPr id="3" name="Content Placeholder 2">
            <a:extLst>
              <a:ext uri="{FF2B5EF4-FFF2-40B4-BE49-F238E27FC236}">
                <a16:creationId xmlns:a16="http://schemas.microsoft.com/office/drawing/2014/main" id="{215ED3EE-4A6F-40C3-BEBB-192286F9516F}"/>
              </a:ext>
            </a:extLst>
          </p:cNvPr>
          <p:cNvSpPr>
            <a:spLocks noGrp="1"/>
          </p:cNvSpPr>
          <p:nvPr>
            <p:ph idx="1"/>
          </p:nvPr>
        </p:nvSpPr>
        <p:spPr>
          <a:xfrm>
            <a:off x="304800" y="1524000"/>
            <a:ext cx="11734800" cy="4953000"/>
          </a:xfrm>
        </p:spPr>
        <p:txBody>
          <a:bodyPr/>
          <a:lstStyle/>
          <a:p>
            <a:pPr>
              <a:buFont typeface="Arial" panose="020B0604020202020204" pitchFamily="34" charset="0"/>
              <a:buChar char="•"/>
            </a:pPr>
            <a:r>
              <a:rPr lang="en-US" dirty="0"/>
              <a:t>Remove the hard-coded 1:1 correspondence (axioms [woe-1] and [zek-1]). </a:t>
            </a:r>
          </a:p>
          <a:p>
            <a:pPr>
              <a:buFont typeface="Arial" panose="020B0604020202020204" pitchFamily="34" charset="0"/>
              <a:buChar char="•"/>
            </a:pPr>
            <a:r>
              <a:rPr lang="en-US" dirty="0"/>
              <a:t>Expand the definition for history: </a:t>
            </a:r>
          </a:p>
          <a:p>
            <a:pPr marL="803275" indent="0"/>
            <a:r>
              <a:rPr lang="en-US" dirty="0"/>
              <a:t>A </a:t>
            </a:r>
            <a:r>
              <a:rPr lang="en-US" i="1" dirty="0"/>
              <a:t>history*</a:t>
            </a:r>
            <a:r>
              <a:rPr lang="en-US" dirty="0"/>
              <a:t> is a </a:t>
            </a:r>
            <a:r>
              <a:rPr lang="en-US" i="1" dirty="0"/>
              <a:t>Process</a:t>
            </a:r>
            <a:r>
              <a:rPr lang="en-US" dirty="0"/>
              <a:t> that is the sum of the totality of </a:t>
            </a:r>
            <a:r>
              <a:rPr lang="en-US" i="1" dirty="0"/>
              <a:t>Processes</a:t>
            </a:r>
            <a:r>
              <a:rPr lang="en-US" dirty="0"/>
              <a:t> taking place in the </a:t>
            </a:r>
            <a:r>
              <a:rPr lang="en-US" i="1" dirty="0"/>
              <a:t>Spatiotemporal</a:t>
            </a:r>
            <a:r>
              <a:rPr lang="en-US" dirty="0"/>
              <a:t> </a:t>
            </a:r>
            <a:r>
              <a:rPr lang="en-US" i="1" dirty="0"/>
              <a:t>Region</a:t>
            </a:r>
            <a:r>
              <a:rPr lang="en-US" dirty="0"/>
              <a:t> occupied by an </a:t>
            </a:r>
            <a:r>
              <a:rPr lang="en-US" b="1" u="sng" dirty="0"/>
              <a:t>Independent</a:t>
            </a:r>
            <a:r>
              <a:rPr lang="en-US" u="sng" dirty="0"/>
              <a:t> </a:t>
            </a:r>
            <a:r>
              <a:rPr lang="en-US" b="1" i="1" u="sng" dirty="0"/>
              <a:t>Continuant</a:t>
            </a:r>
            <a:r>
              <a:rPr lang="en-US" dirty="0"/>
              <a:t>. </a:t>
            </a:r>
          </a:p>
          <a:p>
            <a:pPr>
              <a:buFont typeface="Arial" panose="020B0604020202020204" pitchFamily="34" charset="0"/>
              <a:buChar char="•"/>
            </a:pPr>
            <a:r>
              <a:rPr lang="en-US" dirty="0"/>
              <a:t>‘History of the material part of a material entity’ would then be one of its subtypes.</a:t>
            </a:r>
          </a:p>
          <a:p>
            <a:pPr>
              <a:buFont typeface="Arial" panose="020B0604020202020204" pitchFamily="34" charset="0"/>
              <a:buChar char="•"/>
            </a:pPr>
            <a:r>
              <a:rPr lang="en-US" dirty="0"/>
              <a:t>Replace ‘material entity’ in the existing history axioms by ‘independent continuant’.</a:t>
            </a:r>
          </a:p>
          <a:p>
            <a:pPr>
              <a:buFont typeface="Arial" panose="020B0604020202020204" pitchFamily="34" charset="0"/>
              <a:buChar char="•"/>
            </a:pPr>
            <a:r>
              <a:rPr lang="en-US" dirty="0"/>
              <a:t>What do we win:</a:t>
            </a:r>
          </a:p>
          <a:p>
            <a:pPr lvl="1">
              <a:buFont typeface="Arial" panose="020B0604020202020204" pitchFamily="34" charset="0"/>
              <a:buChar char="•"/>
            </a:pPr>
            <a:r>
              <a:rPr lang="en-US" dirty="0"/>
              <a:t>Although Sites can overlap Material Entities, it is hardly conceivable that non-fiat Sites can have a History identical with the History of a Material Entity.</a:t>
            </a:r>
          </a:p>
          <a:p>
            <a:pPr lvl="1">
              <a:buFont typeface="Arial" panose="020B0604020202020204" pitchFamily="34" charset="0"/>
              <a:buChar char="•"/>
            </a:pPr>
            <a:r>
              <a:rPr lang="en-US" dirty="0"/>
              <a:t>One can leave it to BFO-OWL renderings to include a subtype of history whose instances exhibit 1:1.</a:t>
            </a:r>
          </a:p>
        </p:txBody>
      </p:sp>
    </p:spTree>
    <p:extLst>
      <p:ext uri="{BB962C8B-B14F-4D97-AF65-F5344CB8AC3E}">
        <p14:creationId xmlns:p14="http://schemas.microsoft.com/office/powerpoint/2010/main" val="42642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E692-D53A-45A5-BCA6-F83F0B326D67}"/>
              </a:ext>
            </a:extLst>
          </p:cNvPr>
          <p:cNvSpPr>
            <a:spLocks noGrp="1"/>
          </p:cNvSpPr>
          <p:nvPr>
            <p:ph type="title"/>
          </p:nvPr>
        </p:nvSpPr>
        <p:spPr/>
        <p:txBody>
          <a:bodyPr/>
          <a:lstStyle/>
          <a:p>
            <a:r>
              <a:rPr lang="en-US" dirty="0"/>
              <a:t>Substantive ‘</a:t>
            </a:r>
            <a:r>
              <a:rPr lang="en-US" i="1" dirty="0"/>
              <a:t>local</a:t>
            </a:r>
            <a:r>
              <a:rPr lang="en-US" dirty="0"/>
              <a:t>’ improvement</a:t>
            </a:r>
          </a:p>
        </p:txBody>
      </p:sp>
      <p:sp>
        <p:nvSpPr>
          <p:cNvPr id="3" name="Content Placeholder 2">
            <a:extLst>
              <a:ext uri="{FF2B5EF4-FFF2-40B4-BE49-F238E27FC236}">
                <a16:creationId xmlns:a16="http://schemas.microsoft.com/office/drawing/2014/main" id="{BB35ACF9-3EE1-402A-B47B-932F990D89F7}"/>
              </a:ext>
            </a:extLst>
          </p:cNvPr>
          <p:cNvSpPr>
            <a:spLocks noGrp="1"/>
          </p:cNvSpPr>
          <p:nvPr>
            <p:ph idx="1"/>
          </p:nvPr>
        </p:nvSpPr>
        <p:spPr>
          <a:xfrm>
            <a:off x="304800" y="1676400"/>
            <a:ext cx="11734800" cy="4953000"/>
          </a:xfrm>
        </p:spPr>
        <p:txBody>
          <a:bodyPr/>
          <a:lstStyle/>
          <a:p>
            <a:pPr marL="457200" indent="-457200">
              <a:buFont typeface="Arial" panose="020B0604020202020204" pitchFamily="34" charset="0"/>
              <a:buChar char="•"/>
            </a:pPr>
            <a:r>
              <a:rPr lang="en-US" dirty="0"/>
              <a:t>More inclusive definition of history:</a:t>
            </a:r>
          </a:p>
          <a:p>
            <a:pPr marL="800100" lvl="2" indent="0">
              <a:buNone/>
            </a:pPr>
            <a:r>
              <a:rPr lang="en-US" sz="2400" dirty="0"/>
              <a:t>A history* is a process that is the sum of the totality of (1) Processes P1 taking place in the Spatiotemporal Region ‘occupied by’ </a:t>
            </a:r>
            <a:r>
              <a:rPr lang="en-US" sz="2400" u="sng" dirty="0"/>
              <a:t>at least one Independent Continuant, and (2) Processes P2 ‘suitably related’ to Processes P1</a:t>
            </a:r>
            <a:r>
              <a:rPr lang="en-US" sz="2400"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‘Suitably related’ examples of P2 processes:</a:t>
            </a:r>
          </a:p>
          <a:p>
            <a:pPr marL="857250" lvl="1" indent="-457200">
              <a:buFont typeface="Arial" panose="020B0604020202020204" pitchFamily="34" charset="0"/>
              <a:buChar char="•"/>
            </a:pPr>
            <a:r>
              <a:rPr lang="en-US" dirty="0"/>
              <a:t>Occurring in Sites that are continuant-part-of a Material Entity or in Sites that are boundary dependent on a Material Entity;</a:t>
            </a:r>
          </a:p>
          <a:p>
            <a:pPr marL="857250" lvl="1" indent="-457200">
              <a:buFont typeface="Arial" panose="020B0604020202020204" pitchFamily="34" charset="0"/>
              <a:buChar char="•"/>
            </a:pPr>
            <a:r>
              <a:rPr lang="en-US" dirty="0"/>
              <a:t>Occurring in Sites in which the Independent Continuant is located and that bring about some changes in parts of that Independent Continuant;</a:t>
            </a:r>
          </a:p>
          <a:p>
            <a:pPr marL="857250" lvl="1" indent="-457200">
              <a:buFont typeface="Arial" panose="020B0604020202020204" pitchFamily="34" charset="0"/>
              <a:buChar char="•"/>
            </a:pPr>
            <a:r>
              <a:rPr lang="en-US" dirty="0"/>
              <a:t>…</a:t>
            </a:r>
          </a:p>
        </p:txBody>
      </p:sp>
    </p:spTree>
    <p:extLst>
      <p:ext uri="{BB962C8B-B14F-4D97-AF65-F5344CB8AC3E}">
        <p14:creationId xmlns:p14="http://schemas.microsoft.com/office/powerpoint/2010/main" val="2890595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7B34-6780-4063-8409-20F7FF3D51C4}"/>
              </a:ext>
            </a:extLst>
          </p:cNvPr>
          <p:cNvSpPr>
            <a:spLocks noGrp="1"/>
          </p:cNvSpPr>
          <p:nvPr>
            <p:ph type="title"/>
          </p:nvPr>
        </p:nvSpPr>
        <p:spPr/>
        <p:txBody>
          <a:bodyPr/>
          <a:lstStyle/>
          <a:p>
            <a:r>
              <a:rPr lang="en-US" dirty="0"/>
              <a:t>Expansive improvement: adopting (parts of / modifications of) an explicit change theory </a:t>
            </a:r>
          </a:p>
        </p:txBody>
      </p:sp>
      <p:sp>
        <p:nvSpPr>
          <p:cNvPr id="3" name="Content Placeholder 2">
            <a:extLst>
              <a:ext uri="{FF2B5EF4-FFF2-40B4-BE49-F238E27FC236}">
                <a16:creationId xmlns:a16="http://schemas.microsoft.com/office/drawing/2014/main" id="{8BD1FFA1-0D45-44BD-ABE2-4C28562A054A}"/>
              </a:ext>
            </a:extLst>
          </p:cNvPr>
          <p:cNvSpPr>
            <a:spLocks noGrp="1"/>
          </p:cNvSpPr>
          <p:nvPr>
            <p:ph idx="1"/>
          </p:nvPr>
        </p:nvSpPr>
        <p:spPr>
          <a:xfrm>
            <a:off x="8229600" y="5410200"/>
            <a:ext cx="3886200" cy="1219200"/>
          </a:xfrm>
        </p:spPr>
        <p:txBody>
          <a:bodyPr/>
          <a:lstStyle/>
          <a:p>
            <a:pPr marL="0" indent="0"/>
            <a:r>
              <a:rPr lang="en-US" sz="1400" dirty="0"/>
              <a:t>Werner </a:t>
            </a:r>
            <a:r>
              <a:rPr lang="en-US" sz="1400" dirty="0" err="1"/>
              <a:t>Ceusters</a:t>
            </a:r>
            <a:r>
              <a:rPr lang="en-US" sz="1400" dirty="0"/>
              <a:t>, A. </a:t>
            </a:r>
            <a:r>
              <a:rPr lang="en-US" sz="1400" dirty="0" err="1"/>
              <a:t>Ruttenberg</a:t>
            </a:r>
            <a:r>
              <a:rPr lang="en-US" sz="1400" dirty="0"/>
              <a:t>. Towards Representing Change in the BFO.  Formal Ontology In Information systems (FOIS 2025); Catania, Italy 2025</a:t>
            </a:r>
          </a:p>
          <a:p>
            <a:r>
              <a:rPr lang="en-US" sz="1400" dirty="0">
                <a:hlinkClick r:id="rId3"/>
              </a:rPr>
              <a:t>https://pubmed.ncbi.nlm.nih.gov/40949106/</a:t>
            </a:r>
            <a:r>
              <a:rPr lang="en-US" sz="1400" dirty="0"/>
              <a:t> </a:t>
            </a:r>
          </a:p>
        </p:txBody>
      </p:sp>
      <p:pic>
        <p:nvPicPr>
          <p:cNvPr id="4" name="Picture 3">
            <a:extLst>
              <a:ext uri="{FF2B5EF4-FFF2-40B4-BE49-F238E27FC236}">
                <a16:creationId xmlns:a16="http://schemas.microsoft.com/office/drawing/2014/main" id="{86166480-F9D2-4CE3-A7EE-1C92BEDA0F1C}"/>
              </a:ext>
            </a:extLst>
          </p:cNvPr>
          <p:cNvPicPr>
            <a:picLocks noChangeAspect="1"/>
          </p:cNvPicPr>
          <p:nvPr/>
        </p:nvPicPr>
        <p:blipFill>
          <a:blip r:embed="rId4"/>
          <a:stretch>
            <a:fillRect/>
          </a:stretch>
        </p:blipFill>
        <p:spPr>
          <a:xfrm>
            <a:off x="457200" y="2209800"/>
            <a:ext cx="8001000" cy="4329112"/>
          </a:xfrm>
          <a:prstGeom prst="rect">
            <a:avLst/>
          </a:prstGeom>
        </p:spPr>
      </p:pic>
    </p:spTree>
    <p:extLst>
      <p:ext uri="{BB962C8B-B14F-4D97-AF65-F5344CB8AC3E}">
        <p14:creationId xmlns:p14="http://schemas.microsoft.com/office/powerpoint/2010/main" val="80980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47A0-27BD-4681-BB32-0F3F2BC90A64}"/>
              </a:ext>
            </a:extLst>
          </p:cNvPr>
          <p:cNvSpPr>
            <a:spLocks noGrp="1"/>
          </p:cNvSpPr>
          <p:nvPr>
            <p:ph type="title"/>
          </p:nvPr>
        </p:nvSpPr>
        <p:spPr/>
        <p:txBody>
          <a:bodyPr/>
          <a:lstStyle/>
          <a:p>
            <a:r>
              <a:rPr lang="en-US" dirty="0"/>
              <a:t>Definition of </a:t>
            </a:r>
            <a:r>
              <a:rPr lang="en-US" i="1" dirty="0"/>
              <a:t>change</a:t>
            </a:r>
          </a:p>
        </p:txBody>
      </p:sp>
      <p:sp>
        <p:nvSpPr>
          <p:cNvPr id="3" name="Content Placeholder 2">
            <a:extLst>
              <a:ext uri="{FF2B5EF4-FFF2-40B4-BE49-F238E27FC236}">
                <a16:creationId xmlns:a16="http://schemas.microsoft.com/office/drawing/2014/main" id="{24EF4D4B-1BAB-4DE6-85E2-2CFD74276166}"/>
              </a:ext>
            </a:extLst>
          </p:cNvPr>
          <p:cNvSpPr>
            <a:spLocks noGrp="1"/>
          </p:cNvSpPr>
          <p:nvPr>
            <p:ph idx="1"/>
          </p:nvPr>
        </p:nvSpPr>
        <p:spPr/>
        <p:txBody>
          <a:bodyPr/>
          <a:lstStyle/>
          <a:p>
            <a:pPr marL="628650" indent="-574675"/>
            <a:r>
              <a:rPr lang="en-US" dirty="0">
                <a:effectLst/>
                <a:latin typeface="Libertinus Serif"/>
                <a:ea typeface="Times New Roman" panose="02020603050405020304" pitchFamily="18" charset="0"/>
                <a:cs typeface="Times New Roman" panose="02020603050405020304" pitchFamily="18" charset="0"/>
              </a:rPr>
              <a:t> D1.  A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is an </a:t>
            </a:r>
            <a:r>
              <a:rPr lang="en-US" i="1" dirty="0">
                <a:effectLst/>
                <a:latin typeface="Libertinus Serif"/>
                <a:ea typeface="Times New Roman" panose="02020603050405020304" pitchFamily="18" charset="0"/>
                <a:cs typeface="Times New Roman" panose="02020603050405020304" pitchFamily="18" charset="0"/>
              </a:rPr>
              <a:t>Occurrent</a:t>
            </a:r>
            <a:r>
              <a:rPr lang="en-US" dirty="0">
                <a:effectLst/>
                <a:latin typeface="Libertinus Serif"/>
                <a:ea typeface="Times New Roman" panose="02020603050405020304" pitchFamily="18" charset="0"/>
                <a:cs typeface="Times New Roman" panose="02020603050405020304" pitchFamily="18" charset="0"/>
              </a:rPr>
              <a:t> that happens</a:t>
            </a:r>
          </a:p>
          <a:p>
            <a:pPr marL="628650" indent="-574675">
              <a:tabLst>
                <a:tab pos="1089025" algn="l"/>
              </a:tabLst>
            </a:pPr>
            <a:r>
              <a:rPr lang="en-US" dirty="0">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(1)	to at least one </a:t>
            </a:r>
            <a:r>
              <a:rPr lang="en-US" i="1" dirty="0">
                <a:effectLst/>
                <a:latin typeface="Libertinus Serif"/>
                <a:ea typeface="Times New Roman" panose="02020603050405020304" pitchFamily="18" charset="0"/>
                <a:cs typeface="Times New Roman" panose="02020603050405020304" pitchFamily="18" charset="0"/>
              </a:rPr>
              <a:t>Continuant</a:t>
            </a:r>
            <a:r>
              <a:rPr lang="en-US" dirty="0">
                <a:effectLst/>
                <a:latin typeface="Libertinus Serif"/>
                <a:ea typeface="Times New Roman" panose="02020603050405020304" pitchFamily="18" charset="0"/>
                <a:cs typeface="Times New Roman" panose="02020603050405020304" pitchFamily="18" charset="0"/>
              </a:rPr>
              <a:t> that is not a </a:t>
            </a:r>
            <a:r>
              <a:rPr lang="en-US" i="1" dirty="0">
                <a:effectLst/>
                <a:latin typeface="Libertinus Serif"/>
                <a:ea typeface="Times New Roman" panose="02020603050405020304" pitchFamily="18" charset="0"/>
                <a:cs typeface="Times New Roman" panose="02020603050405020304" pitchFamily="18" charset="0"/>
              </a:rPr>
              <a:t>Spatial</a:t>
            </a:r>
            <a:r>
              <a:rPr lang="en-US" dirty="0">
                <a:effectLst/>
                <a:latin typeface="Libertinus Serif"/>
                <a:ea typeface="Times New Roman" panose="02020603050405020304" pitchFamily="18" charset="0"/>
                <a:cs typeface="Times New Roman" panose="02020603050405020304" pitchFamily="18" charset="0"/>
              </a:rPr>
              <a:t> </a:t>
            </a:r>
            <a:r>
              <a:rPr lang="en-US" i="1" dirty="0">
                <a:effectLst/>
                <a:latin typeface="Libertinus Serif"/>
                <a:ea typeface="Times New Roman" panose="02020603050405020304" pitchFamily="18" charset="0"/>
                <a:cs typeface="Times New Roman" panose="02020603050405020304" pitchFamily="18" charset="0"/>
              </a:rPr>
              <a:t>Region</a:t>
            </a:r>
            <a:r>
              <a:rPr lang="en-US" dirty="0">
                <a:effectLst/>
                <a:latin typeface="Libertinus Serif"/>
                <a:ea typeface="Times New Roman" panose="02020603050405020304" pitchFamily="18" charset="0"/>
                <a:cs typeface="Times New Roman" panose="02020603050405020304" pitchFamily="18" charset="0"/>
              </a:rPr>
              <a:t> and </a:t>
            </a:r>
          </a:p>
          <a:p>
            <a:pPr marL="628650" indent="-574675">
              <a:tabLst>
                <a:tab pos="1089025" algn="l"/>
              </a:tabLst>
            </a:pPr>
            <a:r>
              <a:rPr lang="en-US" dirty="0">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(2)	in a </a:t>
            </a:r>
            <a:r>
              <a:rPr lang="en-US" i="1" dirty="0">
                <a:effectLst/>
                <a:latin typeface="Libertinus Serif"/>
                <a:ea typeface="Times New Roman" panose="02020603050405020304" pitchFamily="18" charset="0"/>
                <a:cs typeface="Times New Roman" panose="02020603050405020304" pitchFamily="18" charset="0"/>
              </a:rPr>
              <a:t>Process</a:t>
            </a:r>
            <a:r>
              <a:rPr lang="en-US" dirty="0">
                <a:effectLst/>
                <a:latin typeface="Libertinus Serif"/>
                <a:ea typeface="Times New Roman" panose="02020603050405020304" pitchFamily="18" charset="0"/>
                <a:cs typeface="Times New Roman" panose="02020603050405020304" pitchFamily="18" charset="0"/>
              </a:rPr>
              <a:t> </a:t>
            </a:r>
            <a:r>
              <a:rPr lang="en-US" i="1" dirty="0">
                <a:effectLst/>
                <a:latin typeface="Libertinus Serif"/>
                <a:ea typeface="Times New Roman" panose="02020603050405020304" pitchFamily="18" charset="0"/>
                <a:cs typeface="Times New Roman" panose="02020603050405020304" pitchFamily="18" charset="0"/>
              </a:rPr>
              <a:t>p</a:t>
            </a:r>
            <a:r>
              <a:rPr lang="en-US" dirty="0">
                <a:effectLst/>
                <a:latin typeface="Libertinus Serif"/>
                <a:ea typeface="Times New Roman" panose="02020603050405020304" pitchFamily="18" charset="0"/>
                <a:cs typeface="Times New Roman" panose="02020603050405020304" pitchFamily="18" charset="0"/>
              </a:rPr>
              <a:t> such that in the course of </a:t>
            </a:r>
            <a:r>
              <a:rPr lang="en-US" i="1" dirty="0">
                <a:effectLst/>
                <a:latin typeface="Libertinus Serif"/>
                <a:ea typeface="Times New Roman" panose="02020603050405020304" pitchFamily="18" charset="0"/>
                <a:cs typeface="Times New Roman" panose="02020603050405020304" pitchFamily="18" charset="0"/>
              </a:rPr>
              <a:t>p</a:t>
            </a:r>
            <a:r>
              <a:rPr lang="en-US" dirty="0">
                <a:effectLst/>
                <a:latin typeface="Libertinus Serif"/>
                <a:ea typeface="Times New Roman" panose="02020603050405020304" pitchFamily="18" charset="0"/>
                <a:cs typeface="Times New Roman" panose="02020603050405020304" pitchFamily="18" charset="0"/>
              </a:rPr>
              <a:t> some particular comes in or goes out of 	existence or exhibits a difference in some relation to another entity, including 	differences in instantiation.</a:t>
            </a:r>
          </a:p>
          <a:p>
            <a:pPr marL="628650" marR="0" indent="-574675" algn="just">
              <a:lnSpc>
                <a:spcPct val="110000"/>
              </a:lnSpc>
              <a:spcBef>
                <a:spcPts val="0"/>
              </a:spcBef>
              <a:spcAft>
                <a:spcPts val="0"/>
              </a:spcAft>
            </a:pPr>
            <a:endParaRPr lang="en-US" dirty="0">
              <a:latin typeface="Libertinus Serif"/>
              <a:cs typeface="Times New Roman" panose="02020603050405020304" pitchFamily="18" charset="0"/>
            </a:endParaRPr>
          </a:p>
          <a:p>
            <a:pPr marL="628650" marR="0" indent="-574675" algn="just">
              <a:lnSpc>
                <a:spcPct val="110000"/>
              </a:lnSpc>
              <a:spcBef>
                <a:spcPts val="0"/>
              </a:spcBef>
              <a:spcAft>
                <a:spcPts val="0"/>
              </a:spcAft>
            </a:pPr>
            <a:endParaRPr lang="en-US" dirty="0">
              <a:latin typeface="Libertinus Serif"/>
              <a:cs typeface="Times New Roman" panose="02020603050405020304" pitchFamily="18" charset="0"/>
            </a:endParaRPr>
          </a:p>
          <a:p>
            <a:pPr marL="739775" indent="-685800" algn="just">
              <a:lnSpc>
                <a:spcPct val="110000"/>
              </a:lnSpc>
              <a:spcBef>
                <a:spcPts val="0"/>
              </a:spcBef>
              <a:spcAft>
                <a:spcPts val="0"/>
              </a:spcAft>
            </a:pPr>
            <a:endParaRPr lang="en-US" sz="2600" dirty="0">
              <a:effectLst/>
              <a:latin typeface="Libertinus Serif"/>
              <a:ea typeface="Times New Roman" panose="02020603050405020304" pitchFamily="18" charset="0"/>
              <a:cs typeface="Times New Roman" panose="02020603050405020304" pitchFamily="18" charset="0"/>
            </a:endParaRPr>
          </a:p>
          <a:p>
            <a:pPr marL="739775" indent="-685800" algn="just">
              <a:lnSpc>
                <a:spcPct val="110000"/>
              </a:lnSpc>
              <a:spcBef>
                <a:spcPts val="0"/>
              </a:spcBef>
              <a:spcAft>
                <a:spcPts val="0"/>
              </a:spcAft>
            </a:pPr>
            <a:r>
              <a:rPr lang="en-US" sz="2600" dirty="0">
                <a:effectLst/>
                <a:latin typeface="Libertinus Serif"/>
                <a:ea typeface="Times New Roman" panose="02020603050405020304" pitchFamily="18" charset="0"/>
                <a:cs typeface="Times New Roman" panose="02020603050405020304" pitchFamily="18" charset="0"/>
              </a:rPr>
              <a:t>E1+: A </a:t>
            </a:r>
            <a:r>
              <a:rPr lang="en-US" sz="2600" i="1" dirty="0">
                <a:effectLst/>
                <a:latin typeface="Libertinus Serif"/>
                <a:ea typeface="Times New Roman" panose="02020603050405020304" pitchFamily="18" charset="0"/>
                <a:cs typeface="Times New Roman" panose="02020603050405020304" pitchFamily="18" charset="0"/>
              </a:rPr>
              <a:t>history</a:t>
            </a:r>
            <a:r>
              <a:rPr lang="en-US" sz="2600" dirty="0">
                <a:effectLst/>
                <a:latin typeface="Libertinus Serif"/>
                <a:ea typeface="Times New Roman" panose="02020603050405020304" pitchFamily="18" charset="0"/>
                <a:cs typeface="Times New Roman" panose="02020603050405020304" pitchFamily="18" charset="0"/>
              </a:rPr>
              <a:t>+ is a </a:t>
            </a:r>
            <a:r>
              <a:rPr lang="en-US" sz="2600" i="1" dirty="0">
                <a:effectLst/>
                <a:latin typeface="Libertinus Serif"/>
                <a:ea typeface="Times New Roman" panose="02020603050405020304" pitchFamily="18" charset="0"/>
                <a:cs typeface="Times New Roman" panose="02020603050405020304" pitchFamily="18" charset="0"/>
              </a:rPr>
              <a:t>Process</a:t>
            </a:r>
            <a:r>
              <a:rPr lang="en-US" sz="2600" dirty="0">
                <a:effectLst/>
                <a:latin typeface="Libertinus Serif"/>
                <a:ea typeface="Times New Roman" panose="02020603050405020304" pitchFamily="18" charset="0"/>
                <a:cs typeface="Times New Roman" panose="02020603050405020304" pitchFamily="18" charset="0"/>
              </a:rPr>
              <a:t> that is the sum of the totality of temporal parts of </a:t>
            </a:r>
            <a:r>
              <a:rPr lang="en-US" sz="2600" i="1" dirty="0">
                <a:effectLst/>
                <a:latin typeface="Libertinus Serif"/>
                <a:ea typeface="Times New Roman" panose="02020603050405020304" pitchFamily="18" charset="0"/>
                <a:cs typeface="Times New Roman" panose="02020603050405020304" pitchFamily="18" charset="0"/>
              </a:rPr>
              <a:t>Processes</a:t>
            </a:r>
            <a:r>
              <a:rPr lang="en-US" sz="2600" dirty="0">
                <a:effectLst/>
                <a:latin typeface="Libertinus Serif"/>
                <a:ea typeface="Times New Roman" panose="02020603050405020304" pitchFamily="18" charset="0"/>
                <a:cs typeface="Times New Roman" panose="02020603050405020304" pitchFamily="18" charset="0"/>
              </a:rPr>
              <a:t> in which a </a:t>
            </a:r>
            <a:r>
              <a:rPr lang="en-US" sz="2600" i="1" dirty="0">
                <a:effectLst/>
                <a:latin typeface="Libertinus Serif"/>
                <a:ea typeface="Times New Roman" panose="02020603050405020304" pitchFamily="18" charset="0"/>
                <a:cs typeface="Times New Roman" panose="02020603050405020304" pitchFamily="18" charset="0"/>
              </a:rPr>
              <a:t>change</a:t>
            </a:r>
            <a:r>
              <a:rPr lang="en-US" sz="2600" dirty="0">
                <a:effectLst/>
                <a:latin typeface="Libertinus Serif"/>
                <a:ea typeface="Times New Roman" panose="02020603050405020304" pitchFamily="18" charset="0"/>
                <a:cs typeface="Times New Roman" panose="02020603050405020304" pitchFamily="18" charset="0"/>
              </a:rPr>
              <a:t> happens to some instance of </a:t>
            </a:r>
            <a:r>
              <a:rPr lang="en-US" sz="2600" i="1" dirty="0">
                <a:effectLst/>
                <a:latin typeface="Libertinus Serif"/>
                <a:ea typeface="Times New Roman" panose="02020603050405020304" pitchFamily="18" charset="0"/>
                <a:cs typeface="Times New Roman" panose="02020603050405020304" pitchFamily="18" charset="0"/>
              </a:rPr>
              <a:t>Continuant</a:t>
            </a:r>
            <a:r>
              <a:rPr lang="en-US" sz="2600" dirty="0">
                <a:effectLst/>
                <a:latin typeface="Libertinus Serif"/>
                <a:ea typeface="Times New Roman" panose="02020603050405020304" pitchFamily="18" charset="0"/>
                <a:cs typeface="Times New Roman" panose="02020603050405020304" pitchFamily="18" charset="0"/>
              </a:rPr>
              <a:t>.</a:t>
            </a:r>
          </a:p>
          <a:p>
            <a:pPr marL="628650" marR="0" indent="-574675" algn="just">
              <a:lnSpc>
                <a:spcPct val="110000"/>
              </a:lnSpc>
              <a:spcBef>
                <a:spcPts val="0"/>
              </a:spcBef>
              <a:spcAft>
                <a:spcPts val="0"/>
              </a:spcAft>
            </a:pPr>
            <a:r>
              <a:rPr lang="en-US" dirty="0">
                <a:sym typeface="Wingdings" panose="05000000000000000000" pitchFamily="2" charset="2"/>
              </a:rPr>
              <a:t> </a:t>
            </a:r>
            <a:r>
              <a:rPr lang="en-US" dirty="0"/>
              <a:t>What we win: specifically and generically dependent continuants can have histories without being bothered by spatial considerations.</a:t>
            </a:r>
          </a:p>
        </p:txBody>
      </p:sp>
      <p:sp>
        <p:nvSpPr>
          <p:cNvPr id="4" name="Content Placeholder 2">
            <a:extLst>
              <a:ext uri="{FF2B5EF4-FFF2-40B4-BE49-F238E27FC236}">
                <a16:creationId xmlns:a16="http://schemas.microsoft.com/office/drawing/2014/main" id="{19D2918E-B1B0-422A-917C-2606868E1F33}"/>
              </a:ext>
            </a:extLst>
          </p:cNvPr>
          <p:cNvSpPr txBox="1">
            <a:spLocks/>
          </p:cNvSpPr>
          <p:nvPr/>
        </p:nvSpPr>
        <p:spPr>
          <a:xfrm>
            <a:off x="5562600" y="3423313"/>
            <a:ext cx="6096000" cy="838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1100" kern="0" dirty="0"/>
              <a:t>Werner </a:t>
            </a:r>
            <a:r>
              <a:rPr lang="en-US" sz="1100" kern="0" dirty="0" err="1"/>
              <a:t>Ceusters</a:t>
            </a:r>
            <a:r>
              <a:rPr lang="en-US" sz="1100" kern="0" dirty="0"/>
              <a:t>, A. </a:t>
            </a:r>
            <a:r>
              <a:rPr lang="en-US" sz="1100" kern="0" dirty="0" err="1"/>
              <a:t>Ruttenberg</a:t>
            </a:r>
            <a:r>
              <a:rPr lang="en-US" sz="1100" kern="0" dirty="0"/>
              <a:t>. Towards Representing Change in the BFO.  Formal Ontology In Information systems (FOIS 2025); Catania, Italy 2025 </a:t>
            </a:r>
            <a:r>
              <a:rPr lang="en-US" sz="1100" kern="0" dirty="0">
                <a:hlinkClick r:id="rId3"/>
              </a:rPr>
              <a:t>https://pubmed.ncbi.nlm.nih.gov/40949106/</a:t>
            </a:r>
            <a:r>
              <a:rPr lang="en-US" sz="1100" kern="0" dirty="0"/>
              <a:t> </a:t>
            </a:r>
          </a:p>
        </p:txBody>
      </p:sp>
      <p:sp>
        <p:nvSpPr>
          <p:cNvPr id="5" name="Title 1">
            <a:extLst>
              <a:ext uri="{FF2B5EF4-FFF2-40B4-BE49-F238E27FC236}">
                <a16:creationId xmlns:a16="http://schemas.microsoft.com/office/drawing/2014/main" id="{7AFFD5AD-EBB6-456B-8FFE-E27DE4AF0EFB}"/>
              </a:ext>
            </a:extLst>
          </p:cNvPr>
          <p:cNvSpPr txBox="1">
            <a:spLocks/>
          </p:cNvSpPr>
          <p:nvPr/>
        </p:nvSpPr>
        <p:spPr>
          <a:xfrm>
            <a:off x="304800" y="4191000"/>
            <a:ext cx="115824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kern="0" dirty="0"/>
              <a:t>Minimally expansive history definition</a:t>
            </a:r>
            <a:endParaRPr lang="en-US" i="1" kern="0" dirty="0"/>
          </a:p>
        </p:txBody>
      </p:sp>
    </p:spTree>
    <p:extLst>
      <p:ext uri="{BB962C8B-B14F-4D97-AF65-F5344CB8AC3E}">
        <p14:creationId xmlns:p14="http://schemas.microsoft.com/office/powerpoint/2010/main" val="12647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47A0-27BD-4681-BB32-0F3F2BC90A64}"/>
              </a:ext>
            </a:extLst>
          </p:cNvPr>
          <p:cNvSpPr>
            <a:spLocks noGrp="1"/>
          </p:cNvSpPr>
          <p:nvPr>
            <p:ph type="title"/>
          </p:nvPr>
        </p:nvSpPr>
        <p:spPr/>
        <p:txBody>
          <a:bodyPr/>
          <a:lstStyle/>
          <a:p>
            <a:r>
              <a:rPr lang="en-US" dirty="0"/>
              <a:t>Relevant subtypes of change (1)</a:t>
            </a:r>
          </a:p>
        </p:txBody>
      </p:sp>
      <p:sp>
        <p:nvSpPr>
          <p:cNvPr id="3" name="Content Placeholder 2">
            <a:extLst>
              <a:ext uri="{FF2B5EF4-FFF2-40B4-BE49-F238E27FC236}">
                <a16:creationId xmlns:a16="http://schemas.microsoft.com/office/drawing/2014/main" id="{24EF4D4B-1BAB-4DE6-85E2-2CFD74276166}"/>
              </a:ext>
            </a:extLst>
          </p:cNvPr>
          <p:cNvSpPr>
            <a:spLocks noGrp="1"/>
          </p:cNvSpPr>
          <p:nvPr>
            <p:ph idx="1"/>
          </p:nvPr>
        </p:nvSpPr>
        <p:spPr/>
        <p:txBody>
          <a:bodyPr/>
          <a:lstStyle/>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D2.	</a:t>
            </a:r>
            <a:r>
              <a:rPr lang="en-US" i="1" dirty="0">
                <a:effectLst/>
                <a:latin typeface="Libertinus Serif"/>
                <a:ea typeface="Times New Roman" panose="02020603050405020304" pitchFamily="18" charset="0"/>
                <a:cs typeface="Times New Roman" panose="02020603050405020304" pitchFamily="18" charset="0"/>
              </a:rPr>
              <a:t>mono-sequential change</a:t>
            </a:r>
            <a:r>
              <a:rPr lang="en-US" dirty="0">
                <a:effectLst/>
                <a:latin typeface="Libertinus Serif"/>
                <a:ea typeface="Times New Roman" panose="02020603050405020304" pitchFamily="18" charset="0"/>
                <a:cs typeface="Times New Roman" panose="02020603050405020304" pitchFamily="18" charset="0"/>
              </a:rPr>
              <a:t>: a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a:t>
            </a:r>
            <a:r>
              <a:rPr lang="en-US" i="1" dirty="0">
                <a:effectLst/>
                <a:latin typeface="Libertinus Serif"/>
                <a:ea typeface="Times New Roman" panose="02020603050405020304" pitchFamily="18" charset="0"/>
                <a:cs typeface="Times New Roman" panose="02020603050405020304" pitchFamily="18" charset="0"/>
              </a:rPr>
              <a:t>c</a:t>
            </a:r>
            <a:r>
              <a:rPr lang="en-US" dirty="0">
                <a:effectLst/>
                <a:latin typeface="Libertinus Serif"/>
                <a:ea typeface="Times New Roman" panose="02020603050405020304" pitchFamily="18" charset="0"/>
                <a:cs typeface="Times New Roman" panose="02020603050405020304" pitchFamily="18" charset="0"/>
              </a:rPr>
              <a:t> all whose occurrent parts that are </a:t>
            </a:r>
            <a:r>
              <a:rPr lang="en-US" i="1" dirty="0">
                <a:effectLst/>
                <a:latin typeface="Libertinus Serif"/>
                <a:ea typeface="Times New Roman" panose="02020603050405020304" pitchFamily="18" charset="0"/>
                <a:cs typeface="Times New Roman" panose="02020603050405020304" pitchFamily="18" charset="0"/>
              </a:rPr>
              <a:t>changes</a:t>
            </a:r>
            <a:r>
              <a:rPr lang="en-US" dirty="0">
                <a:effectLst/>
                <a:latin typeface="Libertinus Serif"/>
                <a:ea typeface="Times New Roman" panose="02020603050405020304" pitchFamily="18" charset="0"/>
                <a:cs typeface="Times New Roman" panose="02020603050405020304" pitchFamily="18" charset="0"/>
              </a:rPr>
              <a:t> stand in the temporal</a:t>
            </a:r>
            <a:r>
              <a:rPr lang="en-US" i="1" dirty="0">
                <a:effectLst/>
                <a:latin typeface="Libertinus Serif"/>
                <a:ea typeface="Times New Roman" panose="02020603050405020304" pitchFamily="18" charset="0"/>
                <a:cs typeface="Times New Roman" panose="02020603050405020304" pitchFamily="18" charset="0"/>
              </a:rPr>
              <a:t>-</a:t>
            </a:r>
            <a:r>
              <a:rPr lang="en-US" dirty="0">
                <a:effectLst/>
                <a:latin typeface="Libertinus Serif"/>
                <a:ea typeface="Times New Roman" panose="02020603050405020304" pitchFamily="18" charset="0"/>
                <a:cs typeface="Times New Roman" panose="02020603050405020304" pitchFamily="18" charset="0"/>
              </a:rPr>
              <a:t>layer-of</a:t>
            </a:r>
            <a:r>
              <a:rPr lang="en-US" i="1" dirty="0">
                <a:effectLst/>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relation to </a:t>
            </a:r>
            <a:r>
              <a:rPr lang="en-US" i="1" dirty="0">
                <a:effectLst/>
                <a:latin typeface="Libertinus Serif"/>
                <a:ea typeface="Times New Roman" panose="02020603050405020304" pitchFamily="18" charset="0"/>
                <a:cs typeface="Times New Roman" panose="02020603050405020304" pitchFamily="18" charset="0"/>
              </a:rPr>
              <a:t>c</a:t>
            </a:r>
            <a:endParaRPr lang="en-US" dirty="0">
              <a:effectLst/>
              <a:latin typeface="Libertinus Serif"/>
              <a:ea typeface="Times New Roman" panose="02020603050405020304" pitchFamily="18" charset="0"/>
              <a:cs typeface="Times New Roman" panose="02020603050405020304" pitchFamily="18" charset="0"/>
            </a:endParaRPr>
          </a:p>
          <a:p>
            <a:pPr marL="0" indent="0"/>
            <a:endParaRPr lang="en-US" dirty="0"/>
          </a:p>
          <a:p>
            <a:pPr marL="0" indent="0"/>
            <a:endParaRPr lang="en-US" dirty="0"/>
          </a:p>
        </p:txBody>
      </p:sp>
      <p:sp>
        <p:nvSpPr>
          <p:cNvPr id="4" name="Content Placeholder 2">
            <a:extLst>
              <a:ext uri="{FF2B5EF4-FFF2-40B4-BE49-F238E27FC236}">
                <a16:creationId xmlns:a16="http://schemas.microsoft.com/office/drawing/2014/main" id="{005134C9-2869-4A6A-9467-81E629F0C99A}"/>
              </a:ext>
            </a:extLst>
          </p:cNvPr>
          <p:cNvSpPr txBox="1">
            <a:spLocks/>
          </p:cNvSpPr>
          <p:nvPr/>
        </p:nvSpPr>
        <p:spPr>
          <a:xfrm>
            <a:off x="5806190" y="2594548"/>
            <a:ext cx="6096000" cy="838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1100" kern="0" dirty="0"/>
              <a:t>Werner </a:t>
            </a:r>
            <a:r>
              <a:rPr lang="en-US" sz="1100" kern="0" dirty="0" err="1"/>
              <a:t>Ceusters</a:t>
            </a:r>
            <a:r>
              <a:rPr lang="en-US" sz="1100" kern="0" dirty="0"/>
              <a:t>, A. </a:t>
            </a:r>
            <a:r>
              <a:rPr lang="en-US" sz="1100" kern="0" dirty="0" err="1"/>
              <a:t>Ruttenberg</a:t>
            </a:r>
            <a:r>
              <a:rPr lang="en-US" sz="1100" kern="0" dirty="0"/>
              <a:t>. Towards Representing Change in the BFO.  Formal Ontology In Information systems (FOIS 2025); Catania, Italy 2025 </a:t>
            </a:r>
            <a:r>
              <a:rPr lang="en-US" sz="1100" kern="0" dirty="0">
                <a:hlinkClick r:id="rId3"/>
              </a:rPr>
              <a:t>https://pubmed.ncbi.nlm.nih.gov/40949106/</a:t>
            </a:r>
            <a:r>
              <a:rPr lang="en-US" sz="1100" kern="0" dirty="0"/>
              <a:t> </a:t>
            </a:r>
          </a:p>
        </p:txBody>
      </p:sp>
    </p:spTree>
    <p:extLst>
      <p:ext uri="{BB962C8B-B14F-4D97-AF65-F5344CB8AC3E}">
        <p14:creationId xmlns:p14="http://schemas.microsoft.com/office/powerpoint/2010/main" val="260172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CE6B-29C7-4897-A04F-7C595E485916}"/>
              </a:ext>
            </a:extLst>
          </p:cNvPr>
          <p:cNvSpPr>
            <a:spLocks noGrp="1"/>
          </p:cNvSpPr>
          <p:nvPr>
            <p:ph type="title"/>
          </p:nvPr>
        </p:nvSpPr>
        <p:spPr/>
        <p:txBody>
          <a:bodyPr/>
          <a:lstStyle/>
          <a:p>
            <a:r>
              <a:rPr lang="en-US" dirty="0"/>
              <a:t>Basis of BFO used in NATO ontology</a:t>
            </a:r>
          </a:p>
        </p:txBody>
      </p:sp>
      <p:sp>
        <p:nvSpPr>
          <p:cNvPr id="11" name="TextBox 10">
            <a:extLst>
              <a:ext uri="{FF2B5EF4-FFF2-40B4-BE49-F238E27FC236}">
                <a16:creationId xmlns:a16="http://schemas.microsoft.com/office/drawing/2014/main" id="{463B8675-77BA-4F2A-8BB5-E403BBB4FDEF}"/>
              </a:ext>
            </a:extLst>
          </p:cNvPr>
          <p:cNvSpPr txBox="1"/>
          <p:nvPr/>
        </p:nvSpPr>
        <p:spPr>
          <a:xfrm>
            <a:off x="6647597" y="302847"/>
            <a:ext cx="5562600" cy="276999"/>
          </a:xfrm>
          <a:prstGeom prst="rect">
            <a:avLst/>
          </a:prstGeom>
          <a:noFill/>
        </p:spPr>
        <p:txBody>
          <a:bodyPr wrap="square">
            <a:spAutoFit/>
          </a:bodyPr>
          <a:lstStyle/>
          <a:p>
            <a:r>
              <a:rPr lang="en-US" sz="1200"/>
              <a:t>https://dodcio.defense.gov/Library/DoD-Architecture-Framework/dodaf20_ontology1/</a:t>
            </a:r>
          </a:p>
        </p:txBody>
      </p:sp>
      <p:pic>
        <p:nvPicPr>
          <p:cNvPr id="15" name="Picture 14">
            <a:extLst>
              <a:ext uri="{FF2B5EF4-FFF2-40B4-BE49-F238E27FC236}">
                <a16:creationId xmlns:a16="http://schemas.microsoft.com/office/drawing/2014/main" id="{802A9F1D-143E-4509-8475-041CD8947B39}"/>
              </a:ext>
            </a:extLst>
          </p:cNvPr>
          <p:cNvPicPr>
            <a:picLocks noChangeAspect="1"/>
          </p:cNvPicPr>
          <p:nvPr/>
        </p:nvPicPr>
        <p:blipFill>
          <a:blip r:embed="rId3"/>
          <a:stretch>
            <a:fillRect/>
          </a:stretch>
        </p:blipFill>
        <p:spPr>
          <a:xfrm>
            <a:off x="0" y="575208"/>
            <a:ext cx="12192000" cy="6282792"/>
          </a:xfrm>
          <a:prstGeom prst="rect">
            <a:avLst/>
          </a:prstGeom>
        </p:spPr>
      </p:pic>
      <p:sp>
        <p:nvSpPr>
          <p:cNvPr id="24" name="TextBox 23">
            <a:extLst>
              <a:ext uri="{FF2B5EF4-FFF2-40B4-BE49-F238E27FC236}">
                <a16:creationId xmlns:a16="http://schemas.microsoft.com/office/drawing/2014/main" id="{844EA2F7-FB84-47FC-B1BF-EFC8C1432F7B}"/>
              </a:ext>
            </a:extLst>
          </p:cNvPr>
          <p:cNvSpPr txBox="1"/>
          <p:nvPr/>
        </p:nvSpPr>
        <p:spPr>
          <a:xfrm>
            <a:off x="35781" y="6550223"/>
            <a:ext cx="192819" cy="307777"/>
          </a:xfrm>
          <a:prstGeom prst="rect">
            <a:avLst/>
          </a:prstGeom>
          <a:solidFill>
            <a:schemeClr val="tx1"/>
          </a:solidFill>
        </p:spPr>
        <p:txBody>
          <a:bodyPr wrap="square" rtlCol="0">
            <a:spAutoFit/>
          </a:bodyPr>
          <a:lstStyle/>
          <a:p>
            <a:pPr algn="ctr"/>
            <a:fld id="{C570FE6D-1388-45AB-A8F6-20D95B791734}" type="slidenum">
              <a:rPr lang="en-US" sz="1400" smtClean="0">
                <a:solidFill>
                  <a:schemeClr val="bg1"/>
                </a:solidFill>
              </a:rPr>
              <a:pPr algn="ctr"/>
              <a:t>3</a:t>
            </a:fld>
            <a:endParaRPr lang="en-US" sz="1400" dirty="0">
              <a:solidFill>
                <a:schemeClr val="bg1"/>
              </a:solidFill>
            </a:endParaRPr>
          </a:p>
        </p:txBody>
      </p:sp>
    </p:spTree>
    <p:extLst>
      <p:ext uri="{BB962C8B-B14F-4D97-AF65-F5344CB8AC3E}">
        <p14:creationId xmlns:p14="http://schemas.microsoft.com/office/powerpoint/2010/main" val="139918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9C07-2A7F-4279-B24D-6A754F6282DB}"/>
              </a:ext>
            </a:extLst>
          </p:cNvPr>
          <p:cNvSpPr>
            <a:spLocks noGrp="1"/>
          </p:cNvSpPr>
          <p:nvPr>
            <p:ph type="title"/>
          </p:nvPr>
        </p:nvSpPr>
        <p:spPr>
          <a:xfrm>
            <a:off x="522575" y="614570"/>
            <a:ext cx="5257800" cy="762000"/>
          </a:xfrm>
        </p:spPr>
        <p:txBody>
          <a:bodyPr/>
          <a:lstStyle/>
          <a:p>
            <a:r>
              <a:rPr lang="en-US" dirty="0"/>
              <a:t>Mono-sequential change</a:t>
            </a:r>
          </a:p>
        </p:txBody>
      </p:sp>
      <p:sp>
        <p:nvSpPr>
          <p:cNvPr id="3" name="Content Placeholder 2">
            <a:extLst>
              <a:ext uri="{FF2B5EF4-FFF2-40B4-BE49-F238E27FC236}">
                <a16:creationId xmlns:a16="http://schemas.microsoft.com/office/drawing/2014/main" id="{CCD5D951-6A61-4273-A885-547C24773863}"/>
              </a:ext>
            </a:extLst>
          </p:cNvPr>
          <p:cNvSpPr>
            <a:spLocks noGrp="1"/>
          </p:cNvSpPr>
          <p:nvPr>
            <p:ph idx="1"/>
          </p:nvPr>
        </p:nvSpPr>
        <p:spPr>
          <a:xfrm>
            <a:off x="304800" y="1447800"/>
            <a:ext cx="7746792" cy="4953000"/>
          </a:xfrm>
        </p:spPr>
        <p:txBody>
          <a:bodyPr/>
          <a:lstStyle/>
          <a:p>
            <a:r>
              <a:rPr lang="en-US" sz="2200" dirty="0"/>
              <a:t>(</a:t>
            </a:r>
            <a:r>
              <a:rPr lang="en-US" sz="2200" dirty="0" err="1"/>
              <a:t>forall</a:t>
            </a:r>
            <a:r>
              <a:rPr lang="en-US" sz="2200" dirty="0"/>
              <a:t> (a b) </a:t>
            </a:r>
          </a:p>
          <a:p>
            <a:pPr marL="0">
              <a:spcBef>
                <a:spcPts val="0"/>
              </a:spcBef>
            </a:pPr>
            <a:r>
              <a:rPr lang="en-US" sz="2200" dirty="0"/>
              <a:t>	(</a:t>
            </a:r>
            <a:r>
              <a:rPr lang="en-US" sz="2200" dirty="0" err="1"/>
              <a:t>iff</a:t>
            </a:r>
            <a:r>
              <a:rPr lang="en-US" sz="2200" dirty="0"/>
              <a:t> (</a:t>
            </a:r>
            <a:r>
              <a:rPr lang="en-US" sz="2200" dirty="0">
                <a:solidFill>
                  <a:srgbClr val="FFC000"/>
                </a:solidFill>
              </a:rPr>
              <a:t>temporal-layer-of</a:t>
            </a:r>
            <a:r>
              <a:rPr lang="en-US" sz="2200" dirty="0"/>
              <a:t> a b)</a:t>
            </a:r>
          </a:p>
          <a:p>
            <a:pPr marL="0">
              <a:spcBef>
                <a:spcPts val="0"/>
              </a:spcBef>
            </a:pPr>
            <a:r>
              <a:rPr lang="en-US" sz="2200" dirty="0"/>
              <a:t>	      (exists (t) </a:t>
            </a:r>
          </a:p>
          <a:p>
            <a:pPr marL="0">
              <a:spcBef>
                <a:spcPts val="0"/>
              </a:spcBef>
            </a:pPr>
            <a:r>
              <a:rPr lang="en-US" sz="2200" dirty="0"/>
              <a:t>		  (and (occurrent-part-of a b)</a:t>
            </a:r>
          </a:p>
          <a:p>
            <a:pPr marL="0">
              <a:spcBef>
                <a:spcPts val="0"/>
              </a:spcBef>
            </a:pPr>
            <a:r>
              <a:rPr lang="en-US" sz="2200" dirty="0"/>
              <a:t>		          (not (instance-of a temporal-region t))</a:t>
            </a:r>
          </a:p>
          <a:p>
            <a:pPr marL="0">
              <a:spcBef>
                <a:spcPts val="0"/>
              </a:spcBef>
            </a:pPr>
            <a:r>
              <a:rPr lang="en-US" sz="2200" dirty="0"/>
              <a:t>		          (exists-throughout a t)</a:t>
            </a:r>
          </a:p>
          <a:p>
            <a:pPr marL="0">
              <a:spcBef>
                <a:spcPts val="0"/>
              </a:spcBef>
            </a:pPr>
            <a:r>
              <a:rPr lang="en-US" sz="2200" dirty="0"/>
              <a:t>		          (exists-throughout b t))))))</a:t>
            </a:r>
          </a:p>
          <a:p>
            <a:r>
              <a:rPr lang="en-US" sz="2200" dirty="0"/>
              <a:t>(</a:t>
            </a:r>
            <a:r>
              <a:rPr lang="en-US" sz="2200" dirty="0" err="1"/>
              <a:t>forall</a:t>
            </a:r>
            <a:r>
              <a:rPr lang="en-US" sz="2200" dirty="0"/>
              <a:t> (</a:t>
            </a:r>
            <a:r>
              <a:rPr lang="en-US" sz="2200" dirty="0" err="1"/>
              <a:t>cch</a:t>
            </a:r>
            <a:r>
              <a:rPr lang="en-US" sz="2200" dirty="0"/>
              <a:t> t) </a:t>
            </a:r>
          </a:p>
          <a:p>
            <a:pPr marL="0">
              <a:spcBef>
                <a:spcPts val="0"/>
              </a:spcBef>
            </a:pPr>
            <a:r>
              <a:rPr lang="en-US" sz="2200" dirty="0"/>
              <a:t>	(if (and </a:t>
            </a:r>
            <a:r>
              <a:rPr lang="en-US" sz="2200" dirty="0">
                <a:solidFill>
                  <a:srgbClr val="FFC000"/>
                </a:solidFill>
              </a:rPr>
              <a:t>(instance-of </a:t>
            </a:r>
            <a:r>
              <a:rPr lang="en-US" sz="2200" dirty="0" err="1">
                <a:solidFill>
                  <a:srgbClr val="FFC000"/>
                </a:solidFill>
              </a:rPr>
              <a:t>cch</a:t>
            </a:r>
            <a:r>
              <a:rPr lang="en-US" sz="2200" dirty="0">
                <a:solidFill>
                  <a:srgbClr val="FFC000"/>
                </a:solidFill>
              </a:rPr>
              <a:t> mono-sequential-change t</a:t>
            </a:r>
            <a:r>
              <a:rPr lang="en-US" sz="2200" dirty="0"/>
              <a:t>)</a:t>
            </a:r>
          </a:p>
          <a:p>
            <a:pPr marL="0">
              <a:spcBef>
                <a:spcPts val="0"/>
              </a:spcBef>
            </a:pPr>
            <a:r>
              <a:rPr lang="en-US" sz="2200" dirty="0"/>
              <a:t>	            (happens-throughout </a:t>
            </a:r>
            <a:r>
              <a:rPr lang="en-US" sz="2200" dirty="0" err="1"/>
              <a:t>cch</a:t>
            </a:r>
            <a:r>
              <a:rPr lang="en-US" sz="2200" dirty="0"/>
              <a:t> t))</a:t>
            </a:r>
          </a:p>
          <a:p>
            <a:pPr marL="0">
              <a:spcBef>
                <a:spcPts val="0"/>
              </a:spcBef>
            </a:pPr>
            <a:r>
              <a:rPr lang="en-US" sz="2200" dirty="0"/>
              <a:t>	    (</a:t>
            </a:r>
            <a:r>
              <a:rPr lang="en-US" sz="2200" dirty="0" err="1"/>
              <a:t>forall</a:t>
            </a:r>
            <a:r>
              <a:rPr lang="en-US" sz="2200" dirty="0"/>
              <a:t> (</a:t>
            </a:r>
            <a:r>
              <a:rPr lang="en-US" sz="2200" dirty="0" err="1"/>
              <a:t>ch</a:t>
            </a:r>
            <a:r>
              <a:rPr lang="en-US" sz="2200" dirty="0"/>
              <a:t>) </a:t>
            </a:r>
          </a:p>
          <a:p>
            <a:pPr marL="0">
              <a:spcBef>
                <a:spcPts val="0"/>
              </a:spcBef>
            </a:pPr>
            <a:r>
              <a:rPr lang="en-US" sz="2200" dirty="0"/>
              <a:t>		(</a:t>
            </a:r>
            <a:r>
              <a:rPr lang="en-US" sz="2200" dirty="0" err="1"/>
              <a:t>iff</a:t>
            </a:r>
            <a:r>
              <a:rPr lang="en-US" sz="2200" dirty="0"/>
              <a:t> (temporal-layer-of </a:t>
            </a:r>
            <a:r>
              <a:rPr lang="en-US" sz="2200" dirty="0" err="1"/>
              <a:t>ch</a:t>
            </a:r>
            <a:r>
              <a:rPr lang="en-US" sz="2200" dirty="0"/>
              <a:t> </a:t>
            </a:r>
            <a:r>
              <a:rPr lang="en-US" sz="2200" dirty="0" err="1"/>
              <a:t>cch</a:t>
            </a:r>
            <a:r>
              <a:rPr lang="en-US" sz="2200" dirty="0"/>
              <a:t>)</a:t>
            </a:r>
          </a:p>
          <a:p>
            <a:pPr marL="0">
              <a:spcBef>
                <a:spcPts val="0"/>
              </a:spcBef>
            </a:pPr>
            <a:r>
              <a:rPr lang="en-US" sz="2200" dirty="0"/>
              <a:t>		      (and (instance-of </a:t>
            </a:r>
            <a:r>
              <a:rPr lang="en-US" sz="2200" dirty="0" err="1"/>
              <a:t>ch</a:t>
            </a:r>
            <a:r>
              <a:rPr lang="en-US" sz="2200" dirty="0"/>
              <a:t> change t)</a:t>
            </a:r>
          </a:p>
          <a:p>
            <a:pPr marL="0">
              <a:spcBef>
                <a:spcPts val="0"/>
              </a:spcBef>
            </a:pPr>
            <a:r>
              <a:rPr lang="en-US" sz="2200" dirty="0"/>
              <a:t>			   (happens-throughout </a:t>
            </a:r>
            <a:r>
              <a:rPr lang="en-US" sz="2200" dirty="0" err="1"/>
              <a:t>ch</a:t>
            </a:r>
            <a:r>
              <a:rPr lang="en-US" sz="2200" dirty="0"/>
              <a:t> t)))))))</a:t>
            </a:r>
          </a:p>
          <a:p>
            <a:endParaRPr lang="en-US" dirty="0"/>
          </a:p>
        </p:txBody>
      </p:sp>
      <p:sp>
        <p:nvSpPr>
          <p:cNvPr id="4" name="TextBox 3">
            <a:extLst>
              <a:ext uri="{FF2B5EF4-FFF2-40B4-BE49-F238E27FC236}">
                <a16:creationId xmlns:a16="http://schemas.microsoft.com/office/drawing/2014/main" id="{7D1590BB-5C23-446A-BB01-47F5DB0471D7}"/>
              </a:ext>
            </a:extLst>
          </p:cNvPr>
          <p:cNvSpPr txBox="1"/>
          <p:nvPr/>
        </p:nvSpPr>
        <p:spPr>
          <a:xfrm>
            <a:off x="8059087" y="1828800"/>
            <a:ext cx="2057400" cy="830997"/>
          </a:xfrm>
          <a:prstGeom prst="rect">
            <a:avLst/>
          </a:prstGeom>
          <a:solidFill>
            <a:srgbClr val="FFC000"/>
          </a:solidFill>
        </p:spPr>
        <p:txBody>
          <a:bodyPr wrap="square" rtlCol="0">
            <a:spAutoFit/>
          </a:bodyPr>
          <a:lstStyle/>
          <a:p>
            <a:pPr algn="ctr"/>
            <a:r>
              <a:rPr lang="en-US"/>
              <a:t>t: temporal region</a:t>
            </a:r>
          </a:p>
        </p:txBody>
      </p:sp>
      <p:sp>
        <p:nvSpPr>
          <p:cNvPr id="5" name="TextBox 4">
            <a:extLst>
              <a:ext uri="{FF2B5EF4-FFF2-40B4-BE49-F238E27FC236}">
                <a16:creationId xmlns:a16="http://schemas.microsoft.com/office/drawing/2014/main" id="{48D16D69-7ECD-4AE0-8812-05E6D469AA9E}"/>
              </a:ext>
            </a:extLst>
          </p:cNvPr>
          <p:cNvSpPr txBox="1"/>
          <p:nvPr/>
        </p:nvSpPr>
        <p:spPr>
          <a:xfrm>
            <a:off x="8051592" y="2743200"/>
            <a:ext cx="2072390" cy="830997"/>
          </a:xfrm>
          <a:prstGeom prst="rect">
            <a:avLst/>
          </a:prstGeom>
          <a:solidFill>
            <a:srgbClr val="00B050"/>
          </a:solidFill>
        </p:spPr>
        <p:txBody>
          <a:bodyPr wrap="square" rtlCol="0">
            <a:spAutoFit/>
          </a:bodyPr>
          <a:lstStyle/>
          <a:p>
            <a:pPr algn="ctr"/>
            <a:r>
              <a:rPr lang="en-US"/>
              <a:t>h: spatial change of head</a:t>
            </a:r>
          </a:p>
        </p:txBody>
      </p:sp>
      <p:sp>
        <p:nvSpPr>
          <p:cNvPr id="6" name="TextBox 5">
            <a:extLst>
              <a:ext uri="{FF2B5EF4-FFF2-40B4-BE49-F238E27FC236}">
                <a16:creationId xmlns:a16="http://schemas.microsoft.com/office/drawing/2014/main" id="{89B318B0-52B8-4AD8-A1D3-6FEAAEF9E69E}"/>
              </a:ext>
            </a:extLst>
          </p:cNvPr>
          <p:cNvSpPr txBox="1"/>
          <p:nvPr/>
        </p:nvSpPr>
        <p:spPr>
          <a:xfrm>
            <a:off x="8044097" y="3657600"/>
            <a:ext cx="2072390" cy="830997"/>
          </a:xfrm>
          <a:prstGeom prst="rect">
            <a:avLst/>
          </a:prstGeom>
          <a:solidFill>
            <a:srgbClr val="92D050"/>
          </a:solidFill>
        </p:spPr>
        <p:txBody>
          <a:bodyPr wrap="square" rtlCol="0">
            <a:spAutoFit/>
          </a:bodyPr>
          <a:lstStyle/>
          <a:p>
            <a:pPr algn="ctr"/>
            <a:r>
              <a:rPr lang="en-US"/>
              <a:t>n: spatial change of nose</a:t>
            </a:r>
          </a:p>
        </p:txBody>
      </p:sp>
      <p:sp>
        <p:nvSpPr>
          <p:cNvPr id="7" name="TextBox 6">
            <a:extLst>
              <a:ext uri="{FF2B5EF4-FFF2-40B4-BE49-F238E27FC236}">
                <a16:creationId xmlns:a16="http://schemas.microsoft.com/office/drawing/2014/main" id="{D9B55FF1-439E-4847-9543-6F853947BD07}"/>
              </a:ext>
            </a:extLst>
          </p:cNvPr>
          <p:cNvSpPr txBox="1"/>
          <p:nvPr/>
        </p:nvSpPr>
        <p:spPr>
          <a:xfrm>
            <a:off x="8044097" y="4573249"/>
            <a:ext cx="2072390" cy="830997"/>
          </a:xfrm>
          <a:prstGeom prst="rect">
            <a:avLst/>
          </a:prstGeom>
          <a:solidFill>
            <a:srgbClr val="92D050"/>
          </a:solidFill>
        </p:spPr>
        <p:txBody>
          <a:bodyPr wrap="square" rtlCol="0">
            <a:spAutoFit/>
          </a:bodyPr>
          <a:lstStyle/>
          <a:p>
            <a:pPr algn="ctr"/>
            <a:r>
              <a:rPr lang="en-US"/>
              <a:t>c: spatial change of ear</a:t>
            </a:r>
          </a:p>
        </p:txBody>
      </p:sp>
      <p:sp>
        <p:nvSpPr>
          <p:cNvPr id="8" name="TextBox 7">
            <a:extLst>
              <a:ext uri="{FF2B5EF4-FFF2-40B4-BE49-F238E27FC236}">
                <a16:creationId xmlns:a16="http://schemas.microsoft.com/office/drawing/2014/main" id="{D7434A97-E29B-4441-B778-B858B3F416A4}"/>
              </a:ext>
            </a:extLst>
          </p:cNvPr>
          <p:cNvSpPr txBox="1"/>
          <p:nvPr/>
        </p:nvSpPr>
        <p:spPr>
          <a:xfrm>
            <a:off x="8044097" y="5488898"/>
            <a:ext cx="2072390" cy="1200329"/>
          </a:xfrm>
          <a:prstGeom prst="rect">
            <a:avLst/>
          </a:prstGeom>
          <a:solidFill>
            <a:srgbClr val="92D050"/>
          </a:solidFill>
        </p:spPr>
        <p:txBody>
          <a:bodyPr wrap="square" rtlCol="0">
            <a:spAutoFit/>
          </a:bodyPr>
          <a:lstStyle/>
          <a:p>
            <a:pPr algn="ctr"/>
            <a:r>
              <a:rPr lang="en-US"/>
              <a:t>l: spatial change of earlobe</a:t>
            </a:r>
          </a:p>
        </p:txBody>
      </p:sp>
      <p:cxnSp>
        <p:nvCxnSpPr>
          <p:cNvPr id="9" name="Straight Connector 8">
            <a:extLst>
              <a:ext uri="{FF2B5EF4-FFF2-40B4-BE49-F238E27FC236}">
                <a16:creationId xmlns:a16="http://schemas.microsoft.com/office/drawing/2014/main" id="{F09BC409-AFA3-4B16-8DE9-16C683421AA9}"/>
              </a:ext>
            </a:extLst>
          </p:cNvPr>
          <p:cNvCxnSpPr>
            <a:cxnSpLocks/>
          </p:cNvCxnSpPr>
          <p:nvPr/>
        </p:nvCxnSpPr>
        <p:spPr bwMode="auto">
          <a:xfrm flipH="1">
            <a:off x="8001000" y="1862362"/>
            <a:ext cx="11359" cy="4840898"/>
          </a:xfrm>
          <a:prstGeom prst="line">
            <a:avLst/>
          </a:prstGeom>
          <a:solidFill>
            <a:schemeClr val="accent1"/>
          </a:solidFill>
          <a:ln w="12700" cap="flat" cmpd="sng" algn="ctr">
            <a:solidFill>
              <a:srgbClr val="FFC000"/>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3690D8FD-312A-480B-A981-A56A04A0DD3A}"/>
              </a:ext>
            </a:extLst>
          </p:cNvPr>
          <p:cNvCxnSpPr>
            <a:cxnSpLocks/>
          </p:cNvCxnSpPr>
          <p:nvPr/>
        </p:nvCxnSpPr>
        <p:spPr bwMode="auto">
          <a:xfrm flipH="1">
            <a:off x="10134600" y="1864702"/>
            <a:ext cx="11359" cy="4840898"/>
          </a:xfrm>
          <a:prstGeom prst="line">
            <a:avLst/>
          </a:prstGeom>
          <a:solidFill>
            <a:schemeClr val="accent1"/>
          </a:solidFill>
          <a:ln w="12700" cap="flat" cmpd="sng" algn="ctr">
            <a:solidFill>
              <a:srgbClr val="FFC000"/>
            </a:solidFill>
            <a:prstDash val="dash"/>
            <a:round/>
            <a:headEnd type="none" w="med" len="med"/>
            <a:tailEnd type="none" w="med" len="med"/>
          </a:ln>
          <a:effectLst/>
        </p:spPr>
      </p:cxnSp>
      <p:sp>
        <p:nvSpPr>
          <p:cNvPr id="11" name="TextBox 10">
            <a:extLst>
              <a:ext uri="{FF2B5EF4-FFF2-40B4-BE49-F238E27FC236}">
                <a16:creationId xmlns:a16="http://schemas.microsoft.com/office/drawing/2014/main" id="{D23ACE5F-23D2-4366-96CD-7E502463D1FB}"/>
              </a:ext>
            </a:extLst>
          </p:cNvPr>
          <p:cNvSpPr txBox="1"/>
          <p:nvPr/>
        </p:nvSpPr>
        <p:spPr>
          <a:xfrm>
            <a:off x="7820691" y="1376570"/>
            <a:ext cx="372218" cy="461665"/>
          </a:xfrm>
          <a:prstGeom prst="rect">
            <a:avLst/>
          </a:prstGeom>
          <a:noFill/>
        </p:spPr>
        <p:txBody>
          <a:bodyPr wrap="none" rtlCol="0">
            <a:spAutoFit/>
          </a:bodyPr>
          <a:lstStyle/>
          <a:p>
            <a:r>
              <a:rPr lang="en-US">
                <a:solidFill>
                  <a:srgbClr val="FFC000"/>
                </a:solidFill>
              </a:rPr>
              <a:t>t</a:t>
            </a:r>
            <a:r>
              <a:rPr lang="en-US" baseline="-25000">
                <a:solidFill>
                  <a:srgbClr val="FFC000"/>
                </a:solidFill>
              </a:rPr>
              <a:t>1</a:t>
            </a:r>
          </a:p>
        </p:txBody>
      </p:sp>
      <p:sp>
        <p:nvSpPr>
          <p:cNvPr id="12" name="TextBox 11">
            <a:extLst>
              <a:ext uri="{FF2B5EF4-FFF2-40B4-BE49-F238E27FC236}">
                <a16:creationId xmlns:a16="http://schemas.microsoft.com/office/drawing/2014/main" id="{92ED6E50-8F82-4071-8C56-7176E67B2578}"/>
              </a:ext>
            </a:extLst>
          </p:cNvPr>
          <p:cNvSpPr txBox="1"/>
          <p:nvPr/>
        </p:nvSpPr>
        <p:spPr>
          <a:xfrm>
            <a:off x="9959850" y="1381859"/>
            <a:ext cx="372218" cy="461665"/>
          </a:xfrm>
          <a:prstGeom prst="rect">
            <a:avLst/>
          </a:prstGeom>
          <a:noFill/>
        </p:spPr>
        <p:txBody>
          <a:bodyPr wrap="none" rtlCol="0">
            <a:spAutoFit/>
          </a:bodyPr>
          <a:lstStyle/>
          <a:p>
            <a:r>
              <a:rPr lang="en-US">
                <a:solidFill>
                  <a:srgbClr val="FFC000"/>
                </a:solidFill>
              </a:rPr>
              <a:t>t</a:t>
            </a:r>
            <a:r>
              <a:rPr lang="en-US" baseline="-25000">
                <a:solidFill>
                  <a:srgbClr val="FFC000"/>
                </a:solidFill>
              </a:rPr>
              <a:t>2</a:t>
            </a:r>
          </a:p>
        </p:txBody>
      </p:sp>
      <p:sp>
        <p:nvSpPr>
          <p:cNvPr id="13" name="Arc 12">
            <a:extLst>
              <a:ext uri="{FF2B5EF4-FFF2-40B4-BE49-F238E27FC236}">
                <a16:creationId xmlns:a16="http://schemas.microsoft.com/office/drawing/2014/main" id="{0B550D03-FA08-4C68-B6B7-135917205204}"/>
              </a:ext>
            </a:extLst>
          </p:cNvPr>
          <p:cNvSpPr/>
          <p:nvPr/>
        </p:nvSpPr>
        <p:spPr bwMode="auto">
          <a:xfrm>
            <a:off x="8728538" y="2177621"/>
            <a:ext cx="3267679" cy="989044"/>
          </a:xfrm>
          <a:prstGeom prst="arc">
            <a:avLst>
              <a:gd name="adj1" fmla="val 14460756"/>
              <a:gd name="adj2" fmla="val 6625363"/>
            </a:avLst>
          </a:prstGeom>
          <a:noFill/>
          <a:ln w="19050" cap="flat" cmpd="sng" algn="ctr">
            <a:solidFill>
              <a:srgbClr val="99CC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Arc 13">
            <a:extLst>
              <a:ext uri="{FF2B5EF4-FFF2-40B4-BE49-F238E27FC236}">
                <a16:creationId xmlns:a16="http://schemas.microsoft.com/office/drawing/2014/main" id="{81D16DF9-DF73-4455-B56C-448DBB3DBFBB}"/>
              </a:ext>
            </a:extLst>
          </p:cNvPr>
          <p:cNvSpPr/>
          <p:nvPr/>
        </p:nvSpPr>
        <p:spPr bwMode="auto">
          <a:xfrm>
            <a:off x="8743528" y="3293767"/>
            <a:ext cx="3267679" cy="989044"/>
          </a:xfrm>
          <a:prstGeom prst="arc">
            <a:avLst>
              <a:gd name="adj1" fmla="val 14460756"/>
              <a:gd name="adj2" fmla="val 6625363"/>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Arc 14">
            <a:extLst>
              <a:ext uri="{FF2B5EF4-FFF2-40B4-BE49-F238E27FC236}">
                <a16:creationId xmlns:a16="http://schemas.microsoft.com/office/drawing/2014/main" id="{4F94479F-5093-4522-8211-2D49E32018DA}"/>
              </a:ext>
            </a:extLst>
          </p:cNvPr>
          <p:cNvSpPr/>
          <p:nvPr/>
        </p:nvSpPr>
        <p:spPr bwMode="auto">
          <a:xfrm>
            <a:off x="8723211" y="3393723"/>
            <a:ext cx="3267679" cy="1735097"/>
          </a:xfrm>
          <a:prstGeom prst="arc">
            <a:avLst>
              <a:gd name="adj1" fmla="val 15295227"/>
              <a:gd name="adj2" fmla="val 6625363"/>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Arc 15">
            <a:extLst>
              <a:ext uri="{FF2B5EF4-FFF2-40B4-BE49-F238E27FC236}">
                <a16:creationId xmlns:a16="http://schemas.microsoft.com/office/drawing/2014/main" id="{8BFC2093-296F-455C-B16B-CE87B0661285}"/>
              </a:ext>
            </a:extLst>
          </p:cNvPr>
          <p:cNvSpPr/>
          <p:nvPr/>
        </p:nvSpPr>
        <p:spPr bwMode="auto">
          <a:xfrm>
            <a:off x="8747614" y="5222523"/>
            <a:ext cx="3267679" cy="989044"/>
          </a:xfrm>
          <a:prstGeom prst="arc">
            <a:avLst>
              <a:gd name="adj1" fmla="val 14460756"/>
              <a:gd name="adj2" fmla="val 6960794"/>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Arc 16">
            <a:extLst>
              <a:ext uri="{FF2B5EF4-FFF2-40B4-BE49-F238E27FC236}">
                <a16:creationId xmlns:a16="http://schemas.microsoft.com/office/drawing/2014/main" id="{B678E566-48A6-49A0-ABEF-B9FC23D5BA59}"/>
              </a:ext>
            </a:extLst>
          </p:cNvPr>
          <p:cNvSpPr/>
          <p:nvPr/>
        </p:nvSpPr>
        <p:spPr bwMode="auto">
          <a:xfrm>
            <a:off x="8880938" y="2330021"/>
            <a:ext cx="3267679" cy="1776356"/>
          </a:xfrm>
          <a:prstGeom prst="arc">
            <a:avLst>
              <a:gd name="adj1" fmla="val 14911197"/>
              <a:gd name="adj2" fmla="val 6625363"/>
            </a:avLst>
          </a:prstGeom>
          <a:noFill/>
          <a:ln w="19050" cap="flat" cmpd="sng" algn="ctr">
            <a:solidFill>
              <a:srgbClr val="99CC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Box 18">
            <a:extLst>
              <a:ext uri="{FF2B5EF4-FFF2-40B4-BE49-F238E27FC236}">
                <a16:creationId xmlns:a16="http://schemas.microsoft.com/office/drawing/2014/main" id="{22A519EA-D567-47AB-B820-E01301BA7971}"/>
              </a:ext>
            </a:extLst>
          </p:cNvPr>
          <p:cNvSpPr txBox="1"/>
          <p:nvPr/>
        </p:nvSpPr>
        <p:spPr>
          <a:xfrm>
            <a:off x="10205914" y="1797172"/>
            <a:ext cx="1828800" cy="338554"/>
          </a:xfrm>
          <a:prstGeom prst="rect">
            <a:avLst/>
          </a:prstGeom>
          <a:noFill/>
        </p:spPr>
        <p:txBody>
          <a:bodyPr wrap="square">
            <a:spAutoFit/>
          </a:bodyPr>
          <a:lstStyle/>
          <a:p>
            <a:r>
              <a:rPr lang="en-US" sz="1600">
                <a:solidFill>
                  <a:srgbClr val="99CCFF"/>
                </a:solidFill>
              </a:rPr>
              <a:t>happens-throughout</a:t>
            </a:r>
          </a:p>
        </p:txBody>
      </p:sp>
      <p:sp>
        <p:nvSpPr>
          <p:cNvPr id="20" name="TextBox 19">
            <a:extLst>
              <a:ext uri="{FF2B5EF4-FFF2-40B4-BE49-F238E27FC236}">
                <a16:creationId xmlns:a16="http://schemas.microsoft.com/office/drawing/2014/main" id="{6881C4B1-BFB3-4B7F-B8C5-DAD21D8D2F03}"/>
              </a:ext>
            </a:extLst>
          </p:cNvPr>
          <p:cNvSpPr txBox="1"/>
          <p:nvPr/>
        </p:nvSpPr>
        <p:spPr>
          <a:xfrm>
            <a:off x="10269608" y="6281120"/>
            <a:ext cx="1828800" cy="338554"/>
          </a:xfrm>
          <a:prstGeom prst="rect">
            <a:avLst/>
          </a:prstGeom>
          <a:noFill/>
        </p:spPr>
        <p:txBody>
          <a:bodyPr wrap="square">
            <a:spAutoFit/>
          </a:bodyPr>
          <a:lstStyle/>
          <a:p>
            <a:r>
              <a:rPr lang="en-US" sz="1600">
                <a:solidFill>
                  <a:srgbClr val="FFFF00"/>
                </a:solidFill>
              </a:rPr>
              <a:t>temporal-layer-of</a:t>
            </a:r>
          </a:p>
        </p:txBody>
      </p:sp>
      <p:grpSp>
        <p:nvGrpSpPr>
          <p:cNvPr id="25" name="Group 24">
            <a:extLst>
              <a:ext uri="{FF2B5EF4-FFF2-40B4-BE49-F238E27FC236}">
                <a16:creationId xmlns:a16="http://schemas.microsoft.com/office/drawing/2014/main" id="{BE88FCC8-C140-4352-A032-B716AD899B84}"/>
              </a:ext>
            </a:extLst>
          </p:cNvPr>
          <p:cNvGrpSpPr/>
          <p:nvPr/>
        </p:nvGrpSpPr>
        <p:grpSpPr>
          <a:xfrm>
            <a:off x="8610600" y="2438400"/>
            <a:ext cx="3496279" cy="2514600"/>
            <a:chOff x="8610600" y="2438400"/>
            <a:chExt cx="3496279" cy="2494934"/>
          </a:xfrm>
        </p:grpSpPr>
        <p:grpSp>
          <p:nvGrpSpPr>
            <p:cNvPr id="23" name="Group 22">
              <a:extLst>
                <a:ext uri="{FF2B5EF4-FFF2-40B4-BE49-F238E27FC236}">
                  <a16:creationId xmlns:a16="http://schemas.microsoft.com/office/drawing/2014/main" id="{19584F78-90A3-4ACE-A1F8-0CF5626B8795}"/>
                </a:ext>
              </a:extLst>
            </p:cNvPr>
            <p:cNvGrpSpPr/>
            <p:nvPr/>
          </p:nvGrpSpPr>
          <p:grpSpPr>
            <a:xfrm>
              <a:off x="8610600" y="3944290"/>
              <a:ext cx="3267679" cy="989044"/>
              <a:chOff x="8610600" y="3944290"/>
              <a:chExt cx="3267679" cy="989044"/>
            </a:xfrm>
          </p:grpSpPr>
          <p:sp>
            <p:nvSpPr>
              <p:cNvPr id="22" name="Arc 21">
                <a:extLst>
                  <a:ext uri="{FF2B5EF4-FFF2-40B4-BE49-F238E27FC236}">
                    <a16:creationId xmlns:a16="http://schemas.microsoft.com/office/drawing/2014/main" id="{76C9E3CA-C612-4E6C-8DC9-B2E062255D75}"/>
                  </a:ext>
                </a:extLst>
              </p:cNvPr>
              <p:cNvSpPr/>
              <p:nvPr/>
            </p:nvSpPr>
            <p:spPr bwMode="auto">
              <a:xfrm>
                <a:off x="8610600" y="3944290"/>
                <a:ext cx="3267679" cy="989044"/>
              </a:xfrm>
              <a:prstGeom prst="arc">
                <a:avLst>
                  <a:gd name="adj1" fmla="val 15295227"/>
                  <a:gd name="adj2" fmla="val 6143872"/>
                </a:avLst>
              </a:prstGeom>
              <a:noFill/>
              <a:ln w="19050" cap="flat" cmpd="sng" algn="ctr">
                <a:solidFill>
                  <a:srgbClr val="FFFF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quot;Not Allowed&quot; Symbol 17">
                <a:extLst>
                  <a:ext uri="{FF2B5EF4-FFF2-40B4-BE49-F238E27FC236}">
                    <a16:creationId xmlns:a16="http://schemas.microsoft.com/office/drawing/2014/main" id="{4187ECD3-2203-423B-846B-7B33ACD53796}"/>
                  </a:ext>
                </a:extLst>
              </p:cNvPr>
              <p:cNvSpPr/>
              <p:nvPr/>
            </p:nvSpPr>
            <p:spPr bwMode="auto">
              <a:xfrm>
                <a:off x="11427978" y="4074057"/>
                <a:ext cx="320186" cy="286690"/>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4" name="Arc 23">
              <a:extLst>
                <a:ext uri="{FF2B5EF4-FFF2-40B4-BE49-F238E27FC236}">
                  <a16:creationId xmlns:a16="http://schemas.microsoft.com/office/drawing/2014/main" id="{228C1A88-9730-4A16-88F9-F6F25BE1A612}"/>
                </a:ext>
              </a:extLst>
            </p:cNvPr>
            <p:cNvSpPr/>
            <p:nvPr/>
          </p:nvSpPr>
          <p:spPr bwMode="auto">
            <a:xfrm>
              <a:off x="8839200" y="2438400"/>
              <a:ext cx="3267679" cy="2494934"/>
            </a:xfrm>
            <a:prstGeom prst="arc">
              <a:avLst>
                <a:gd name="adj1" fmla="val 15199922"/>
                <a:gd name="adj2" fmla="val 6307261"/>
              </a:avLst>
            </a:prstGeom>
            <a:noFill/>
            <a:ln w="19050" cap="flat" cmpd="sng" algn="ctr">
              <a:solidFill>
                <a:srgbClr val="99CC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6" name="Content Placeholder 2">
            <a:extLst>
              <a:ext uri="{FF2B5EF4-FFF2-40B4-BE49-F238E27FC236}">
                <a16:creationId xmlns:a16="http://schemas.microsoft.com/office/drawing/2014/main" id="{3272910D-276A-4220-B05A-E1E3AB47A19F}"/>
              </a:ext>
            </a:extLst>
          </p:cNvPr>
          <p:cNvSpPr txBox="1">
            <a:spLocks/>
          </p:cNvSpPr>
          <p:nvPr/>
        </p:nvSpPr>
        <p:spPr>
          <a:xfrm>
            <a:off x="457200" y="6363967"/>
            <a:ext cx="6096000" cy="417833"/>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1000" kern="0" dirty="0"/>
              <a:t>Werner </a:t>
            </a:r>
            <a:r>
              <a:rPr lang="en-US" sz="1000" kern="0" dirty="0" err="1"/>
              <a:t>Ceusters</a:t>
            </a:r>
            <a:r>
              <a:rPr lang="en-US" sz="1000" kern="0" dirty="0"/>
              <a:t>, A. </a:t>
            </a:r>
            <a:r>
              <a:rPr lang="en-US" sz="1000" kern="0" dirty="0" err="1"/>
              <a:t>Ruttenberg</a:t>
            </a:r>
            <a:r>
              <a:rPr lang="en-US" sz="1000" kern="0" dirty="0"/>
              <a:t>. Towards Representing Change in the BFO.  Formal Ontology In Information systems (FOIS 2025); Catania, Italy 2025 </a:t>
            </a:r>
            <a:r>
              <a:rPr lang="en-US" sz="1000" kern="0" dirty="0">
                <a:hlinkClick r:id="rId3"/>
              </a:rPr>
              <a:t>https://pubmed.ncbi.nlm.nih.gov/40949106/</a:t>
            </a:r>
            <a:r>
              <a:rPr lang="en-US" sz="1000" kern="0" dirty="0"/>
              <a:t> </a:t>
            </a:r>
          </a:p>
        </p:txBody>
      </p:sp>
      <p:sp>
        <p:nvSpPr>
          <p:cNvPr id="27" name="TextBox 26">
            <a:extLst>
              <a:ext uri="{FF2B5EF4-FFF2-40B4-BE49-F238E27FC236}">
                <a16:creationId xmlns:a16="http://schemas.microsoft.com/office/drawing/2014/main" id="{4C7AD00A-B429-4F48-948F-FDB1508AF89C}"/>
              </a:ext>
            </a:extLst>
          </p:cNvPr>
          <p:cNvSpPr txBox="1"/>
          <p:nvPr/>
        </p:nvSpPr>
        <p:spPr>
          <a:xfrm>
            <a:off x="5780375" y="715675"/>
            <a:ext cx="6097904" cy="830997"/>
          </a:xfrm>
          <a:prstGeom prst="rect">
            <a:avLst/>
          </a:prstGeom>
          <a:noFill/>
        </p:spPr>
        <p:txBody>
          <a:bodyPr wrap="square">
            <a:spAutoFit/>
          </a:bodyPr>
          <a:lstStyle/>
          <a:p>
            <a:r>
              <a:rPr lang="en-US" dirty="0" err="1">
                <a:solidFill>
                  <a:srgbClr val="FFFF00"/>
                </a:solidFill>
              </a:rPr>
              <a:t>cch</a:t>
            </a:r>
            <a:r>
              <a:rPr lang="en-US" dirty="0">
                <a:solidFill>
                  <a:srgbClr val="FFFF00"/>
                </a:solidFill>
              </a:rPr>
              <a:t> is a change whose occurrent parts that are changes are temporal layers of </a:t>
            </a:r>
            <a:r>
              <a:rPr lang="en-US" i="1" dirty="0" err="1">
                <a:solidFill>
                  <a:srgbClr val="FFFF00"/>
                </a:solidFill>
              </a:rPr>
              <a:t>cch</a:t>
            </a:r>
            <a:r>
              <a:rPr lang="en-US" i="1" dirty="0">
                <a:solidFill>
                  <a:srgbClr val="FFFF00"/>
                </a:solidFill>
              </a:rPr>
              <a:t>.</a:t>
            </a:r>
            <a:r>
              <a:rPr lang="en-US" dirty="0"/>
              <a:t> 	</a:t>
            </a:r>
          </a:p>
        </p:txBody>
      </p:sp>
    </p:spTree>
    <p:extLst>
      <p:ext uri="{BB962C8B-B14F-4D97-AF65-F5344CB8AC3E}">
        <p14:creationId xmlns:p14="http://schemas.microsoft.com/office/powerpoint/2010/main" val="19313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47A0-27BD-4681-BB32-0F3F2BC90A64}"/>
              </a:ext>
            </a:extLst>
          </p:cNvPr>
          <p:cNvSpPr>
            <a:spLocks noGrp="1"/>
          </p:cNvSpPr>
          <p:nvPr>
            <p:ph type="title"/>
          </p:nvPr>
        </p:nvSpPr>
        <p:spPr/>
        <p:txBody>
          <a:bodyPr/>
          <a:lstStyle/>
          <a:p>
            <a:r>
              <a:rPr lang="en-US" dirty="0"/>
              <a:t>Relevant subtypes of change</a:t>
            </a:r>
          </a:p>
        </p:txBody>
      </p:sp>
      <p:sp>
        <p:nvSpPr>
          <p:cNvPr id="3" name="Content Placeholder 2">
            <a:extLst>
              <a:ext uri="{FF2B5EF4-FFF2-40B4-BE49-F238E27FC236}">
                <a16:creationId xmlns:a16="http://schemas.microsoft.com/office/drawing/2014/main" id="{24EF4D4B-1BAB-4DE6-85E2-2CFD74276166}"/>
              </a:ext>
            </a:extLst>
          </p:cNvPr>
          <p:cNvSpPr>
            <a:spLocks noGrp="1"/>
          </p:cNvSpPr>
          <p:nvPr>
            <p:ph idx="1"/>
          </p:nvPr>
        </p:nvSpPr>
        <p:spPr/>
        <p:txBody>
          <a:bodyPr/>
          <a:lstStyle/>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D2.	</a:t>
            </a:r>
            <a:r>
              <a:rPr lang="en-US" i="1" dirty="0">
                <a:effectLst/>
                <a:latin typeface="Libertinus Serif"/>
                <a:ea typeface="Times New Roman" panose="02020603050405020304" pitchFamily="18" charset="0"/>
                <a:cs typeface="Times New Roman" panose="02020603050405020304" pitchFamily="18" charset="0"/>
              </a:rPr>
              <a:t>mono-sequential change</a:t>
            </a:r>
            <a:r>
              <a:rPr lang="en-US" dirty="0">
                <a:effectLst/>
                <a:latin typeface="Libertinus Serif"/>
                <a:ea typeface="Times New Roman" panose="02020603050405020304" pitchFamily="18" charset="0"/>
                <a:cs typeface="Times New Roman" panose="02020603050405020304" pitchFamily="18" charset="0"/>
              </a:rPr>
              <a:t>: a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a:t>
            </a:r>
            <a:r>
              <a:rPr lang="en-US" i="1" dirty="0">
                <a:effectLst/>
                <a:latin typeface="Libertinus Serif"/>
                <a:ea typeface="Times New Roman" panose="02020603050405020304" pitchFamily="18" charset="0"/>
                <a:cs typeface="Times New Roman" panose="02020603050405020304" pitchFamily="18" charset="0"/>
              </a:rPr>
              <a:t>c</a:t>
            </a:r>
            <a:r>
              <a:rPr lang="en-US" dirty="0">
                <a:effectLst/>
                <a:latin typeface="Libertinus Serif"/>
                <a:ea typeface="Times New Roman" panose="02020603050405020304" pitchFamily="18" charset="0"/>
                <a:cs typeface="Times New Roman" panose="02020603050405020304" pitchFamily="18" charset="0"/>
              </a:rPr>
              <a:t> all whose occurrent parts that are </a:t>
            </a:r>
            <a:r>
              <a:rPr lang="en-US" i="1" dirty="0">
                <a:effectLst/>
                <a:latin typeface="Libertinus Serif"/>
                <a:ea typeface="Times New Roman" panose="02020603050405020304" pitchFamily="18" charset="0"/>
                <a:cs typeface="Times New Roman" panose="02020603050405020304" pitchFamily="18" charset="0"/>
              </a:rPr>
              <a:t>changes</a:t>
            </a:r>
            <a:r>
              <a:rPr lang="en-US" dirty="0">
                <a:effectLst/>
                <a:latin typeface="Libertinus Serif"/>
                <a:ea typeface="Times New Roman" panose="02020603050405020304" pitchFamily="18" charset="0"/>
                <a:cs typeface="Times New Roman" panose="02020603050405020304" pitchFamily="18" charset="0"/>
              </a:rPr>
              <a:t> stand in the temporal</a:t>
            </a:r>
            <a:r>
              <a:rPr lang="en-US" i="1" dirty="0">
                <a:effectLst/>
                <a:latin typeface="Libertinus Serif"/>
                <a:ea typeface="Times New Roman" panose="02020603050405020304" pitchFamily="18" charset="0"/>
                <a:cs typeface="Times New Roman" panose="02020603050405020304" pitchFamily="18" charset="0"/>
              </a:rPr>
              <a:t>-</a:t>
            </a:r>
            <a:r>
              <a:rPr lang="en-US" dirty="0">
                <a:effectLst/>
                <a:latin typeface="Libertinus Serif"/>
                <a:ea typeface="Times New Roman" panose="02020603050405020304" pitchFamily="18" charset="0"/>
                <a:cs typeface="Times New Roman" panose="02020603050405020304" pitchFamily="18" charset="0"/>
              </a:rPr>
              <a:t>layer-of</a:t>
            </a:r>
            <a:r>
              <a:rPr lang="en-US" i="1" dirty="0">
                <a:effectLst/>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relation to </a:t>
            </a:r>
            <a:r>
              <a:rPr lang="en-US" i="1" dirty="0">
                <a:effectLst/>
                <a:latin typeface="Libertinus Serif"/>
                <a:ea typeface="Times New Roman" panose="02020603050405020304" pitchFamily="18" charset="0"/>
                <a:cs typeface="Times New Roman" panose="02020603050405020304" pitchFamily="18" charset="0"/>
              </a:rPr>
              <a:t>c</a:t>
            </a:r>
            <a:endParaRPr lang="en-US" dirty="0">
              <a:effectLst/>
              <a:latin typeface="Libertinus Serif"/>
              <a:ea typeface="Times New Roman" panose="02020603050405020304" pitchFamily="18" charset="0"/>
              <a:cs typeface="Times New Roman" panose="02020603050405020304" pitchFamily="18" charset="0"/>
            </a:endParaRPr>
          </a:p>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D3.	</a:t>
            </a:r>
            <a:r>
              <a:rPr lang="en-US" i="1" dirty="0">
                <a:effectLst/>
                <a:latin typeface="Libertinus Serif"/>
                <a:ea typeface="Times New Roman" panose="02020603050405020304" pitchFamily="18" charset="0"/>
                <a:cs typeface="Times New Roman" panose="02020603050405020304" pitchFamily="18" charset="0"/>
              </a:rPr>
              <a:t>simple change</a:t>
            </a:r>
            <a:r>
              <a:rPr lang="en-US" dirty="0">
                <a:effectLst/>
                <a:latin typeface="Libertinus Serif"/>
                <a:ea typeface="Times New Roman" panose="02020603050405020304" pitchFamily="18" charset="0"/>
                <a:cs typeface="Times New Roman" panose="02020603050405020304" pitchFamily="18" charset="0"/>
              </a:rPr>
              <a:t>: a </a:t>
            </a:r>
            <a:r>
              <a:rPr lang="en-US" i="1" dirty="0">
                <a:effectLst/>
                <a:latin typeface="Libertinus Serif"/>
                <a:ea typeface="Times New Roman" panose="02020603050405020304" pitchFamily="18" charset="0"/>
                <a:cs typeface="Times New Roman" panose="02020603050405020304" pitchFamily="18" charset="0"/>
              </a:rPr>
              <a:t>mono-sequential change</a:t>
            </a:r>
            <a:r>
              <a:rPr lang="en-US" dirty="0">
                <a:effectLst/>
                <a:latin typeface="Libertinus Serif"/>
                <a:ea typeface="Times New Roman" panose="02020603050405020304" pitchFamily="18" charset="0"/>
                <a:cs typeface="Times New Roman" panose="02020603050405020304" pitchFamily="18" charset="0"/>
              </a:rPr>
              <a:t> that happens</a:t>
            </a:r>
            <a:r>
              <a:rPr lang="en-US" i="1" dirty="0">
                <a:effectLst/>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to precisely one C</a:t>
            </a:r>
            <a:r>
              <a:rPr lang="en-US" i="1" dirty="0">
                <a:effectLst/>
                <a:latin typeface="Libertinus Serif"/>
                <a:ea typeface="Times New Roman" panose="02020603050405020304" pitchFamily="18" charset="0"/>
                <a:cs typeface="Times New Roman" panose="02020603050405020304" pitchFamily="18" charset="0"/>
              </a:rPr>
              <a:t>ontinuant</a:t>
            </a:r>
            <a:r>
              <a:rPr lang="en-US" dirty="0">
                <a:effectLst/>
                <a:latin typeface="Libertinus Serif"/>
                <a:ea typeface="Times New Roman" panose="02020603050405020304" pitchFamily="18" charset="0"/>
                <a:cs typeface="Times New Roman" panose="02020603050405020304" pitchFamily="18" charset="0"/>
              </a:rPr>
              <a:t> and has no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as proper occurrent part</a:t>
            </a:r>
          </a:p>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D4.	</a:t>
            </a:r>
            <a:r>
              <a:rPr lang="en-US" i="1" dirty="0">
                <a:effectLst/>
                <a:latin typeface="Libertinus Serif"/>
                <a:ea typeface="Times New Roman" panose="02020603050405020304" pitchFamily="18" charset="0"/>
                <a:cs typeface="Times New Roman" panose="02020603050405020304" pitchFamily="18" charset="0"/>
              </a:rPr>
              <a:t>change sequence</a:t>
            </a:r>
            <a:r>
              <a:rPr lang="en-US" dirty="0">
                <a:effectLst/>
                <a:latin typeface="Libertinus Serif"/>
                <a:ea typeface="Times New Roman" panose="02020603050405020304" pitchFamily="18" charset="0"/>
                <a:cs typeface="Times New Roman" panose="02020603050405020304" pitchFamily="18" charset="0"/>
              </a:rPr>
              <a:t>: a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whose proper-temporal parts that are </a:t>
            </a:r>
            <a:r>
              <a:rPr lang="en-US" i="1" dirty="0">
                <a:effectLst/>
                <a:latin typeface="Libertinus Serif"/>
                <a:ea typeface="Times New Roman" panose="02020603050405020304" pitchFamily="18" charset="0"/>
                <a:cs typeface="Times New Roman" panose="02020603050405020304" pitchFamily="18" charset="0"/>
              </a:rPr>
              <a:t>mono-sequential changes</a:t>
            </a:r>
            <a:r>
              <a:rPr lang="en-US" dirty="0">
                <a:effectLst/>
                <a:latin typeface="Libertinus Serif"/>
                <a:ea typeface="Times New Roman" panose="02020603050405020304" pitchFamily="18" charset="0"/>
                <a:cs typeface="Times New Roman" panose="02020603050405020304" pitchFamily="18" charset="0"/>
              </a:rPr>
              <a:t> are temporally ordered</a:t>
            </a:r>
          </a:p>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D5.	</a:t>
            </a:r>
            <a:r>
              <a:rPr lang="en-US" i="1" dirty="0">
                <a:effectLst/>
                <a:latin typeface="Libertinus Serif"/>
                <a:ea typeface="Times New Roman" panose="02020603050405020304" pitchFamily="18" charset="0"/>
                <a:cs typeface="Times New Roman" panose="02020603050405020304" pitchFamily="18" charset="0"/>
              </a:rPr>
              <a:t>change profile</a:t>
            </a:r>
            <a:r>
              <a:rPr lang="en-US" dirty="0">
                <a:effectLst/>
                <a:latin typeface="Libertinus Serif"/>
                <a:ea typeface="Times New Roman" panose="02020603050405020304" pitchFamily="18" charset="0"/>
                <a:cs typeface="Times New Roman" panose="02020603050405020304" pitchFamily="18" charset="0"/>
              </a:rPr>
              <a:t>: </a:t>
            </a:r>
            <a:r>
              <a:rPr lang="en-US" i="1" dirty="0">
                <a:effectLst/>
                <a:latin typeface="Libertinus Serif"/>
                <a:ea typeface="Times New Roman" panose="02020603050405020304" pitchFamily="18" charset="0"/>
                <a:cs typeface="Times New Roman" panose="02020603050405020304" pitchFamily="18" charset="0"/>
              </a:rPr>
              <a:t>change sequence</a:t>
            </a:r>
            <a:r>
              <a:rPr lang="en-US" dirty="0">
                <a:effectLst/>
                <a:latin typeface="Libertinus Serif"/>
                <a:ea typeface="Times New Roman" panose="02020603050405020304" pitchFamily="18" charset="0"/>
                <a:cs typeface="Times New Roman" panose="02020603050405020304" pitchFamily="18" charset="0"/>
              </a:rPr>
              <a:t> whose sequence parts are </a:t>
            </a:r>
            <a:r>
              <a:rPr lang="en-US" i="1" dirty="0">
                <a:effectLst/>
                <a:latin typeface="Libertinus Serif"/>
                <a:ea typeface="Times New Roman" panose="02020603050405020304" pitchFamily="18" charset="0"/>
                <a:cs typeface="Times New Roman" panose="02020603050405020304" pitchFamily="18" charset="0"/>
              </a:rPr>
              <a:t>mono-sequential changes</a:t>
            </a:r>
            <a:r>
              <a:rPr lang="en-US" dirty="0">
                <a:effectLst/>
                <a:latin typeface="Libertinus Serif"/>
                <a:ea typeface="Times New Roman" panose="02020603050405020304" pitchFamily="18" charset="0"/>
                <a:cs typeface="Times New Roman" panose="02020603050405020304" pitchFamily="18" charset="0"/>
              </a:rPr>
              <a:t> all of which are </a:t>
            </a:r>
            <a:r>
              <a:rPr lang="en-US" i="1" dirty="0">
                <a:effectLst/>
                <a:latin typeface="Libertinus Serif"/>
                <a:ea typeface="Times New Roman" panose="02020603050405020304" pitchFamily="18" charset="0"/>
                <a:cs typeface="Times New Roman" panose="02020603050405020304" pitchFamily="18" charset="0"/>
              </a:rPr>
              <a:t>simple changes</a:t>
            </a:r>
            <a:r>
              <a:rPr lang="en-US" dirty="0">
                <a:effectLst/>
                <a:latin typeface="Libertinus Serif"/>
                <a:ea typeface="Times New Roman" panose="02020603050405020304" pitchFamily="18" charset="0"/>
                <a:cs typeface="Times New Roman" panose="02020603050405020304" pitchFamily="18" charset="0"/>
              </a:rPr>
              <a:t> that happen</a:t>
            </a:r>
            <a:r>
              <a:rPr lang="en-US" i="1" dirty="0">
                <a:effectLst/>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to the same </a:t>
            </a:r>
            <a:r>
              <a:rPr lang="en-US" i="1" dirty="0">
                <a:effectLst/>
                <a:latin typeface="Libertinus Serif"/>
                <a:ea typeface="Times New Roman" panose="02020603050405020304" pitchFamily="18" charset="0"/>
                <a:cs typeface="Times New Roman" panose="02020603050405020304" pitchFamily="18" charset="0"/>
              </a:rPr>
              <a:t>Continuant</a:t>
            </a:r>
            <a:r>
              <a:rPr lang="en-US" dirty="0">
                <a:effectLst/>
                <a:latin typeface="Libertinus Serif"/>
                <a:ea typeface="Times New Roman" panose="02020603050405020304" pitchFamily="18" charset="0"/>
                <a:cs typeface="Times New Roman" panose="02020603050405020304" pitchFamily="18" charset="0"/>
              </a:rPr>
              <a:t> </a:t>
            </a:r>
          </a:p>
          <a:p>
            <a:pPr marL="457200" indent="-457200">
              <a:buFont typeface="+mj-lt"/>
              <a:buAutoNum type="arabicPeriod"/>
            </a:pPr>
            <a:endParaRPr lang="en-US" dirty="0"/>
          </a:p>
          <a:p>
            <a:pPr marL="0" indent="0"/>
            <a:endParaRPr lang="en-US" dirty="0"/>
          </a:p>
        </p:txBody>
      </p:sp>
      <p:sp>
        <p:nvSpPr>
          <p:cNvPr id="4" name="Content Placeholder 2">
            <a:extLst>
              <a:ext uri="{FF2B5EF4-FFF2-40B4-BE49-F238E27FC236}">
                <a16:creationId xmlns:a16="http://schemas.microsoft.com/office/drawing/2014/main" id="{30023827-819A-44CC-9892-2B10013BEA8A}"/>
              </a:ext>
            </a:extLst>
          </p:cNvPr>
          <p:cNvSpPr txBox="1">
            <a:spLocks/>
          </p:cNvSpPr>
          <p:nvPr/>
        </p:nvSpPr>
        <p:spPr>
          <a:xfrm>
            <a:off x="5824928" y="5176603"/>
            <a:ext cx="6096000" cy="838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1100" kern="0" dirty="0"/>
              <a:t>Werner </a:t>
            </a:r>
            <a:r>
              <a:rPr lang="en-US" sz="1100" kern="0" dirty="0" err="1"/>
              <a:t>Ceusters</a:t>
            </a:r>
            <a:r>
              <a:rPr lang="en-US" sz="1100" kern="0" dirty="0"/>
              <a:t>, A. </a:t>
            </a:r>
            <a:r>
              <a:rPr lang="en-US" sz="1100" kern="0" dirty="0" err="1"/>
              <a:t>Ruttenberg</a:t>
            </a:r>
            <a:r>
              <a:rPr lang="en-US" sz="1100" kern="0" dirty="0"/>
              <a:t>. Towards Representing Change in the BFO.  Formal Ontology In Information systems (FOIS 2025); Catania, Italy 2025 </a:t>
            </a:r>
            <a:r>
              <a:rPr lang="en-US" sz="1100" kern="0" dirty="0">
                <a:hlinkClick r:id="rId3"/>
              </a:rPr>
              <a:t>https://pubmed.ncbi.nlm.nih.gov/40949106/</a:t>
            </a:r>
            <a:r>
              <a:rPr lang="en-US" sz="1100" kern="0" dirty="0"/>
              <a:t> </a:t>
            </a:r>
          </a:p>
        </p:txBody>
      </p:sp>
    </p:spTree>
    <p:extLst>
      <p:ext uri="{BB962C8B-B14F-4D97-AF65-F5344CB8AC3E}">
        <p14:creationId xmlns:p14="http://schemas.microsoft.com/office/powerpoint/2010/main" val="1530724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47A0-27BD-4681-BB32-0F3F2BC90A64}"/>
              </a:ext>
            </a:extLst>
          </p:cNvPr>
          <p:cNvSpPr>
            <a:spLocks noGrp="1"/>
          </p:cNvSpPr>
          <p:nvPr>
            <p:ph type="title"/>
          </p:nvPr>
        </p:nvSpPr>
        <p:spPr/>
        <p:txBody>
          <a:bodyPr/>
          <a:lstStyle/>
          <a:p>
            <a:r>
              <a:rPr lang="en-US" dirty="0"/>
              <a:t>Maximally expansive history definition</a:t>
            </a:r>
          </a:p>
        </p:txBody>
      </p:sp>
      <p:sp>
        <p:nvSpPr>
          <p:cNvPr id="3" name="Content Placeholder 2">
            <a:extLst>
              <a:ext uri="{FF2B5EF4-FFF2-40B4-BE49-F238E27FC236}">
                <a16:creationId xmlns:a16="http://schemas.microsoft.com/office/drawing/2014/main" id="{24EF4D4B-1BAB-4DE6-85E2-2CFD74276166}"/>
              </a:ext>
            </a:extLst>
          </p:cNvPr>
          <p:cNvSpPr>
            <a:spLocks noGrp="1"/>
          </p:cNvSpPr>
          <p:nvPr>
            <p:ph idx="1"/>
          </p:nvPr>
        </p:nvSpPr>
        <p:spPr/>
        <p:txBody>
          <a:bodyPr/>
          <a:lstStyle/>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D2.	</a:t>
            </a:r>
            <a:r>
              <a:rPr lang="en-US" i="1" dirty="0">
                <a:effectLst/>
                <a:latin typeface="Libertinus Serif"/>
                <a:ea typeface="Times New Roman" panose="02020603050405020304" pitchFamily="18" charset="0"/>
                <a:cs typeface="Times New Roman" panose="02020603050405020304" pitchFamily="18" charset="0"/>
              </a:rPr>
              <a:t>mono-sequential change</a:t>
            </a:r>
            <a:r>
              <a:rPr lang="en-US" dirty="0">
                <a:effectLst/>
                <a:latin typeface="Libertinus Serif"/>
                <a:ea typeface="Times New Roman" panose="02020603050405020304" pitchFamily="18" charset="0"/>
                <a:cs typeface="Times New Roman" panose="02020603050405020304" pitchFamily="18" charset="0"/>
              </a:rPr>
              <a:t>: a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a:t>
            </a:r>
            <a:r>
              <a:rPr lang="en-US" i="1" dirty="0">
                <a:effectLst/>
                <a:latin typeface="Libertinus Serif"/>
                <a:ea typeface="Times New Roman" panose="02020603050405020304" pitchFamily="18" charset="0"/>
                <a:cs typeface="Times New Roman" panose="02020603050405020304" pitchFamily="18" charset="0"/>
              </a:rPr>
              <a:t>c</a:t>
            </a:r>
            <a:r>
              <a:rPr lang="en-US" dirty="0">
                <a:effectLst/>
                <a:latin typeface="Libertinus Serif"/>
                <a:ea typeface="Times New Roman" panose="02020603050405020304" pitchFamily="18" charset="0"/>
                <a:cs typeface="Times New Roman" panose="02020603050405020304" pitchFamily="18" charset="0"/>
              </a:rPr>
              <a:t> all whose occurrent parts that are </a:t>
            </a:r>
            <a:r>
              <a:rPr lang="en-US" i="1" dirty="0">
                <a:effectLst/>
                <a:latin typeface="Libertinus Serif"/>
                <a:ea typeface="Times New Roman" panose="02020603050405020304" pitchFamily="18" charset="0"/>
                <a:cs typeface="Times New Roman" panose="02020603050405020304" pitchFamily="18" charset="0"/>
              </a:rPr>
              <a:t>changes</a:t>
            </a:r>
            <a:r>
              <a:rPr lang="en-US" dirty="0">
                <a:effectLst/>
                <a:latin typeface="Libertinus Serif"/>
                <a:ea typeface="Times New Roman" panose="02020603050405020304" pitchFamily="18" charset="0"/>
                <a:cs typeface="Times New Roman" panose="02020603050405020304" pitchFamily="18" charset="0"/>
              </a:rPr>
              <a:t> stand in the temporal</a:t>
            </a:r>
            <a:r>
              <a:rPr lang="en-US" i="1" dirty="0">
                <a:effectLst/>
                <a:latin typeface="Libertinus Serif"/>
                <a:ea typeface="Times New Roman" panose="02020603050405020304" pitchFamily="18" charset="0"/>
                <a:cs typeface="Times New Roman" panose="02020603050405020304" pitchFamily="18" charset="0"/>
              </a:rPr>
              <a:t>-</a:t>
            </a:r>
            <a:r>
              <a:rPr lang="en-US" dirty="0">
                <a:effectLst/>
                <a:latin typeface="Libertinus Serif"/>
                <a:ea typeface="Times New Roman" panose="02020603050405020304" pitchFamily="18" charset="0"/>
                <a:cs typeface="Times New Roman" panose="02020603050405020304" pitchFamily="18" charset="0"/>
              </a:rPr>
              <a:t>layer-of</a:t>
            </a:r>
            <a:r>
              <a:rPr lang="en-US" i="1" dirty="0">
                <a:effectLst/>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relation to </a:t>
            </a:r>
            <a:r>
              <a:rPr lang="en-US" i="1" dirty="0">
                <a:effectLst/>
                <a:latin typeface="Libertinus Serif"/>
                <a:ea typeface="Times New Roman" panose="02020603050405020304" pitchFamily="18" charset="0"/>
                <a:cs typeface="Times New Roman" panose="02020603050405020304" pitchFamily="18" charset="0"/>
              </a:rPr>
              <a:t>c</a:t>
            </a:r>
            <a:endParaRPr lang="en-US" dirty="0">
              <a:effectLst/>
              <a:latin typeface="Libertinus Serif"/>
              <a:ea typeface="Times New Roman" panose="02020603050405020304" pitchFamily="18" charset="0"/>
              <a:cs typeface="Times New Roman" panose="02020603050405020304" pitchFamily="18" charset="0"/>
            </a:endParaRPr>
          </a:p>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D3.	</a:t>
            </a:r>
            <a:r>
              <a:rPr lang="en-US" i="1" dirty="0">
                <a:effectLst/>
                <a:latin typeface="Libertinus Serif"/>
                <a:ea typeface="Times New Roman" panose="02020603050405020304" pitchFamily="18" charset="0"/>
                <a:cs typeface="Times New Roman" panose="02020603050405020304" pitchFamily="18" charset="0"/>
              </a:rPr>
              <a:t>simple change</a:t>
            </a:r>
            <a:r>
              <a:rPr lang="en-US" dirty="0">
                <a:effectLst/>
                <a:latin typeface="Libertinus Serif"/>
                <a:ea typeface="Times New Roman" panose="02020603050405020304" pitchFamily="18" charset="0"/>
                <a:cs typeface="Times New Roman" panose="02020603050405020304" pitchFamily="18" charset="0"/>
              </a:rPr>
              <a:t>: a </a:t>
            </a:r>
            <a:r>
              <a:rPr lang="en-US" i="1" dirty="0">
                <a:effectLst/>
                <a:latin typeface="Libertinus Serif"/>
                <a:ea typeface="Times New Roman" panose="02020603050405020304" pitchFamily="18" charset="0"/>
                <a:cs typeface="Times New Roman" panose="02020603050405020304" pitchFamily="18" charset="0"/>
              </a:rPr>
              <a:t>mono-sequential change</a:t>
            </a:r>
            <a:r>
              <a:rPr lang="en-US" dirty="0">
                <a:effectLst/>
                <a:latin typeface="Libertinus Serif"/>
                <a:ea typeface="Times New Roman" panose="02020603050405020304" pitchFamily="18" charset="0"/>
                <a:cs typeface="Times New Roman" panose="02020603050405020304" pitchFamily="18" charset="0"/>
              </a:rPr>
              <a:t> that happens</a:t>
            </a:r>
            <a:r>
              <a:rPr lang="en-US" i="1" dirty="0">
                <a:effectLst/>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to precisely one C</a:t>
            </a:r>
            <a:r>
              <a:rPr lang="en-US" i="1" dirty="0">
                <a:effectLst/>
                <a:latin typeface="Libertinus Serif"/>
                <a:ea typeface="Times New Roman" panose="02020603050405020304" pitchFamily="18" charset="0"/>
                <a:cs typeface="Times New Roman" panose="02020603050405020304" pitchFamily="18" charset="0"/>
              </a:rPr>
              <a:t>ontinuant</a:t>
            </a:r>
            <a:r>
              <a:rPr lang="en-US" dirty="0">
                <a:effectLst/>
                <a:latin typeface="Libertinus Serif"/>
                <a:ea typeface="Times New Roman" panose="02020603050405020304" pitchFamily="18" charset="0"/>
                <a:cs typeface="Times New Roman" panose="02020603050405020304" pitchFamily="18" charset="0"/>
              </a:rPr>
              <a:t> and has no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as proper occurrent part</a:t>
            </a:r>
          </a:p>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D4.	</a:t>
            </a:r>
            <a:r>
              <a:rPr lang="en-US" i="1" dirty="0">
                <a:effectLst/>
                <a:latin typeface="Libertinus Serif"/>
                <a:ea typeface="Times New Roman" panose="02020603050405020304" pitchFamily="18" charset="0"/>
                <a:cs typeface="Times New Roman" panose="02020603050405020304" pitchFamily="18" charset="0"/>
              </a:rPr>
              <a:t>change sequence</a:t>
            </a:r>
            <a:r>
              <a:rPr lang="en-US" dirty="0">
                <a:effectLst/>
                <a:latin typeface="Libertinus Serif"/>
                <a:ea typeface="Times New Roman" panose="02020603050405020304" pitchFamily="18" charset="0"/>
                <a:cs typeface="Times New Roman" panose="02020603050405020304" pitchFamily="18" charset="0"/>
              </a:rPr>
              <a:t>: a </a:t>
            </a:r>
            <a:r>
              <a:rPr lang="en-US" i="1" dirty="0">
                <a:effectLst/>
                <a:latin typeface="Libertinus Serif"/>
                <a:ea typeface="Times New Roman" panose="02020603050405020304" pitchFamily="18" charset="0"/>
                <a:cs typeface="Times New Roman" panose="02020603050405020304" pitchFamily="18" charset="0"/>
              </a:rPr>
              <a:t>change</a:t>
            </a:r>
            <a:r>
              <a:rPr lang="en-US" dirty="0">
                <a:effectLst/>
                <a:latin typeface="Libertinus Serif"/>
                <a:ea typeface="Times New Roman" panose="02020603050405020304" pitchFamily="18" charset="0"/>
                <a:cs typeface="Times New Roman" panose="02020603050405020304" pitchFamily="18" charset="0"/>
              </a:rPr>
              <a:t> whose proper-temporal parts that are </a:t>
            </a:r>
            <a:r>
              <a:rPr lang="en-US" i="1" dirty="0">
                <a:effectLst/>
                <a:latin typeface="Libertinus Serif"/>
                <a:ea typeface="Times New Roman" panose="02020603050405020304" pitchFamily="18" charset="0"/>
                <a:cs typeface="Times New Roman" panose="02020603050405020304" pitchFamily="18" charset="0"/>
              </a:rPr>
              <a:t>mono-sequential changes</a:t>
            </a:r>
            <a:r>
              <a:rPr lang="en-US" dirty="0">
                <a:effectLst/>
                <a:latin typeface="Libertinus Serif"/>
                <a:ea typeface="Times New Roman" panose="02020603050405020304" pitchFamily="18" charset="0"/>
                <a:cs typeface="Times New Roman" panose="02020603050405020304" pitchFamily="18" charset="0"/>
              </a:rPr>
              <a:t> are temporally ordered</a:t>
            </a:r>
          </a:p>
          <a:p>
            <a:pPr marL="628650" marR="0" indent="-574675" algn="just">
              <a:lnSpc>
                <a:spcPct val="110000"/>
              </a:lnSpc>
              <a:spcBef>
                <a:spcPts val="0"/>
              </a:spcBef>
              <a:spcAft>
                <a:spcPts val="0"/>
              </a:spcAft>
            </a:pPr>
            <a:r>
              <a:rPr lang="en-US" dirty="0">
                <a:effectLst/>
                <a:latin typeface="Libertinus Serif"/>
                <a:ea typeface="Times New Roman" panose="02020603050405020304" pitchFamily="18" charset="0"/>
                <a:cs typeface="Times New Roman" panose="02020603050405020304" pitchFamily="18" charset="0"/>
              </a:rPr>
              <a:t>D5.	</a:t>
            </a:r>
            <a:r>
              <a:rPr lang="en-US" i="1" dirty="0">
                <a:effectLst/>
                <a:latin typeface="Libertinus Serif"/>
                <a:ea typeface="Times New Roman" panose="02020603050405020304" pitchFamily="18" charset="0"/>
                <a:cs typeface="Times New Roman" panose="02020603050405020304" pitchFamily="18" charset="0"/>
              </a:rPr>
              <a:t>change profile</a:t>
            </a:r>
            <a:r>
              <a:rPr lang="en-US" dirty="0">
                <a:effectLst/>
                <a:latin typeface="Libertinus Serif"/>
                <a:ea typeface="Times New Roman" panose="02020603050405020304" pitchFamily="18" charset="0"/>
                <a:cs typeface="Times New Roman" panose="02020603050405020304" pitchFamily="18" charset="0"/>
              </a:rPr>
              <a:t>: </a:t>
            </a:r>
            <a:r>
              <a:rPr lang="en-US" i="1" dirty="0">
                <a:effectLst/>
                <a:latin typeface="Libertinus Serif"/>
                <a:ea typeface="Times New Roman" panose="02020603050405020304" pitchFamily="18" charset="0"/>
                <a:cs typeface="Times New Roman" panose="02020603050405020304" pitchFamily="18" charset="0"/>
              </a:rPr>
              <a:t>change sequence</a:t>
            </a:r>
            <a:r>
              <a:rPr lang="en-US" dirty="0">
                <a:effectLst/>
                <a:latin typeface="Libertinus Serif"/>
                <a:ea typeface="Times New Roman" panose="02020603050405020304" pitchFamily="18" charset="0"/>
                <a:cs typeface="Times New Roman" panose="02020603050405020304" pitchFamily="18" charset="0"/>
              </a:rPr>
              <a:t> whose sequence parts are </a:t>
            </a:r>
            <a:r>
              <a:rPr lang="en-US" i="1" dirty="0">
                <a:effectLst/>
                <a:latin typeface="Libertinus Serif"/>
                <a:ea typeface="Times New Roman" panose="02020603050405020304" pitchFamily="18" charset="0"/>
                <a:cs typeface="Times New Roman" panose="02020603050405020304" pitchFamily="18" charset="0"/>
              </a:rPr>
              <a:t>mono-sequential changes</a:t>
            </a:r>
            <a:r>
              <a:rPr lang="en-US" dirty="0">
                <a:effectLst/>
                <a:latin typeface="Libertinus Serif"/>
                <a:ea typeface="Times New Roman" panose="02020603050405020304" pitchFamily="18" charset="0"/>
                <a:cs typeface="Times New Roman" panose="02020603050405020304" pitchFamily="18" charset="0"/>
              </a:rPr>
              <a:t> all of which are </a:t>
            </a:r>
            <a:r>
              <a:rPr lang="en-US" i="1" dirty="0">
                <a:effectLst/>
                <a:latin typeface="Libertinus Serif"/>
                <a:ea typeface="Times New Roman" panose="02020603050405020304" pitchFamily="18" charset="0"/>
                <a:cs typeface="Times New Roman" panose="02020603050405020304" pitchFamily="18" charset="0"/>
              </a:rPr>
              <a:t>simple changes</a:t>
            </a:r>
            <a:r>
              <a:rPr lang="en-US" dirty="0">
                <a:effectLst/>
                <a:latin typeface="Libertinus Serif"/>
                <a:ea typeface="Times New Roman" panose="02020603050405020304" pitchFamily="18" charset="0"/>
                <a:cs typeface="Times New Roman" panose="02020603050405020304" pitchFamily="18" charset="0"/>
              </a:rPr>
              <a:t> that happen</a:t>
            </a:r>
            <a:r>
              <a:rPr lang="en-US" i="1" dirty="0">
                <a:effectLst/>
                <a:latin typeface="Libertinus Serif"/>
                <a:ea typeface="Times New Roman" panose="02020603050405020304" pitchFamily="18" charset="0"/>
                <a:cs typeface="Times New Roman" panose="02020603050405020304" pitchFamily="18" charset="0"/>
              </a:rPr>
              <a:t> </a:t>
            </a:r>
            <a:r>
              <a:rPr lang="en-US" dirty="0">
                <a:effectLst/>
                <a:latin typeface="Libertinus Serif"/>
                <a:ea typeface="Times New Roman" panose="02020603050405020304" pitchFamily="18" charset="0"/>
                <a:cs typeface="Times New Roman" panose="02020603050405020304" pitchFamily="18" charset="0"/>
              </a:rPr>
              <a:t>to the same </a:t>
            </a:r>
            <a:r>
              <a:rPr lang="en-US" i="1" dirty="0">
                <a:effectLst/>
                <a:latin typeface="Libertinus Serif"/>
                <a:ea typeface="Times New Roman" panose="02020603050405020304" pitchFamily="18" charset="0"/>
                <a:cs typeface="Times New Roman" panose="02020603050405020304" pitchFamily="18" charset="0"/>
              </a:rPr>
              <a:t>Continuant</a:t>
            </a:r>
            <a:r>
              <a:rPr lang="en-US" dirty="0">
                <a:effectLst/>
                <a:latin typeface="Libertinus Serif"/>
                <a:ea typeface="Times New Roman" panose="02020603050405020304" pitchFamily="18" charset="0"/>
                <a:cs typeface="Times New Roman" panose="02020603050405020304" pitchFamily="18" charset="0"/>
              </a:rPr>
              <a:t> </a:t>
            </a:r>
          </a:p>
          <a:p>
            <a:pPr marL="803275" indent="-803275"/>
            <a:r>
              <a:rPr lang="en-US" sz="3200" dirty="0">
                <a:effectLst/>
                <a:latin typeface="Libertinus Serif"/>
                <a:ea typeface="Times New Roman" panose="02020603050405020304" pitchFamily="18" charset="0"/>
                <a:cs typeface="Times New Roman" panose="02020603050405020304" pitchFamily="18" charset="0"/>
              </a:rPr>
              <a:t>E1+* 	A </a:t>
            </a:r>
            <a:r>
              <a:rPr lang="en-US" sz="3200" i="1" dirty="0">
                <a:effectLst/>
                <a:latin typeface="Libertinus Serif"/>
                <a:ea typeface="Times New Roman" panose="02020603050405020304" pitchFamily="18" charset="0"/>
                <a:cs typeface="Times New Roman" panose="02020603050405020304" pitchFamily="18" charset="0"/>
              </a:rPr>
              <a:t>history</a:t>
            </a:r>
            <a:r>
              <a:rPr lang="en-US" sz="3200" dirty="0">
                <a:effectLst/>
                <a:latin typeface="Libertinus Serif"/>
                <a:ea typeface="Times New Roman" panose="02020603050405020304" pitchFamily="18" charset="0"/>
                <a:cs typeface="Times New Roman" panose="02020603050405020304" pitchFamily="18" charset="0"/>
              </a:rPr>
              <a:t>+* is a </a:t>
            </a:r>
            <a:r>
              <a:rPr lang="en-US" sz="3200" i="1" dirty="0">
                <a:effectLst/>
                <a:latin typeface="Libertinus Serif"/>
                <a:ea typeface="Times New Roman" panose="02020603050405020304" pitchFamily="18" charset="0"/>
                <a:cs typeface="Times New Roman" panose="02020603050405020304" pitchFamily="18" charset="0"/>
              </a:rPr>
              <a:t>change sequence</a:t>
            </a:r>
            <a:r>
              <a:rPr lang="en-US" sz="3200" dirty="0">
                <a:effectLst/>
                <a:latin typeface="Libertinus Serif"/>
                <a:ea typeface="Times New Roman" panose="02020603050405020304" pitchFamily="18" charset="0"/>
                <a:cs typeface="Times New Roman" panose="02020603050405020304" pitchFamily="18" charset="0"/>
              </a:rPr>
              <a:t> comprised of all </a:t>
            </a:r>
            <a:r>
              <a:rPr lang="en-US" sz="3200" i="1" dirty="0">
                <a:effectLst/>
                <a:latin typeface="Libertinus Serif"/>
                <a:ea typeface="Times New Roman" panose="02020603050405020304" pitchFamily="18" charset="0"/>
                <a:cs typeface="Times New Roman" panose="02020603050405020304" pitchFamily="18" charset="0"/>
              </a:rPr>
              <a:t>changes</a:t>
            </a:r>
            <a:r>
              <a:rPr lang="en-US" sz="3200" dirty="0">
                <a:effectLst/>
                <a:latin typeface="Libertinus Serif"/>
                <a:ea typeface="Times New Roman" panose="02020603050405020304" pitchFamily="18" charset="0"/>
                <a:cs typeface="Times New Roman" panose="02020603050405020304" pitchFamily="18" charset="0"/>
              </a:rPr>
              <a:t> that happen-to, or are suitably related to what happens-to, a continuant.</a:t>
            </a:r>
          </a:p>
          <a:p>
            <a:pPr marL="457200" indent="-457200">
              <a:buFont typeface="+mj-lt"/>
              <a:buAutoNum type="arabicPeriod"/>
            </a:pPr>
            <a:endParaRPr lang="en-US" dirty="0"/>
          </a:p>
        </p:txBody>
      </p:sp>
    </p:spTree>
    <p:extLst>
      <p:ext uri="{BB962C8B-B14F-4D97-AF65-F5344CB8AC3E}">
        <p14:creationId xmlns:p14="http://schemas.microsoft.com/office/powerpoint/2010/main" val="413826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FA93-3E94-4FE8-9C7D-9FEFBE1D7CAC}"/>
              </a:ext>
            </a:extLst>
          </p:cNvPr>
          <p:cNvSpPr>
            <a:spLocks noGrp="1"/>
          </p:cNvSpPr>
          <p:nvPr>
            <p:ph type="title"/>
          </p:nvPr>
        </p:nvSpPr>
        <p:spPr/>
        <p:txBody>
          <a:bodyPr/>
          <a:lstStyle/>
          <a:p>
            <a:r>
              <a:rPr lang="en-US" dirty="0"/>
              <a:t>Major advantages of E1+*</a:t>
            </a:r>
          </a:p>
        </p:txBody>
      </p:sp>
      <p:sp>
        <p:nvSpPr>
          <p:cNvPr id="3" name="Content Placeholder 2">
            <a:extLst>
              <a:ext uri="{FF2B5EF4-FFF2-40B4-BE49-F238E27FC236}">
                <a16:creationId xmlns:a16="http://schemas.microsoft.com/office/drawing/2014/main" id="{2539F100-AED7-4002-A9AB-09442ED9098B}"/>
              </a:ext>
            </a:extLst>
          </p:cNvPr>
          <p:cNvSpPr>
            <a:spLocks noGrp="1"/>
          </p:cNvSpPr>
          <p:nvPr>
            <p:ph idx="1"/>
          </p:nvPr>
        </p:nvSpPr>
        <p:spPr/>
        <p:txBody>
          <a:bodyPr/>
          <a:lstStyle/>
          <a:p>
            <a:pPr marL="803275" indent="-803275"/>
            <a:r>
              <a:rPr lang="en-US" dirty="0">
                <a:latin typeface="Libertinus Serif"/>
                <a:ea typeface="Times New Roman" panose="02020603050405020304" pitchFamily="18" charset="0"/>
                <a:cs typeface="Times New Roman" panose="02020603050405020304" pitchFamily="18" charset="0"/>
              </a:rPr>
              <a:t>E1+* 	A </a:t>
            </a:r>
            <a:r>
              <a:rPr lang="en-US" i="1" dirty="0">
                <a:latin typeface="Libertinus Serif"/>
                <a:ea typeface="Times New Roman" panose="02020603050405020304" pitchFamily="18" charset="0"/>
                <a:cs typeface="Times New Roman" panose="02020603050405020304" pitchFamily="18" charset="0"/>
              </a:rPr>
              <a:t>history</a:t>
            </a:r>
            <a:r>
              <a:rPr lang="en-US" dirty="0">
                <a:latin typeface="Libertinus Serif"/>
                <a:ea typeface="Times New Roman" panose="02020603050405020304" pitchFamily="18" charset="0"/>
                <a:cs typeface="Times New Roman" panose="02020603050405020304" pitchFamily="18" charset="0"/>
              </a:rPr>
              <a:t>+* is a </a:t>
            </a:r>
            <a:r>
              <a:rPr lang="en-US" i="1" dirty="0">
                <a:latin typeface="Libertinus Serif"/>
                <a:ea typeface="Times New Roman" panose="02020603050405020304" pitchFamily="18" charset="0"/>
                <a:cs typeface="Times New Roman" panose="02020603050405020304" pitchFamily="18" charset="0"/>
              </a:rPr>
              <a:t>change sequence</a:t>
            </a:r>
            <a:r>
              <a:rPr lang="en-US" dirty="0">
                <a:latin typeface="Libertinus Serif"/>
                <a:ea typeface="Times New Roman" panose="02020603050405020304" pitchFamily="18" charset="0"/>
                <a:cs typeface="Times New Roman" panose="02020603050405020304" pitchFamily="18" charset="0"/>
              </a:rPr>
              <a:t> comprised of all </a:t>
            </a:r>
            <a:r>
              <a:rPr lang="en-US" i="1" dirty="0">
                <a:latin typeface="Libertinus Serif"/>
                <a:ea typeface="Times New Roman" panose="02020603050405020304" pitchFamily="18" charset="0"/>
                <a:cs typeface="Times New Roman" panose="02020603050405020304" pitchFamily="18" charset="0"/>
              </a:rPr>
              <a:t>changes</a:t>
            </a:r>
            <a:r>
              <a:rPr lang="en-US" dirty="0">
                <a:latin typeface="Libertinus Serif"/>
                <a:ea typeface="Times New Roman" panose="02020603050405020304" pitchFamily="18" charset="0"/>
                <a:cs typeface="Times New Roman" panose="02020603050405020304" pitchFamily="18" charset="0"/>
              </a:rPr>
              <a:t> that happen-to, or are suitably related to what happens-to, a continuant.</a:t>
            </a:r>
          </a:p>
          <a:p>
            <a:pPr>
              <a:buFont typeface="Arial" panose="020B0604020202020204" pitchFamily="34" charset="0"/>
              <a:buChar char="•"/>
            </a:pPr>
            <a:endParaRPr lang="en-US" dirty="0"/>
          </a:p>
          <a:p>
            <a:pPr>
              <a:buFont typeface="Arial" panose="020B0604020202020204" pitchFamily="34" charset="0"/>
              <a:buChar char="•"/>
            </a:pPr>
            <a:r>
              <a:rPr lang="en-US" dirty="0"/>
              <a:t>Advantages:</a:t>
            </a:r>
          </a:p>
          <a:p>
            <a:pPr lvl="1">
              <a:buFont typeface="Arial" panose="020B0604020202020204" pitchFamily="34" charset="0"/>
              <a:buChar char="•"/>
            </a:pPr>
            <a:r>
              <a:rPr lang="en-US" dirty="0"/>
              <a:t>Applicable to all sorts of continuants</a:t>
            </a:r>
          </a:p>
          <a:p>
            <a:pPr lvl="1">
              <a:buFont typeface="Arial" panose="020B0604020202020204" pitchFamily="34" charset="0"/>
              <a:buChar char="•"/>
            </a:pPr>
            <a:r>
              <a:rPr lang="en-US" dirty="0"/>
              <a:t>Automatic preservation of the desired 1:1 correspondence</a:t>
            </a:r>
          </a:p>
          <a:p>
            <a:pPr>
              <a:buFont typeface="Arial" panose="020B0604020202020204" pitchFamily="34" charset="0"/>
              <a:buChar char="•"/>
            </a:pPr>
            <a:endParaRPr lang="en-US" dirty="0"/>
          </a:p>
          <a:p>
            <a:pPr>
              <a:buFont typeface="Arial" panose="020B0604020202020204" pitchFamily="34" charset="0"/>
              <a:buChar char="•"/>
            </a:pPr>
            <a:r>
              <a:rPr lang="en-US" dirty="0"/>
              <a:t>Example:</a:t>
            </a:r>
          </a:p>
          <a:p>
            <a:pPr marL="628650" indent="-628650"/>
            <a:r>
              <a:rPr lang="en-US" dirty="0"/>
              <a:t>	</a:t>
            </a:r>
            <a:r>
              <a:rPr lang="en-US" sz="2200" dirty="0"/>
              <a:t>the Nobel Committee decides on the nominees for economy. At the moment of that decision each nominee undergoes a change in that they acquire a role: nominee for Nobel prize. The decision and the role acquisition are suitably related, and would constitute a change sequence, which would be part of the History+* of the nominees.</a:t>
            </a:r>
          </a:p>
          <a:p>
            <a:endParaRPr lang="en-US" dirty="0"/>
          </a:p>
        </p:txBody>
      </p:sp>
    </p:spTree>
    <p:extLst>
      <p:ext uri="{BB962C8B-B14F-4D97-AF65-F5344CB8AC3E}">
        <p14:creationId xmlns:p14="http://schemas.microsoft.com/office/powerpoint/2010/main" val="225938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Diagram of a patient laying on their side. A technician feeds a colonscope into the patient's anus. The large bowel is visible to show the scope's path inside the colon. A cable connects the scope to a monitor.">
            <a:extLst>
              <a:ext uri="{FF2B5EF4-FFF2-40B4-BE49-F238E27FC236}">
                <a16:creationId xmlns:a16="http://schemas.microsoft.com/office/drawing/2014/main" id="{3A8FCEE9-895D-4C40-8798-C787D6F0C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1603"/>
            <a:ext cx="7467601" cy="5236397"/>
          </a:xfrm>
          <a:prstGeom prst="rect">
            <a:avLst/>
          </a:prstGeom>
          <a:solidFill>
            <a:schemeClr val="bg1"/>
          </a:solidFill>
        </p:spPr>
      </p:pic>
      <p:sp>
        <p:nvSpPr>
          <p:cNvPr id="17" name="TextBox 16">
            <a:extLst>
              <a:ext uri="{FF2B5EF4-FFF2-40B4-BE49-F238E27FC236}">
                <a16:creationId xmlns:a16="http://schemas.microsoft.com/office/drawing/2014/main" id="{B6955D61-1A96-479E-BE61-C1184A4F9D39}"/>
              </a:ext>
            </a:extLst>
          </p:cNvPr>
          <p:cNvSpPr txBox="1"/>
          <p:nvPr/>
        </p:nvSpPr>
        <p:spPr>
          <a:xfrm>
            <a:off x="4261513" y="6319390"/>
            <a:ext cx="3200400" cy="461665"/>
          </a:xfrm>
          <a:prstGeom prst="rect">
            <a:avLst/>
          </a:prstGeom>
          <a:noFill/>
        </p:spPr>
        <p:txBody>
          <a:bodyPr wrap="square">
            <a:spAutoFit/>
          </a:bodyPr>
          <a:lstStyle/>
          <a:p>
            <a:r>
              <a:rPr lang="en-US" sz="1200" dirty="0">
                <a:latin typeface="Arial" panose="020B0604020202020204" pitchFamily="34" charset="0"/>
              </a:rPr>
              <a:t>Im</a:t>
            </a:r>
            <a:r>
              <a:rPr lang="en-US" sz="1200" b="0" i="0" dirty="0">
                <a:effectLst/>
                <a:latin typeface="Arial" panose="020B0604020202020204" pitchFamily="34" charset="0"/>
              </a:rPr>
              <a:t>age has been released as part of an open knowledge project by </a:t>
            </a:r>
            <a:r>
              <a:rPr lang="en-US" sz="1200" b="0"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Cancer Research UK</a:t>
            </a:r>
            <a:endParaRPr lang="en-US" sz="1200" dirty="0"/>
          </a:p>
        </p:txBody>
      </p:sp>
      <p:pic>
        <p:nvPicPr>
          <p:cNvPr id="4" name="Picture 3">
            <a:extLst>
              <a:ext uri="{FF2B5EF4-FFF2-40B4-BE49-F238E27FC236}">
                <a16:creationId xmlns:a16="http://schemas.microsoft.com/office/drawing/2014/main" id="{558CC472-054E-48F6-8FBD-DF73DD545339}"/>
              </a:ext>
            </a:extLst>
          </p:cNvPr>
          <p:cNvPicPr>
            <a:picLocks noChangeAspect="1"/>
          </p:cNvPicPr>
          <p:nvPr/>
        </p:nvPicPr>
        <p:blipFill>
          <a:blip r:embed="rId5"/>
          <a:stretch>
            <a:fillRect/>
          </a:stretch>
        </p:blipFill>
        <p:spPr>
          <a:xfrm>
            <a:off x="7467600" y="609600"/>
            <a:ext cx="4715787" cy="6248400"/>
          </a:xfrm>
          <a:prstGeom prst="rect">
            <a:avLst/>
          </a:prstGeom>
        </p:spPr>
      </p:pic>
      <p:sp>
        <p:nvSpPr>
          <p:cNvPr id="10" name="TextBox 9">
            <a:extLst>
              <a:ext uri="{FF2B5EF4-FFF2-40B4-BE49-F238E27FC236}">
                <a16:creationId xmlns:a16="http://schemas.microsoft.com/office/drawing/2014/main" id="{70304AAB-65B3-496A-93B4-46AE7FCC8FE5}"/>
              </a:ext>
            </a:extLst>
          </p:cNvPr>
          <p:cNvSpPr txBox="1"/>
          <p:nvPr/>
        </p:nvSpPr>
        <p:spPr>
          <a:xfrm>
            <a:off x="35781" y="6550223"/>
            <a:ext cx="192819" cy="307777"/>
          </a:xfrm>
          <a:prstGeom prst="rect">
            <a:avLst/>
          </a:prstGeom>
          <a:solidFill>
            <a:schemeClr val="tx1"/>
          </a:solidFill>
        </p:spPr>
        <p:txBody>
          <a:bodyPr wrap="square" rtlCol="0">
            <a:spAutoFit/>
          </a:bodyPr>
          <a:lstStyle/>
          <a:p>
            <a:pPr algn="ctr"/>
            <a:fld id="{C570FE6D-1388-45AB-A8F6-20D95B791734}" type="slidenum">
              <a:rPr lang="en-US" sz="1400" smtClean="0">
                <a:solidFill>
                  <a:schemeClr val="bg1"/>
                </a:solidFill>
              </a:rPr>
              <a:pPr algn="ctr"/>
              <a:t>34</a:t>
            </a:fld>
            <a:endParaRPr lang="en-US" sz="1400" dirty="0">
              <a:solidFill>
                <a:schemeClr val="bg1"/>
              </a:solidFill>
            </a:endParaRPr>
          </a:p>
        </p:txBody>
      </p:sp>
      <p:sp>
        <p:nvSpPr>
          <p:cNvPr id="2" name="Title 1">
            <a:extLst>
              <a:ext uri="{FF2B5EF4-FFF2-40B4-BE49-F238E27FC236}">
                <a16:creationId xmlns:a16="http://schemas.microsoft.com/office/drawing/2014/main" id="{73C7D0EE-10F2-4F85-B951-E16BB5351021}"/>
              </a:ext>
            </a:extLst>
          </p:cNvPr>
          <p:cNvSpPr>
            <a:spLocks noGrp="1"/>
          </p:cNvSpPr>
          <p:nvPr>
            <p:ph type="title"/>
          </p:nvPr>
        </p:nvSpPr>
        <p:spPr>
          <a:xfrm>
            <a:off x="304800" y="762000"/>
            <a:ext cx="7696200" cy="762000"/>
          </a:xfrm>
        </p:spPr>
        <p:txBody>
          <a:bodyPr/>
          <a:lstStyle/>
          <a:p>
            <a:r>
              <a:rPr lang="en-US" dirty="0"/>
              <a:t>Disadvantage?</a:t>
            </a:r>
          </a:p>
        </p:txBody>
      </p:sp>
    </p:spTree>
    <p:extLst>
      <p:ext uri="{BB962C8B-B14F-4D97-AF65-F5344CB8AC3E}">
        <p14:creationId xmlns:p14="http://schemas.microsoft.com/office/powerpoint/2010/main" val="3580260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114B-7FAA-4303-AE91-883A7DC0F027}"/>
              </a:ext>
            </a:extLst>
          </p:cNvPr>
          <p:cNvSpPr>
            <a:spLocks noGrp="1"/>
          </p:cNvSpPr>
          <p:nvPr>
            <p:ph type="title"/>
          </p:nvPr>
        </p:nvSpPr>
        <p:spPr/>
        <p:txBody>
          <a:bodyPr/>
          <a:lstStyle/>
          <a:p>
            <a:r>
              <a:rPr lang="en-US" dirty="0"/>
              <a:t>Conclusion and take-away messages</a:t>
            </a:r>
          </a:p>
        </p:txBody>
      </p:sp>
      <p:sp>
        <p:nvSpPr>
          <p:cNvPr id="3" name="Content Placeholder 2">
            <a:extLst>
              <a:ext uri="{FF2B5EF4-FFF2-40B4-BE49-F238E27FC236}">
                <a16:creationId xmlns:a16="http://schemas.microsoft.com/office/drawing/2014/main" id="{33CBE6DD-D48A-4B2A-AE16-AE5B2BD7CC50}"/>
              </a:ext>
            </a:extLst>
          </p:cNvPr>
          <p:cNvSpPr>
            <a:spLocks noGrp="1"/>
          </p:cNvSpPr>
          <p:nvPr>
            <p:ph idx="1"/>
          </p:nvPr>
        </p:nvSpPr>
        <p:spPr/>
        <p:txBody>
          <a:bodyPr/>
          <a:lstStyle/>
          <a:p>
            <a:pPr marL="457200" indent="-457200" algn="just">
              <a:buFont typeface="+mj-lt"/>
              <a:buAutoNum type="arabicPeriod"/>
            </a:pPr>
            <a:r>
              <a:rPr lang="en-US"/>
              <a:t>The type ‘history’ is in BFO2020 too restrictively defined compared to what scholars closely involved in the development of the BFO have published about it over the past 25 years.</a:t>
            </a:r>
          </a:p>
          <a:p>
            <a:pPr marL="457200" indent="-457200" algn="just">
              <a:buFont typeface="+mj-lt"/>
              <a:buAutoNum type="arabicPeriod"/>
            </a:pPr>
            <a:r>
              <a:rPr lang="en-US"/>
              <a:t>Correcting it in future versions has barely impact on existing representational artifacts (RAs):</a:t>
            </a:r>
          </a:p>
          <a:p>
            <a:pPr marL="857250" lvl="1" indent="-457200" algn="just"/>
            <a:r>
              <a:rPr lang="en-US"/>
              <a:t>Several publicly published RAs not dependent on the BFO use ‘history’ in a variety of meanings, predominantly not related to BFO’s type.</a:t>
            </a:r>
          </a:p>
          <a:p>
            <a:pPr marL="857250" lvl="1" indent="-457200" algn="just"/>
            <a:r>
              <a:rPr lang="en-US"/>
              <a:t>Most RAs that include </a:t>
            </a:r>
            <a:r>
              <a:rPr lang="en-US" err="1"/>
              <a:t>BFO:history</a:t>
            </a:r>
            <a:r>
              <a:rPr lang="en-US"/>
              <a:t> don’t use the type.</a:t>
            </a:r>
          </a:p>
          <a:p>
            <a:pPr marL="857250" lvl="1" indent="-457200" algn="just"/>
            <a:r>
              <a:rPr lang="en-US"/>
              <a:t>Of the few RAs that do use </a:t>
            </a:r>
            <a:r>
              <a:rPr lang="en-US" err="1"/>
              <a:t>BFO:history</a:t>
            </a:r>
            <a:r>
              <a:rPr lang="en-US"/>
              <a:t>, only one uses it correctly.</a:t>
            </a:r>
          </a:p>
          <a:p>
            <a:pPr marL="457200" indent="-457200" algn="just">
              <a:buFont typeface="+mj-lt"/>
              <a:buAutoNum type="arabicPeriod"/>
            </a:pPr>
            <a:r>
              <a:rPr lang="en-US"/>
              <a:t>There are some easy fixes that bring clarity but keep most of the restrictions, while a comprehensive solution requires other parts of the BFO to be expanded.</a:t>
            </a:r>
          </a:p>
          <a:p>
            <a:pPr marL="457200" indent="-457200" algn="just">
              <a:buFont typeface="+mj-lt"/>
              <a:buAutoNum type="arabicPeriod"/>
            </a:pPr>
            <a:endParaRPr lang="en-US"/>
          </a:p>
        </p:txBody>
      </p:sp>
    </p:spTree>
    <p:extLst>
      <p:ext uri="{BB962C8B-B14F-4D97-AF65-F5344CB8AC3E}">
        <p14:creationId xmlns:p14="http://schemas.microsoft.com/office/powerpoint/2010/main" val="27080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Diagram of a patient laying on their side. A technician feeds a colonscope into the patient's anus. The large bowel is visible to show the scope's path inside the colon. A cable connects the scope to a monitor.">
            <a:extLst>
              <a:ext uri="{FF2B5EF4-FFF2-40B4-BE49-F238E27FC236}">
                <a16:creationId xmlns:a16="http://schemas.microsoft.com/office/drawing/2014/main" id="{3A8FCEE9-895D-4C40-8798-C787D6F0C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600"/>
            <a:ext cx="7956333" cy="6248400"/>
          </a:xfrm>
          <a:prstGeom prst="rect">
            <a:avLst/>
          </a:prstGeom>
          <a:solidFill>
            <a:schemeClr val="bg1"/>
          </a:solidFill>
        </p:spPr>
      </p:pic>
      <p:sp>
        <p:nvSpPr>
          <p:cNvPr id="2" name="Title 1">
            <a:extLst>
              <a:ext uri="{FF2B5EF4-FFF2-40B4-BE49-F238E27FC236}">
                <a16:creationId xmlns:a16="http://schemas.microsoft.com/office/drawing/2014/main" id="{73C7D0EE-10F2-4F85-B951-E16BB5351021}"/>
              </a:ext>
            </a:extLst>
          </p:cNvPr>
          <p:cNvSpPr>
            <a:spLocks noGrp="1"/>
          </p:cNvSpPr>
          <p:nvPr>
            <p:ph type="title"/>
          </p:nvPr>
        </p:nvSpPr>
        <p:spPr>
          <a:xfrm>
            <a:off x="8229600" y="762000"/>
            <a:ext cx="3657599" cy="762000"/>
          </a:xfrm>
        </p:spPr>
        <p:txBody>
          <a:bodyPr/>
          <a:lstStyle/>
          <a:p>
            <a:r>
              <a:rPr lang="en-US" dirty="0"/>
              <a:t>Colonoscopy or ear wax removal: not part of your history!</a:t>
            </a:r>
          </a:p>
        </p:txBody>
      </p:sp>
      <p:sp>
        <p:nvSpPr>
          <p:cNvPr id="17" name="TextBox 16">
            <a:extLst>
              <a:ext uri="{FF2B5EF4-FFF2-40B4-BE49-F238E27FC236}">
                <a16:creationId xmlns:a16="http://schemas.microsoft.com/office/drawing/2014/main" id="{B6955D61-1A96-479E-BE61-C1184A4F9D39}"/>
              </a:ext>
            </a:extLst>
          </p:cNvPr>
          <p:cNvSpPr txBox="1"/>
          <p:nvPr/>
        </p:nvSpPr>
        <p:spPr>
          <a:xfrm>
            <a:off x="4800600" y="6347302"/>
            <a:ext cx="3200400" cy="461665"/>
          </a:xfrm>
          <a:prstGeom prst="rect">
            <a:avLst/>
          </a:prstGeom>
          <a:noFill/>
        </p:spPr>
        <p:txBody>
          <a:bodyPr wrap="square">
            <a:spAutoFit/>
          </a:bodyPr>
          <a:lstStyle/>
          <a:p>
            <a:r>
              <a:rPr lang="en-US" sz="1200" dirty="0">
                <a:latin typeface="Arial" panose="020B0604020202020204" pitchFamily="34" charset="0"/>
              </a:rPr>
              <a:t>Im</a:t>
            </a:r>
            <a:r>
              <a:rPr lang="en-US" sz="1200" b="0" i="0" dirty="0">
                <a:effectLst/>
                <a:latin typeface="Arial" panose="020B0604020202020204" pitchFamily="34" charset="0"/>
              </a:rPr>
              <a:t>age has been released as part of an open knowledge project by </a:t>
            </a:r>
            <a:r>
              <a:rPr lang="en-US" sz="1200" b="0"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Cancer Research UK</a:t>
            </a:r>
            <a:endParaRPr lang="en-US" sz="1200" dirty="0"/>
          </a:p>
        </p:txBody>
      </p:sp>
      <p:sp>
        <p:nvSpPr>
          <p:cNvPr id="10" name="TextBox 9">
            <a:extLst>
              <a:ext uri="{FF2B5EF4-FFF2-40B4-BE49-F238E27FC236}">
                <a16:creationId xmlns:a16="http://schemas.microsoft.com/office/drawing/2014/main" id="{70304AAB-65B3-496A-93B4-46AE7FCC8FE5}"/>
              </a:ext>
            </a:extLst>
          </p:cNvPr>
          <p:cNvSpPr txBox="1"/>
          <p:nvPr/>
        </p:nvSpPr>
        <p:spPr>
          <a:xfrm>
            <a:off x="35781" y="6550223"/>
            <a:ext cx="192819" cy="307777"/>
          </a:xfrm>
          <a:prstGeom prst="rect">
            <a:avLst/>
          </a:prstGeom>
          <a:solidFill>
            <a:schemeClr val="tx1"/>
          </a:solidFill>
        </p:spPr>
        <p:txBody>
          <a:bodyPr wrap="square" rtlCol="0">
            <a:spAutoFit/>
          </a:bodyPr>
          <a:lstStyle/>
          <a:p>
            <a:pPr algn="ctr"/>
            <a:fld id="{C570FE6D-1388-45AB-A8F6-20D95B791734}" type="slidenum">
              <a:rPr lang="en-US" sz="1400" smtClean="0">
                <a:solidFill>
                  <a:schemeClr val="bg1"/>
                </a:solidFill>
              </a:rPr>
              <a:pPr algn="ctr"/>
              <a:t>4</a:t>
            </a:fld>
            <a:endParaRPr lang="en-US" sz="1400" dirty="0">
              <a:solidFill>
                <a:schemeClr val="bg1"/>
              </a:solidFill>
            </a:endParaRPr>
          </a:p>
        </p:txBody>
      </p:sp>
      <p:sp>
        <p:nvSpPr>
          <p:cNvPr id="3" name="AutoShape 2" descr="how not to clean your ears">
            <a:extLst>
              <a:ext uri="{FF2B5EF4-FFF2-40B4-BE49-F238E27FC236}">
                <a16:creationId xmlns:a16="http://schemas.microsoft.com/office/drawing/2014/main" id="{3BD5DA04-81E5-46D2-80C3-F98F528F05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w not to clean your ears">
            <a:extLst>
              <a:ext uri="{FF2B5EF4-FFF2-40B4-BE49-F238E27FC236}">
                <a16:creationId xmlns:a16="http://schemas.microsoft.com/office/drawing/2014/main" id="{754B11A6-9E83-4512-88DF-833FB6F6694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55510F7-2E44-439C-B4DC-0A144440095B}"/>
              </a:ext>
            </a:extLst>
          </p:cNvPr>
          <p:cNvPicPr>
            <a:picLocks noChangeAspect="1"/>
          </p:cNvPicPr>
          <p:nvPr/>
        </p:nvPicPr>
        <p:blipFill>
          <a:blip r:embed="rId5"/>
          <a:stretch>
            <a:fillRect/>
          </a:stretch>
        </p:blipFill>
        <p:spPr>
          <a:xfrm>
            <a:off x="7956332" y="4305169"/>
            <a:ext cx="4235668" cy="2552831"/>
          </a:xfrm>
          <a:prstGeom prst="rect">
            <a:avLst/>
          </a:prstGeom>
        </p:spPr>
      </p:pic>
      <p:sp>
        <p:nvSpPr>
          <p:cNvPr id="12" name="TextBox 11">
            <a:extLst>
              <a:ext uri="{FF2B5EF4-FFF2-40B4-BE49-F238E27FC236}">
                <a16:creationId xmlns:a16="http://schemas.microsoft.com/office/drawing/2014/main" id="{FDC3F5DB-B2B2-4294-A0A9-E1372012626A}"/>
              </a:ext>
            </a:extLst>
          </p:cNvPr>
          <p:cNvSpPr txBox="1"/>
          <p:nvPr/>
        </p:nvSpPr>
        <p:spPr>
          <a:xfrm>
            <a:off x="7959025" y="4051090"/>
            <a:ext cx="4232975" cy="276999"/>
          </a:xfrm>
          <a:prstGeom prst="rect">
            <a:avLst/>
          </a:prstGeom>
          <a:solidFill>
            <a:schemeClr val="bg1"/>
          </a:solidFill>
        </p:spPr>
        <p:txBody>
          <a:bodyPr wrap="square">
            <a:spAutoFit/>
          </a:bodyPr>
          <a:lstStyle/>
          <a:p>
            <a:r>
              <a:rPr lang="en-US" sz="1200" dirty="0"/>
              <a:t>https://www.happyearshearing.com/safely-remove-ear-wax/</a:t>
            </a:r>
          </a:p>
        </p:txBody>
      </p:sp>
    </p:spTree>
    <p:extLst>
      <p:ext uri="{BB962C8B-B14F-4D97-AF65-F5344CB8AC3E}">
        <p14:creationId xmlns:p14="http://schemas.microsoft.com/office/powerpoint/2010/main" val="41141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70A9-5EDA-4DCE-9BE3-CF747C70D113}"/>
              </a:ext>
            </a:extLst>
          </p:cNvPr>
          <p:cNvSpPr>
            <a:spLocks noGrp="1"/>
          </p:cNvSpPr>
          <p:nvPr>
            <p:ph type="title"/>
          </p:nvPr>
        </p:nvSpPr>
        <p:spPr/>
        <p:txBody>
          <a:bodyPr/>
          <a:lstStyle/>
          <a:p>
            <a:r>
              <a:rPr lang="en-US" dirty="0"/>
              <a:t>The problem with </a:t>
            </a:r>
            <a:r>
              <a:rPr lang="en-US" dirty="0" err="1"/>
              <a:t>BFO:history</a:t>
            </a:r>
            <a:r>
              <a:rPr lang="en-US" dirty="0"/>
              <a:t> in a nutshell</a:t>
            </a:r>
          </a:p>
        </p:txBody>
      </p:sp>
      <p:sp>
        <p:nvSpPr>
          <p:cNvPr id="3" name="Content Placeholder 2">
            <a:extLst>
              <a:ext uri="{FF2B5EF4-FFF2-40B4-BE49-F238E27FC236}">
                <a16:creationId xmlns:a16="http://schemas.microsoft.com/office/drawing/2014/main" id="{62527C02-A7E8-4334-AFDB-3888F8D87C51}"/>
              </a:ext>
            </a:extLst>
          </p:cNvPr>
          <p:cNvSpPr>
            <a:spLocks noGrp="1"/>
          </p:cNvSpPr>
          <p:nvPr>
            <p:ph idx="1"/>
          </p:nvPr>
        </p:nvSpPr>
        <p:spPr/>
        <p:txBody>
          <a:bodyPr/>
          <a:lstStyle/>
          <a:p>
            <a:pPr algn="just">
              <a:buFont typeface="Arial" panose="020B0604020202020204" pitchFamily="34" charset="0"/>
              <a:buChar char="•"/>
            </a:pPr>
            <a:r>
              <a:rPr lang="en-US" sz="2800" dirty="0"/>
              <a:t>Not all Processes a Material Entity participates in are parts of its History, though many should be;</a:t>
            </a:r>
          </a:p>
          <a:p>
            <a:pPr algn="just">
              <a:buFont typeface="Arial" panose="020B0604020202020204" pitchFamily="34" charset="0"/>
              <a:buChar char="•"/>
            </a:pPr>
            <a:r>
              <a:rPr lang="en-US" sz="2800" dirty="0"/>
              <a:t>The ‘histories’ of other sorts of entities, e.g. Sites, are not Histories.</a:t>
            </a:r>
          </a:p>
          <a:p>
            <a:pPr algn="just">
              <a:buFont typeface="Arial" panose="020B0604020202020204" pitchFamily="34" charset="0"/>
              <a:buChar char="•"/>
            </a:pPr>
            <a:r>
              <a:rPr lang="en-US" sz="2800" dirty="0"/>
              <a:t>The term ‘history’ has no face-value.</a:t>
            </a:r>
          </a:p>
          <a:p>
            <a:pPr lvl="1" algn="just">
              <a:buFont typeface="Arial" panose="020B0604020202020204" pitchFamily="34" charset="0"/>
              <a:buChar char="•"/>
            </a:pPr>
            <a:endParaRPr lang="en-US" dirty="0"/>
          </a:p>
          <a:p>
            <a:pPr algn="just">
              <a:buFont typeface="Arial" panose="020B0604020202020204" pitchFamily="34" charset="0"/>
              <a:buChar char="•"/>
            </a:pPr>
            <a:r>
              <a:rPr lang="en-US" sz="2000" dirty="0"/>
              <a:t>A </a:t>
            </a:r>
            <a:r>
              <a:rPr lang="en-US" sz="2000" i="1" u="sng" dirty="0"/>
              <a:t>History</a:t>
            </a:r>
            <a:r>
              <a:rPr lang="en-US" sz="2000" dirty="0"/>
              <a:t> is ‘</a:t>
            </a:r>
            <a:r>
              <a:rPr lang="en-US" sz="2000" i="1" dirty="0"/>
              <a:t>a </a:t>
            </a:r>
            <a:r>
              <a:rPr lang="en-US" sz="2000" i="1" u="sng" dirty="0"/>
              <a:t>Process</a:t>
            </a:r>
            <a:r>
              <a:rPr lang="en-US" sz="2000" i="1" dirty="0"/>
              <a:t> that is the sum of the totality of </a:t>
            </a:r>
            <a:r>
              <a:rPr lang="en-US" sz="2000" i="1" u="sng" dirty="0"/>
              <a:t>Processes</a:t>
            </a:r>
            <a:r>
              <a:rPr lang="en-US" sz="2000" i="1" dirty="0"/>
              <a:t> taking place in the </a:t>
            </a:r>
            <a:r>
              <a:rPr lang="en-US" sz="2000" i="1" u="sng" dirty="0"/>
              <a:t>Spatiotemporal Region</a:t>
            </a:r>
            <a:r>
              <a:rPr lang="en-US" sz="2000" i="1" dirty="0"/>
              <a:t> occupied by the material part of a </a:t>
            </a:r>
            <a:r>
              <a:rPr lang="en-US" sz="2000" i="1" u="sng" dirty="0"/>
              <a:t>Material Entity</a:t>
            </a:r>
            <a:r>
              <a:rPr lang="en-US" sz="2000" i="1" dirty="0"/>
              <a:t> [138-BFO]. Example: the life of an organism from the beginning to the end of its existence.</a:t>
            </a:r>
            <a:r>
              <a:rPr lang="en-US" sz="2000" dirty="0"/>
              <a:t>’ [capitalization and underline ours]</a:t>
            </a:r>
          </a:p>
          <a:p>
            <a:pPr lvl="2" algn="just">
              <a:buFont typeface="Arial" panose="020B0604020202020204" pitchFamily="34" charset="0"/>
              <a:buChar char="•"/>
            </a:pPr>
            <a:r>
              <a:rPr lang="en-US" dirty="0"/>
              <a:t>From: International Standards </a:t>
            </a:r>
            <a:r>
              <a:rPr lang="en-US" dirty="0" err="1"/>
              <a:t>Organisation</a:t>
            </a:r>
            <a:r>
              <a:rPr lang="en-US" dirty="0"/>
              <a:t>. ISO/IEC 21838-2:2021 - Information technology — Top-level ontologies (TLO) — Part 2: Basic Formal Ontology (BFO). 2021.</a:t>
            </a:r>
          </a:p>
          <a:p>
            <a:pPr lvl="2" algn="just">
              <a:buFont typeface="Arial" panose="020B0604020202020204" pitchFamily="34" charset="0"/>
              <a:buChar char="•"/>
            </a:pPr>
            <a:endParaRPr lang="en-US" dirty="0"/>
          </a:p>
        </p:txBody>
      </p:sp>
    </p:spTree>
    <p:extLst>
      <p:ext uri="{BB962C8B-B14F-4D97-AF65-F5344CB8AC3E}">
        <p14:creationId xmlns:p14="http://schemas.microsoft.com/office/powerpoint/2010/main" val="73308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3E2-77E1-4B40-AD52-291D7AFEB3B0}"/>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4FF5E90B-ED04-43C8-8B4C-E061E659B742}"/>
              </a:ext>
            </a:extLst>
          </p:cNvPr>
          <p:cNvSpPr>
            <a:spLocks noGrp="1"/>
          </p:cNvSpPr>
          <p:nvPr>
            <p:ph idx="1"/>
          </p:nvPr>
        </p:nvSpPr>
        <p:spPr/>
        <p:txBody>
          <a:bodyPr/>
          <a:lstStyle/>
          <a:p>
            <a:pPr marL="457200" indent="-457200">
              <a:lnSpc>
                <a:spcPct val="200000"/>
              </a:lnSpc>
              <a:buFont typeface="+mj-lt"/>
              <a:buAutoNum type="arabicPeriod"/>
            </a:pPr>
            <a:r>
              <a:rPr lang="en-US" dirty="0"/>
              <a:t>Distinctions between BFO Theory and BFO renderings;</a:t>
            </a:r>
          </a:p>
          <a:p>
            <a:pPr marL="457200" indent="-457200">
              <a:lnSpc>
                <a:spcPct val="200000"/>
              </a:lnSpc>
              <a:buFont typeface="+mj-lt"/>
              <a:buAutoNum type="arabicPeriod"/>
            </a:pPr>
            <a:r>
              <a:rPr lang="en-US" dirty="0"/>
              <a:t>The history of </a:t>
            </a:r>
            <a:r>
              <a:rPr lang="en-US" i="1" dirty="0"/>
              <a:t>History</a:t>
            </a:r>
            <a:r>
              <a:rPr lang="en-US" dirty="0"/>
              <a:t> in the BFO literature;</a:t>
            </a:r>
          </a:p>
          <a:p>
            <a:pPr marL="457200" indent="-457200">
              <a:lnSpc>
                <a:spcPct val="200000"/>
              </a:lnSpc>
              <a:buFont typeface="+mj-lt"/>
              <a:buAutoNum type="arabicPeriod"/>
            </a:pPr>
            <a:r>
              <a:rPr lang="en-US" dirty="0"/>
              <a:t>Use of ‘history’ and </a:t>
            </a:r>
            <a:r>
              <a:rPr lang="en-US" dirty="0" err="1"/>
              <a:t>BFO:history</a:t>
            </a:r>
            <a:r>
              <a:rPr lang="en-US" dirty="0"/>
              <a:t> in the </a:t>
            </a:r>
            <a:r>
              <a:rPr lang="en-US" dirty="0" err="1"/>
              <a:t>BioPortal’s</a:t>
            </a:r>
            <a:r>
              <a:rPr lang="en-US" dirty="0"/>
              <a:t> representational artifacts;</a:t>
            </a:r>
          </a:p>
          <a:p>
            <a:pPr marL="457200" indent="-457200">
              <a:lnSpc>
                <a:spcPct val="200000"/>
              </a:lnSpc>
              <a:buFont typeface="+mj-lt"/>
              <a:buAutoNum type="arabicPeriod"/>
            </a:pPr>
            <a:r>
              <a:rPr lang="en-US" dirty="0"/>
              <a:t>Points of critique;</a:t>
            </a:r>
          </a:p>
          <a:p>
            <a:pPr marL="457200" indent="-457200">
              <a:lnSpc>
                <a:spcPct val="200000"/>
              </a:lnSpc>
              <a:buFont typeface="+mj-lt"/>
              <a:buAutoNum type="arabicPeriod"/>
            </a:pPr>
            <a:r>
              <a:rPr lang="en-US" dirty="0"/>
              <a:t>Potential solutions.</a:t>
            </a:r>
          </a:p>
        </p:txBody>
      </p:sp>
    </p:spTree>
    <p:extLst>
      <p:ext uri="{BB962C8B-B14F-4D97-AF65-F5344CB8AC3E}">
        <p14:creationId xmlns:p14="http://schemas.microsoft.com/office/powerpoint/2010/main" val="9060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833DA-BB7E-4984-B31F-689CCBF4963D}"/>
              </a:ext>
            </a:extLst>
          </p:cNvPr>
          <p:cNvPicPr>
            <a:picLocks noChangeAspect="1"/>
          </p:cNvPicPr>
          <p:nvPr/>
        </p:nvPicPr>
        <p:blipFill>
          <a:blip r:embed="rId3"/>
          <a:stretch>
            <a:fillRect/>
          </a:stretch>
        </p:blipFill>
        <p:spPr>
          <a:xfrm>
            <a:off x="0" y="619000"/>
            <a:ext cx="7116829" cy="5645275"/>
          </a:xfrm>
          <a:prstGeom prst="rect">
            <a:avLst/>
          </a:prstGeom>
        </p:spPr>
      </p:pic>
      <p:sp>
        <p:nvSpPr>
          <p:cNvPr id="6" name="Rectangle 5">
            <a:extLst>
              <a:ext uri="{FF2B5EF4-FFF2-40B4-BE49-F238E27FC236}">
                <a16:creationId xmlns:a16="http://schemas.microsoft.com/office/drawing/2014/main" id="{AC2FC197-35C5-452D-8E00-8E95427A03DB}"/>
              </a:ext>
            </a:extLst>
          </p:cNvPr>
          <p:cNvSpPr/>
          <p:nvPr/>
        </p:nvSpPr>
        <p:spPr>
          <a:xfrm>
            <a:off x="340056" y="6253749"/>
            <a:ext cx="6858000" cy="646331"/>
          </a:xfrm>
          <a:prstGeom prst="rect">
            <a:avLst/>
          </a:prstGeom>
        </p:spPr>
        <p:txBody>
          <a:bodyPr wrap="square">
            <a:spAutoFit/>
          </a:bodyPr>
          <a:lstStyle/>
          <a:p>
            <a:pPr eaLnBrk="1" hangingPunct="1">
              <a:defRPr/>
            </a:pPr>
            <a:r>
              <a:rPr lang="en-US" sz="1200" b="1" dirty="0">
                <a:solidFill>
                  <a:schemeClr val="bg1"/>
                </a:solidFill>
                <a:latin typeface="Times New Roman" pitchFamily="18" charset="0"/>
              </a:rPr>
              <a:t>What Is an Ontology? Nicola Guarino, Daniel </a:t>
            </a:r>
            <a:r>
              <a:rPr lang="en-US" sz="1200" b="1" dirty="0" err="1">
                <a:solidFill>
                  <a:schemeClr val="bg1"/>
                </a:solidFill>
                <a:latin typeface="Times New Roman" pitchFamily="18" charset="0"/>
              </a:rPr>
              <a:t>Oberle</a:t>
            </a:r>
            <a:r>
              <a:rPr lang="en-US" sz="1200" b="1" dirty="0">
                <a:solidFill>
                  <a:schemeClr val="bg1"/>
                </a:solidFill>
                <a:latin typeface="Times New Roman" pitchFamily="18" charset="0"/>
              </a:rPr>
              <a:t>, and Steffen </a:t>
            </a:r>
            <a:r>
              <a:rPr lang="en-US" sz="1200" b="1" dirty="0" err="1">
                <a:solidFill>
                  <a:schemeClr val="bg1"/>
                </a:solidFill>
                <a:latin typeface="Times New Roman" pitchFamily="18" charset="0"/>
              </a:rPr>
              <a:t>Staab</a:t>
            </a:r>
            <a:r>
              <a:rPr lang="en-US" sz="1200" b="1" dirty="0">
                <a:solidFill>
                  <a:schemeClr val="bg1"/>
                </a:solidFill>
                <a:latin typeface="Times New Roman" pitchFamily="18" charset="0"/>
              </a:rPr>
              <a:t>, S. </a:t>
            </a:r>
            <a:r>
              <a:rPr lang="en-US" sz="1200" b="1" dirty="0" err="1">
                <a:solidFill>
                  <a:schemeClr val="bg1"/>
                </a:solidFill>
                <a:latin typeface="Times New Roman" pitchFamily="18" charset="0"/>
              </a:rPr>
              <a:t>Staab</a:t>
            </a:r>
            <a:r>
              <a:rPr lang="en-US" sz="1200" b="1" dirty="0">
                <a:solidFill>
                  <a:schemeClr val="bg1"/>
                </a:solidFill>
                <a:latin typeface="Times New Roman" pitchFamily="18" charset="0"/>
              </a:rPr>
              <a:t> and R. Studer (eds.), Handbook on Ontologies, International Handbooks 1 on Information Systems, DOI 10.1007/978-3-540-92673-3, Springer-Verlag Berlin Heidelberg 2009. [Highlights and colored text added]</a:t>
            </a:r>
          </a:p>
        </p:txBody>
      </p:sp>
      <p:sp>
        <p:nvSpPr>
          <p:cNvPr id="2" name="Title 1">
            <a:extLst>
              <a:ext uri="{FF2B5EF4-FFF2-40B4-BE49-F238E27FC236}">
                <a16:creationId xmlns:a16="http://schemas.microsoft.com/office/drawing/2014/main" id="{0599BE1E-8D5C-4F20-80E0-EDFA0B12EBAB}"/>
              </a:ext>
            </a:extLst>
          </p:cNvPr>
          <p:cNvSpPr>
            <a:spLocks noGrp="1"/>
          </p:cNvSpPr>
          <p:nvPr>
            <p:ph type="title"/>
          </p:nvPr>
        </p:nvSpPr>
        <p:spPr>
          <a:xfrm>
            <a:off x="7620000" y="579452"/>
            <a:ext cx="4648200" cy="762000"/>
          </a:xfrm>
        </p:spPr>
        <p:txBody>
          <a:bodyPr/>
          <a:lstStyle/>
          <a:p>
            <a:r>
              <a:rPr lang="en-US" dirty="0"/>
              <a:t>Standard</a:t>
            </a:r>
            <a:br>
              <a:rPr lang="en-US" dirty="0"/>
            </a:br>
            <a:r>
              <a:rPr lang="en-US" dirty="0"/>
              <a:t>ontology</a:t>
            </a:r>
            <a:br>
              <a:rPr lang="en-US" dirty="0"/>
            </a:br>
            <a:r>
              <a:rPr lang="en-US" dirty="0"/>
              <a:t>development</a:t>
            </a:r>
            <a:br>
              <a:rPr lang="en-US" dirty="0"/>
            </a:br>
            <a:r>
              <a:rPr lang="en-US" dirty="0"/>
              <a:t> framework</a:t>
            </a:r>
          </a:p>
        </p:txBody>
      </p:sp>
      <p:grpSp>
        <p:nvGrpSpPr>
          <p:cNvPr id="3" name="Group 2">
            <a:extLst>
              <a:ext uri="{FF2B5EF4-FFF2-40B4-BE49-F238E27FC236}">
                <a16:creationId xmlns:a16="http://schemas.microsoft.com/office/drawing/2014/main" id="{84DCC28D-238B-471B-BC79-BDBAF79FB66C}"/>
              </a:ext>
            </a:extLst>
          </p:cNvPr>
          <p:cNvGrpSpPr/>
          <p:nvPr/>
        </p:nvGrpSpPr>
        <p:grpSpPr>
          <a:xfrm>
            <a:off x="457199" y="2209800"/>
            <a:ext cx="6172200" cy="4029200"/>
            <a:chOff x="457199" y="2209800"/>
            <a:chExt cx="6172200" cy="4029200"/>
          </a:xfrm>
        </p:grpSpPr>
        <p:sp>
          <p:nvSpPr>
            <p:cNvPr id="11" name="Rectangle 10">
              <a:extLst>
                <a:ext uri="{FF2B5EF4-FFF2-40B4-BE49-F238E27FC236}">
                  <a16:creationId xmlns:a16="http://schemas.microsoft.com/office/drawing/2014/main" id="{264E574F-D856-44A3-86EA-1A057B690888}"/>
                </a:ext>
              </a:extLst>
            </p:cNvPr>
            <p:cNvSpPr/>
            <p:nvPr/>
          </p:nvSpPr>
          <p:spPr bwMode="auto">
            <a:xfrm>
              <a:off x="457199" y="3276600"/>
              <a:ext cx="4114800" cy="2962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pitchFamily="122" charset="0"/>
              </a:endParaRPr>
            </a:p>
          </p:txBody>
        </p:sp>
        <p:sp>
          <p:nvSpPr>
            <p:cNvPr id="13" name="Arrow: Right 12">
              <a:extLst>
                <a:ext uri="{FF2B5EF4-FFF2-40B4-BE49-F238E27FC236}">
                  <a16:creationId xmlns:a16="http://schemas.microsoft.com/office/drawing/2014/main" id="{EA755301-7F9A-4F96-B41E-990B30E06C36}"/>
                </a:ext>
              </a:extLst>
            </p:cNvPr>
            <p:cNvSpPr/>
            <p:nvPr/>
          </p:nvSpPr>
          <p:spPr bwMode="auto">
            <a:xfrm flipH="1">
              <a:off x="2743199" y="2209800"/>
              <a:ext cx="3886200" cy="2667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pitchFamily="122" charset="0"/>
              </a:endParaRPr>
            </a:p>
          </p:txBody>
        </p:sp>
        <p:sp>
          <p:nvSpPr>
            <p:cNvPr id="14" name="TextBox 13">
              <a:extLst>
                <a:ext uri="{FF2B5EF4-FFF2-40B4-BE49-F238E27FC236}">
                  <a16:creationId xmlns:a16="http://schemas.microsoft.com/office/drawing/2014/main" id="{367BA828-98F8-4A60-BD75-D5704AF44657}"/>
                </a:ext>
              </a:extLst>
            </p:cNvPr>
            <p:cNvSpPr txBox="1"/>
            <p:nvPr/>
          </p:nvSpPr>
          <p:spPr>
            <a:xfrm>
              <a:off x="3401660" y="2343150"/>
              <a:ext cx="2465740" cy="400110"/>
            </a:xfrm>
            <a:prstGeom prst="rect">
              <a:avLst/>
            </a:prstGeom>
            <a:solidFill>
              <a:srgbClr val="00B050"/>
            </a:solidFill>
          </p:spPr>
          <p:txBody>
            <a:bodyPr wrap="none" rtlCol="0">
              <a:spAutoFit/>
            </a:bodyPr>
            <a:lstStyle/>
            <a:p>
              <a:r>
                <a:rPr lang="en-US" sz="2000" dirty="0">
                  <a:solidFill>
                    <a:schemeClr val="bg1"/>
                  </a:solidFill>
                </a:rPr>
                <a:t>Ontological principles</a:t>
              </a:r>
            </a:p>
          </p:txBody>
        </p:sp>
        <p:sp>
          <p:nvSpPr>
            <p:cNvPr id="15" name="TextBox 14">
              <a:extLst>
                <a:ext uri="{FF2B5EF4-FFF2-40B4-BE49-F238E27FC236}">
                  <a16:creationId xmlns:a16="http://schemas.microsoft.com/office/drawing/2014/main" id="{FC1E7F86-B2F0-4DE9-AEF0-371B08ADEAB8}"/>
                </a:ext>
              </a:extLst>
            </p:cNvPr>
            <p:cNvSpPr txBox="1"/>
            <p:nvPr/>
          </p:nvSpPr>
          <p:spPr>
            <a:xfrm>
              <a:off x="2651191" y="2924145"/>
              <a:ext cx="2039341" cy="400110"/>
            </a:xfrm>
            <a:prstGeom prst="rect">
              <a:avLst/>
            </a:prstGeom>
            <a:noFill/>
          </p:spPr>
          <p:txBody>
            <a:bodyPr wrap="none" rtlCol="0">
              <a:spAutoFit/>
            </a:bodyPr>
            <a:lstStyle/>
            <a:p>
              <a:r>
                <a:rPr lang="en-US" sz="2000" dirty="0">
                  <a:solidFill>
                    <a:srgbClr val="FF0000"/>
                  </a:solidFill>
                </a:rPr>
                <a:t>Logical principles</a:t>
              </a:r>
            </a:p>
          </p:txBody>
        </p:sp>
      </p:grpSp>
      <p:sp>
        <p:nvSpPr>
          <p:cNvPr id="20" name="Content Placeholder 19">
            <a:extLst>
              <a:ext uri="{FF2B5EF4-FFF2-40B4-BE49-F238E27FC236}">
                <a16:creationId xmlns:a16="http://schemas.microsoft.com/office/drawing/2014/main" id="{D6F63A94-8AC0-4232-B046-88BE0B92FBC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261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833DA-BB7E-4984-B31F-689CCBF4963D}"/>
              </a:ext>
            </a:extLst>
          </p:cNvPr>
          <p:cNvPicPr>
            <a:picLocks noChangeAspect="1"/>
          </p:cNvPicPr>
          <p:nvPr/>
        </p:nvPicPr>
        <p:blipFill>
          <a:blip r:embed="rId3"/>
          <a:stretch>
            <a:fillRect/>
          </a:stretch>
        </p:blipFill>
        <p:spPr>
          <a:xfrm>
            <a:off x="0" y="619000"/>
            <a:ext cx="7116829" cy="5645275"/>
          </a:xfrm>
          <a:prstGeom prst="rect">
            <a:avLst/>
          </a:prstGeom>
        </p:spPr>
      </p:pic>
      <p:sp>
        <p:nvSpPr>
          <p:cNvPr id="6" name="Rectangle 5">
            <a:extLst>
              <a:ext uri="{FF2B5EF4-FFF2-40B4-BE49-F238E27FC236}">
                <a16:creationId xmlns:a16="http://schemas.microsoft.com/office/drawing/2014/main" id="{AC2FC197-35C5-452D-8E00-8E95427A03DB}"/>
              </a:ext>
            </a:extLst>
          </p:cNvPr>
          <p:cNvSpPr/>
          <p:nvPr/>
        </p:nvSpPr>
        <p:spPr>
          <a:xfrm>
            <a:off x="340056" y="6253749"/>
            <a:ext cx="6858000" cy="646331"/>
          </a:xfrm>
          <a:prstGeom prst="rect">
            <a:avLst/>
          </a:prstGeom>
        </p:spPr>
        <p:txBody>
          <a:bodyPr wrap="square">
            <a:spAutoFit/>
          </a:bodyPr>
          <a:lstStyle/>
          <a:p>
            <a:pPr eaLnBrk="1" hangingPunct="1">
              <a:defRPr/>
            </a:pPr>
            <a:r>
              <a:rPr lang="en-US" sz="1200" b="1" dirty="0">
                <a:solidFill>
                  <a:schemeClr val="bg1"/>
                </a:solidFill>
                <a:latin typeface="Times New Roman" pitchFamily="18" charset="0"/>
              </a:rPr>
              <a:t>What Is an Ontology? Nicola Guarino, Daniel </a:t>
            </a:r>
            <a:r>
              <a:rPr lang="en-US" sz="1200" b="1" dirty="0" err="1">
                <a:solidFill>
                  <a:schemeClr val="bg1"/>
                </a:solidFill>
                <a:latin typeface="Times New Roman" pitchFamily="18" charset="0"/>
              </a:rPr>
              <a:t>Oberle</a:t>
            </a:r>
            <a:r>
              <a:rPr lang="en-US" sz="1200" b="1" dirty="0">
                <a:solidFill>
                  <a:schemeClr val="bg1"/>
                </a:solidFill>
                <a:latin typeface="Times New Roman" pitchFamily="18" charset="0"/>
              </a:rPr>
              <a:t>, and Steffen </a:t>
            </a:r>
            <a:r>
              <a:rPr lang="en-US" sz="1200" b="1" dirty="0" err="1">
                <a:solidFill>
                  <a:schemeClr val="bg1"/>
                </a:solidFill>
                <a:latin typeface="Times New Roman" pitchFamily="18" charset="0"/>
              </a:rPr>
              <a:t>Staab</a:t>
            </a:r>
            <a:r>
              <a:rPr lang="en-US" sz="1200" b="1" dirty="0">
                <a:solidFill>
                  <a:schemeClr val="bg1"/>
                </a:solidFill>
                <a:latin typeface="Times New Roman" pitchFamily="18" charset="0"/>
              </a:rPr>
              <a:t>, S. </a:t>
            </a:r>
            <a:r>
              <a:rPr lang="en-US" sz="1200" b="1" dirty="0" err="1">
                <a:solidFill>
                  <a:schemeClr val="bg1"/>
                </a:solidFill>
                <a:latin typeface="Times New Roman" pitchFamily="18" charset="0"/>
              </a:rPr>
              <a:t>Staab</a:t>
            </a:r>
            <a:r>
              <a:rPr lang="en-US" sz="1200" b="1" dirty="0">
                <a:solidFill>
                  <a:schemeClr val="bg1"/>
                </a:solidFill>
                <a:latin typeface="Times New Roman" pitchFamily="18" charset="0"/>
              </a:rPr>
              <a:t> and R. Studer (eds.), Handbook on Ontologies, International Handbooks 1 on Information Systems, DOI 10.1007/978-3-540-92673-3, Springer-Verlag Berlin Heidelberg 2009.</a:t>
            </a:r>
          </a:p>
        </p:txBody>
      </p:sp>
      <p:sp>
        <p:nvSpPr>
          <p:cNvPr id="2" name="Title 1">
            <a:extLst>
              <a:ext uri="{FF2B5EF4-FFF2-40B4-BE49-F238E27FC236}">
                <a16:creationId xmlns:a16="http://schemas.microsoft.com/office/drawing/2014/main" id="{0599BE1E-8D5C-4F20-80E0-EDFA0B12EBAB}"/>
              </a:ext>
            </a:extLst>
          </p:cNvPr>
          <p:cNvSpPr>
            <a:spLocks noGrp="1"/>
          </p:cNvSpPr>
          <p:nvPr>
            <p:ph type="title"/>
          </p:nvPr>
        </p:nvSpPr>
        <p:spPr>
          <a:xfrm>
            <a:off x="7620000" y="579452"/>
            <a:ext cx="4648200" cy="762000"/>
          </a:xfrm>
        </p:spPr>
        <p:txBody>
          <a:bodyPr/>
          <a:lstStyle/>
          <a:p>
            <a:r>
              <a:rPr lang="en-US" dirty="0"/>
              <a:t>BFO framework</a:t>
            </a:r>
          </a:p>
        </p:txBody>
      </p:sp>
      <p:sp>
        <p:nvSpPr>
          <p:cNvPr id="3" name="Content Placeholder 2">
            <a:extLst>
              <a:ext uri="{FF2B5EF4-FFF2-40B4-BE49-F238E27FC236}">
                <a16:creationId xmlns:a16="http://schemas.microsoft.com/office/drawing/2014/main" id="{D26B8260-186E-48DE-A964-CC0C6CCF4C7F}"/>
              </a:ext>
            </a:extLst>
          </p:cNvPr>
          <p:cNvSpPr>
            <a:spLocks noGrp="1"/>
          </p:cNvSpPr>
          <p:nvPr>
            <p:ph idx="1"/>
          </p:nvPr>
        </p:nvSpPr>
        <p:spPr>
          <a:xfrm>
            <a:off x="7198056" y="1676400"/>
            <a:ext cx="4841544" cy="4587875"/>
          </a:xfrm>
        </p:spPr>
        <p:txBody>
          <a:bodyPr/>
          <a:lstStyle/>
          <a:p>
            <a:r>
              <a:rPr lang="en-US" dirty="0"/>
              <a:t>		</a:t>
            </a:r>
          </a:p>
          <a:p>
            <a:r>
              <a:rPr lang="en-US" dirty="0"/>
              <a:t>	   BFO Theory</a:t>
            </a:r>
          </a:p>
          <a:p>
            <a:endParaRPr lang="en-US" dirty="0"/>
          </a:p>
          <a:p>
            <a:endParaRPr lang="en-US" dirty="0"/>
          </a:p>
          <a:p>
            <a:endParaRPr lang="en-US" dirty="0"/>
          </a:p>
          <a:p>
            <a:endParaRPr lang="en-US" dirty="0"/>
          </a:p>
          <a:p>
            <a:r>
              <a:rPr lang="en-US" dirty="0"/>
              <a:t>	   BFO ontologies</a:t>
            </a:r>
          </a:p>
          <a:p>
            <a:r>
              <a:rPr lang="en-US" dirty="0"/>
              <a:t>		axioms</a:t>
            </a:r>
          </a:p>
          <a:p>
            <a:r>
              <a:rPr lang="en-US" dirty="0"/>
              <a:t>		vocabulary</a:t>
            </a:r>
          </a:p>
          <a:p>
            <a:endParaRPr lang="en-US" dirty="0"/>
          </a:p>
          <a:p>
            <a:r>
              <a:rPr lang="en-US" dirty="0"/>
              <a:t>				   OWL   FOL</a:t>
            </a:r>
          </a:p>
        </p:txBody>
      </p:sp>
      <p:sp>
        <p:nvSpPr>
          <p:cNvPr id="11" name="Rectangle 10">
            <a:extLst>
              <a:ext uri="{FF2B5EF4-FFF2-40B4-BE49-F238E27FC236}">
                <a16:creationId xmlns:a16="http://schemas.microsoft.com/office/drawing/2014/main" id="{264E574F-D856-44A3-86EA-1A057B690888}"/>
              </a:ext>
            </a:extLst>
          </p:cNvPr>
          <p:cNvSpPr/>
          <p:nvPr/>
        </p:nvSpPr>
        <p:spPr bwMode="auto">
          <a:xfrm>
            <a:off x="457199" y="3276600"/>
            <a:ext cx="4114800" cy="2962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pitchFamily="122" charset="0"/>
            </a:endParaRPr>
          </a:p>
        </p:txBody>
      </p:sp>
      <p:sp>
        <p:nvSpPr>
          <p:cNvPr id="13" name="Arrow: Right 12">
            <a:extLst>
              <a:ext uri="{FF2B5EF4-FFF2-40B4-BE49-F238E27FC236}">
                <a16:creationId xmlns:a16="http://schemas.microsoft.com/office/drawing/2014/main" id="{EA755301-7F9A-4F96-B41E-990B30E06C36}"/>
              </a:ext>
            </a:extLst>
          </p:cNvPr>
          <p:cNvSpPr/>
          <p:nvPr/>
        </p:nvSpPr>
        <p:spPr bwMode="auto">
          <a:xfrm flipH="1">
            <a:off x="2743199" y="2209800"/>
            <a:ext cx="3886200" cy="266700"/>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pitchFamily="122" charset="0"/>
            </a:endParaRPr>
          </a:p>
        </p:txBody>
      </p:sp>
      <p:sp>
        <p:nvSpPr>
          <p:cNvPr id="14" name="TextBox 13">
            <a:extLst>
              <a:ext uri="{FF2B5EF4-FFF2-40B4-BE49-F238E27FC236}">
                <a16:creationId xmlns:a16="http://schemas.microsoft.com/office/drawing/2014/main" id="{367BA828-98F8-4A60-BD75-D5704AF44657}"/>
              </a:ext>
            </a:extLst>
          </p:cNvPr>
          <p:cNvSpPr txBox="1"/>
          <p:nvPr/>
        </p:nvSpPr>
        <p:spPr>
          <a:xfrm>
            <a:off x="3401660" y="2343150"/>
            <a:ext cx="2465740" cy="400110"/>
          </a:xfrm>
          <a:prstGeom prst="rect">
            <a:avLst/>
          </a:prstGeom>
          <a:solidFill>
            <a:srgbClr val="00B050"/>
          </a:solidFill>
        </p:spPr>
        <p:txBody>
          <a:bodyPr wrap="none" rtlCol="0">
            <a:spAutoFit/>
          </a:bodyPr>
          <a:lstStyle/>
          <a:p>
            <a:r>
              <a:rPr lang="en-US" sz="2000" dirty="0">
                <a:solidFill>
                  <a:schemeClr val="bg1"/>
                </a:solidFill>
              </a:rPr>
              <a:t>Ontological principles</a:t>
            </a:r>
          </a:p>
        </p:txBody>
      </p:sp>
      <p:sp>
        <p:nvSpPr>
          <p:cNvPr id="15" name="TextBox 14">
            <a:extLst>
              <a:ext uri="{FF2B5EF4-FFF2-40B4-BE49-F238E27FC236}">
                <a16:creationId xmlns:a16="http://schemas.microsoft.com/office/drawing/2014/main" id="{FC1E7F86-B2F0-4DE9-AEF0-371B08ADEAB8}"/>
              </a:ext>
            </a:extLst>
          </p:cNvPr>
          <p:cNvSpPr txBox="1"/>
          <p:nvPr/>
        </p:nvSpPr>
        <p:spPr>
          <a:xfrm>
            <a:off x="2651191" y="2924145"/>
            <a:ext cx="2039341" cy="400110"/>
          </a:xfrm>
          <a:prstGeom prst="rect">
            <a:avLst/>
          </a:prstGeom>
          <a:noFill/>
        </p:spPr>
        <p:txBody>
          <a:bodyPr wrap="none" rtlCol="0">
            <a:spAutoFit/>
          </a:bodyPr>
          <a:lstStyle/>
          <a:p>
            <a:r>
              <a:rPr lang="en-US" sz="2000" dirty="0">
                <a:solidFill>
                  <a:srgbClr val="FF0000"/>
                </a:solidFill>
              </a:rPr>
              <a:t>Logical principles</a:t>
            </a:r>
          </a:p>
        </p:txBody>
      </p:sp>
      <p:sp>
        <p:nvSpPr>
          <p:cNvPr id="7" name="Right Brace 6">
            <a:extLst>
              <a:ext uri="{FF2B5EF4-FFF2-40B4-BE49-F238E27FC236}">
                <a16:creationId xmlns:a16="http://schemas.microsoft.com/office/drawing/2014/main" id="{754A4537-3EB8-49AB-B300-E1EF5FF3605F}"/>
              </a:ext>
            </a:extLst>
          </p:cNvPr>
          <p:cNvSpPr/>
          <p:nvPr/>
        </p:nvSpPr>
        <p:spPr bwMode="auto">
          <a:xfrm>
            <a:off x="7620000" y="685800"/>
            <a:ext cx="228600" cy="5553200"/>
          </a:xfrm>
          <a:prstGeom prst="rightBrace">
            <a:avLst>
              <a:gd name="adj1" fmla="val 160000"/>
              <a:gd name="adj2" fmla="val 31813"/>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Brace 11">
            <a:extLst>
              <a:ext uri="{FF2B5EF4-FFF2-40B4-BE49-F238E27FC236}">
                <a16:creationId xmlns:a16="http://schemas.microsoft.com/office/drawing/2014/main" id="{8FCAAB4A-15BF-46BB-B7BA-BDE1A283C977}"/>
              </a:ext>
            </a:extLst>
          </p:cNvPr>
          <p:cNvSpPr/>
          <p:nvPr/>
        </p:nvSpPr>
        <p:spPr bwMode="auto">
          <a:xfrm>
            <a:off x="7238999" y="3048000"/>
            <a:ext cx="335029" cy="3191000"/>
          </a:xfrm>
          <a:prstGeom prst="rightBrace">
            <a:avLst>
              <a:gd name="adj1" fmla="val 160000"/>
              <a:gd name="adj2" fmla="val 5000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Straight Connector 8">
            <a:extLst>
              <a:ext uri="{FF2B5EF4-FFF2-40B4-BE49-F238E27FC236}">
                <a16:creationId xmlns:a16="http://schemas.microsoft.com/office/drawing/2014/main" id="{AE54DF52-2F40-43ED-A967-C61E9638FE34}"/>
              </a:ext>
            </a:extLst>
          </p:cNvPr>
          <p:cNvCxnSpPr/>
          <p:nvPr/>
        </p:nvCxnSpPr>
        <p:spPr bwMode="auto">
          <a:xfrm>
            <a:off x="7198056" y="2924145"/>
            <a:ext cx="4917744" cy="0"/>
          </a:xfrm>
          <a:prstGeom prst="line">
            <a:avLst/>
          </a:prstGeom>
          <a:solidFill>
            <a:schemeClr val="accent1"/>
          </a:solidFill>
          <a:ln w="19050" cap="flat" cmpd="sng" algn="ctr">
            <a:solidFill>
              <a:schemeClr val="bg1"/>
            </a:solidFill>
            <a:prstDash val="dash"/>
            <a:round/>
            <a:headEnd type="none" w="med" len="med"/>
            <a:tailEnd type="none" w="med" len="med"/>
          </a:ln>
          <a:effectLst/>
        </p:spPr>
      </p:cxnSp>
      <p:sp>
        <p:nvSpPr>
          <p:cNvPr id="10" name="Rectangle 9">
            <a:extLst>
              <a:ext uri="{FF2B5EF4-FFF2-40B4-BE49-F238E27FC236}">
                <a16:creationId xmlns:a16="http://schemas.microsoft.com/office/drawing/2014/main" id="{F5DBC295-5B75-4BBA-B770-1DA7F856F936}"/>
              </a:ext>
            </a:extLst>
          </p:cNvPr>
          <p:cNvSpPr/>
          <p:nvPr/>
        </p:nvSpPr>
        <p:spPr bwMode="auto">
          <a:xfrm>
            <a:off x="10287000" y="1233473"/>
            <a:ext cx="609600" cy="4786327"/>
          </a:xfrm>
          <a:prstGeom prst="rect">
            <a:avLst/>
          </a:prstGeom>
          <a:gradFill>
            <a:gsLst>
              <a:gs pos="40000">
                <a:srgbClr val="00B050"/>
              </a:gs>
              <a:gs pos="7317">
                <a:srgbClr val="99CCFF"/>
              </a:gs>
              <a:gs pos="74000">
                <a:srgbClr val="FFC000"/>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728151E0-68E2-4A8B-A4FB-B6EC588C02C4}"/>
              </a:ext>
            </a:extLst>
          </p:cNvPr>
          <p:cNvSpPr/>
          <p:nvPr/>
        </p:nvSpPr>
        <p:spPr bwMode="auto">
          <a:xfrm>
            <a:off x="11201400" y="1219200"/>
            <a:ext cx="609600" cy="4786327"/>
          </a:xfrm>
          <a:prstGeom prst="rect">
            <a:avLst/>
          </a:prstGeom>
          <a:gradFill>
            <a:gsLst>
              <a:gs pos="38000">
                <a:srgbClr val="00B050"/>
              </a:gs>
              <a:gs pos="0">
                <a:srgbClr val="99CCFF"/>
              </a:gs>
              <a:gs pos="100000">
                <a:srgbClr val="FFC000"/>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a:extLst>
              <a:ext uri="{FF2B5EF4-FFF2-40B4-BE49-F238E27FC236}">
                <a16:creationId xmlns:a16="http://schemas.microsoft.com/office/drawing/2014/main" id="{AA1BB6A0-CBF9-4760-AD44-3C435B5D6A96}"/>
              </a:ext>
            </a:extLst>
          </p:cNvPr>
          <p:cNvSpPr txBox="1"/>
          <p:nvPr/>
        </p:nvSpPr>
        <p:spPr>
          <a:xfrm>
            <a:off x="2538743" y="3349464"/>
            <a:ext cx="1676549" cy="584775"/>
          </a:xfrm>
          <a:prstGeom prst="rect">
            <a:avLst/>
          </a:prstGeom>
          <a:solidFill>
            <a:srgbClr val="FFC000"/>
          </a:solidFill>
        </p:spPr>
        <p:txBody>
          <a:bodyPr wrap="none" rtlCol="0">
            <a:spAutoFit/>
          </a:bodyPr>
          <a:lstStyle/>
          <a:p>
            <a:r>
              <a:rPr lang="en-US" sz="1600" b="1" dirty="0"/>
              <a:t>Representational</a:t>
            </a:r>
          </a:p>
          <a:p>
            <a:pPr algn="ctr"/>
            <a:r>
              <a:rPr lang="en-US" sz="1600" b="1" dirty="0"/>
              <a:t>Drift / burden</a:t>
            </a:r>
          </a:p>
        </p:txBody>
      </p:sp>
    </p:spTree>
    <p:extLst>
      <p:ext uri="{BB962C8B-B14F-4D97-AF65-F5344CB8AC3E}">
        <p14:creationId xmlns:p14="http://schemas.microsoft.com/office/powerpoint/2010/main" val="138242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3E2-77E1-4B40-AD52-291D7AFEB3B0}"/>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4FF5E90B-ED04-43C8-8B4C-E061E659B742}"/>
              </a:ext>
            </a:extLst>
          </p:cNvPr>
          <p:cNvSpPr>
            <a:spLocks noGrp="1"/>
          </p:cNvSpPr>
          <p:nvPr>
            <p:ph idx="1"/>
          </p:nvPr>
        </p:nvSpPr>
        <p:spPr/>
        <p:txBody>
          <a:bodyPr/>
          <a:lstStyle/>
          <a:p>
            <a:pPr marL="457200" indent="-457200">
              <a:lnSpc>
                <a:spcPct val="200000"/>
              </a:lnSpc>
              <a:buFont typeface="+mj-lt"/>
              <a:buAutoNum type="arabicPeriod"/>
            </a:pPr>
            <a:r>
              <a:rPr lang="en-US" dirty="0"/>
              <a:t>Distinctions between BFO Theory and BFO renderings;</a:t>
            </a:r>
          </a:p>
          <a:p>
            <a:pPr marL="457200" indent="-457200">
              <a:lnSpc>
                <a:spcPct val="200000"/>
              </a:lnSpc>
              <a:buFont typeface="+mj-lt"/>
              <a:buAutoNum type="arabicPeriod"/>
            </a:pPr>
            <a:r>
              <a:rPr lang="en-US" dirty="0"/>
              <a:t>The history of </a:t>
            </a:r>
            <a:r>
              <a:rPr lang="en-US" i="1" dirty="0"/>
              <a:t>History</a:t>
            </a:r>
            <a:r>
              <a:rPr lang="en-US" dirty="0"/>
              <a:t> in the BFO;</a:t>
            </a:r>
          </a:p>
          <a:p>
            <a:pPr marL="457200" indent="-457200">
              <a:lnSpc>
                <a:spcPct val="200000"/>
              </a:lnSpc>
              <a:buFont typeface="+mj-lt"/>
              <a:buAutoNum type="arabicPeriod"/>
            </a:pPr>
            <a:r>
              <a:rPr lang="en-US" dirty="0"/>
              <a:t>Use of ‘history’ and </a:t>
            </a:r>
            <a:r>
              <a:rPr lang="en-US" dirty="0" err="1"/>
              <a:t>BFO:history</a:t>
            </a:r>
            <a:r>
              <a:rPr lang="en-US" dirty="0"/>
              <a:t> in the </a:t>
            </a:r>
            <a:r>
              <a:rPr lang="en-US" dirty="0" err="1"/>
              <a:t>BioPortal’s</a:t>
            </a:r>
            <a:r>
              <a:rPr lang="en-US" dirty="0"/>
              <a:t> representational artifacts;</a:t>
            </a:r>
          </a:p>
          <a:p>
            <a:pPr marL="457200" indent="-457200">
              <a:lnSpc>
                <a:spcPct val="200000"/>
              </a:lnSpc>
              <a:buFont typeface="+mj-lt"/>
              <a:buAutoNum type="arabicPeriod"/>
            </a:pPr>
            <a:r>
              <a:rPr lang="en-US" dirty="0"/>
              <a:t>Points of critique;</a:t>
            </a:r>
          </a:p>
          <a:p>
            <a:pPr marL="457200" indent="-457200">
              <a:lnSpc>
                <a:spcPct val="200000"/>
              </a:lnSpc>
              <a:buFont typeface="+mj-lt"/>
              <a:buAutoNum type="arabicPeriod"/>
            </a:pPr>
            <a:r>
              <a:rPr lang="en-US" dirty="0"/>
              <a:t>Potential solutions.</a:t>
            </a:r>
          </a:p>
        </p:txBody>
      </p:sp>
      <p:sp>
        <p:nvSpPr>
          <p:cNvPr id="4" name="Rectangle 3">
            <a:extLst>
              <a:ext uri="{FF2B5EF4-FFF2-40B4-BE49-F238E27FC236}">
                <a16:creationId xmlns:a16="http://schemas.microsoft.com/office/drawing/2014/main" id="{EE85DC8A-8C1E-4574-8DED-A5CB8330942F}"/>
              </a:ext>
            </a:extLst>
          </p:cNvPr>
          <p:cNvSpPr/>
          <p:nvPr/>
        </p:nvSpPr>
        <p:spPr bwMode="auto">
          <a:xfrm>
            <a:off x="228600" y="2667000"/>
            <a:ext cx="5257800" cy="6096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36980803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28669</TotalTime>
  <Words>3908</Words>
  <Application>Microsoft Office PowerPoint</Application>
  <PresentationFormat>Widescreen</PresentationFormat>
  <Paragraphs>300</Paragraphs>
  <Slides>35</Slides>
  <Notes>35</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Batang</vt:lpstr>
      <vt:lpstr>Arial</vt:lpstr>
      <vt:lpstr>Calibri</vt:lpstr>
      <vt:lpstr>Georgia</vt:lpstr>
      <vt:lpstr>Libertinus Serif</vt:lpstr>
      <vt:lpstr>Times</vt:lpstr>
      <vt:lpstr>Times New Roman</vt:lpstr>
      <vt:lpstr>Trebuchet MS</vt:lpstr>
      <vt:lpstr>Verdana</vt:lpstr>
      <vt:lpstr>Office Theme</vt:lpstr>
      <vt:lpstr>Photo Editor-foto</vt:lpstr>
      <vt:lpstr>16th International Conference on Biological and Biomedical Ontology (ICBO 2025) Online: 9-11 November 2025   History in the Basic Formal Ontology   </vt:lpstr>
      <vt:lpstr>Problem: the definition of ‘history’ in the BFO2020</vt:lpstr>
      <vt:lpstr>Basis of BFO used in NATO ontology</vt:lpstr>
      <vt:lpstr>Colonoscopy or ear wax removal: not part of your history!</vt:lpstr>
      <vt:lpstr>The problem with BFO:history in a nutshell</vt:lpstr>
      <vt:lpstr>Presentation overview</vt:lpstr>
      <vt:lpstr>Standard ontology development  framework</vt:lpstr>
      <vt:lpstr>BFO framework</vt:lpstr>
      <vt:lpstr>Presentation overview</vt:lpstr>
      <vt:lpstr>The history of ‘history’ in (the making of) the BFO (1)</vt:lpstr>
      <vt:lpstr>The history of ‘history’ in (the making of) the BFO (2)</vt:lpstr>
      <vt:lpstr>Basis of the 1:1 correspondence requirement:  desire to represent ‘history-segments’ in OWL</vt:lpstr>
      <vt:lpstr>‘History’-segments and ‘development’-stages</vt:lpstr>
      <vt:lpstr>Would there be a 1:1 correspondence between a continuant and a history ?</vt:lpstr>
      <vt:lpstr>The history of ‘history’ in (the making of) the BFO (3)</vt:lpstr>
      <vt:lpstr>Current axiomatization of history in BFO2020-FOL</vt:lpstr>
      <vt:lpstr>Presentation overview</vt:lpstr>
      <vt:lpstr>Use of ‘history’ in BioPortal Ontologies (November, 30 2023)</vt:lpstr>
      <vt:lpstr>Inappropriate subtypes of BFO:History in the BioPortal</vt:lpstr>
      <vt:lpstr>Inappropriate subtypes of BFO:History in the BioPortal</vt:lpstr>
      <vt:lpstr>Presentation overview</vt:lpstr>
      <vt:lpstr>Some points of critique</vt:lpstr>
      <vt:lpstr>Presentation overview</vt:lpstr>
      <vt:lpstr>Conservative corrections (1)</vt:lpstr>
      <vt:lpstr>Conservative corrections (2)</vt:lpstr>
      <vt:lpstr>Substantive ‘local’ improvement</vt:lpstr>
      <vt:lpstr>Expansive improvement: adopting (parts of / modifications of) an explicit change theory </vt:lpstr>
      <vt:lpstr>Definition of change</vt:lpstr>
      <vt:lpstr>Relevant subtypes of change (1)</vt:lpstr>
      <vt:lpstr>Mono-sequential change</vt:lpstr>
      <vt:lpstr>Relevant subtypes of change</vt:lpstr>
      <vt:lpstr>Maximally expansive history definition</vt:lpstr>
      <vt:lpstr>Major advantages of E1+*</vt:lpstr>
      <vt:lpstr>Disadvantage?</vt:lpstr>
      <vt:lpstr>Conclusion and take-away messages</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799</cp:revision>
  <dcterms:created xsi:type="dcterms:W3CDTF">2011-06-07T20:07:59Z</dcterms:created>
  <dcterms:modified xsi:type="dcterms:W3CDTF">2025-11-09T19:20:59Z</dcterms:modified>
</cp:coreProperties>
</file>